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5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d06b5950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d06b5950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d06b5950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d06b5950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06b5950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d06b5950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d06b5950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d06b5950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d06b595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d06b595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ce7292a8b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ce7292a8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ce7292a8b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ce7292a8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04812" y="1076325"/>
            <a:ext cx="11382375" cy="4705350"/>
          </a:xfrm>
          <a:prstGeom prst="frame">
            <a:avLst>
              <a:gd fmla="val 105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/>
          <p:nvPr>
            <p:ph idx="2" type="pic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576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181125" y="3917728"/>
            <a:ext cx="5796313" cy="44239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15"/>
          <p:cNvGrpSpPr/>
          <p:nvPr/>
        </p:nvGrpSpPr>
        <p:grpSpPr>
          <a:xfrm>
            <a:off x="793783" y="1500078"/>
            <a:ext cx="4777178" cy="2624736"/>
            <a:chOff x="-548507" y="477868"/>
            <a:chExt cx="11570450" cy="6357177"/>
          </a:xfrm>
        </p:grpSpPr>
        <p:sp>
          <p:nvSpPr>
            <p:cNvPr id="42" name="Google Shape;42;p1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>
              <a:off x="-548507" y="6164484"/>
              <a:ext cx="11570450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Google Shape;47;p1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8" name="Google Shape;48;p1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1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Google Shape;51;p1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" name="Google Shape;53;p1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5"/>
          <p:cNvSpPr/>
          <p:nvPr>
            <p:ph idx="2" type="pic"/>
          </p:nvPr>
        </p:nvSpPr>
        <p:spPr>
          <a:xfrm>
            <a:off x="1466378" y="1642490"/>
            <a:ext cx="3420025" cy="21316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>
            <p:ph idx="2" type="pic"/>
          </p:nvPr>
        </p:nvSpPr>
        <p:spPr>
          <a:xfrm>
            <a:off x="106341" y="126846"/>
            <a:ext cx="6248402" cy="67311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Images &amp; Contents Layout">
  <p:cSld name="25_Images &amp; Contents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1908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8"/>
          <p:cNvSpPr/>
          <p:nvPr>
            <p:ph idx="3" type="pic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36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8"/>
          <p:cNvSpPr/>
          <p:nvPr>
            <p:ph idx="4" type="pic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36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8"/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fmla="val 1645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fmla="val 1645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/>
          <p:nvPr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9"/>
          <p:cNvSpPr/>
          <p:nvPr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rgbClr val="FFD9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9"/>
          <p:cNvSpPr/>
          <p:nvPr>
            <p:ph idx="2" type="pic"/>
          </p:nvPr>
        </p:nvSpPr>
        <p:spPr>
          <a:xfrm>
            <a:off x="502419" y="1620297"/>
            <a:ext cx="4803112" cy="48031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aam slide layout">
  <p:cSld name="5_Taam slide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/>
          <p:nvPr/>
        </p:nvSpPr>
        <p:spPr>
          <a:xfrm>
            <a:off x="393102" y="1654860"/>
            <a:ext cx="2258248" cy="2951923"/>
          </a:xfrm>
          <a:custGeom>
            <a:rect b="b" l="l" r="r" t="t"/>
            <a:pathLst>
              <a:path extrusionOk="0" h="2951923" w="2258248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5050576" y="1654860"/>
            <a:ext cx="2258248" cy="2951923"/>
          </a:xfrm>
          <a:custGeom>
            <a:rect b="b" l="l" r="r" t="t"/>
            <a:pathLst>
              <a:path extrusionOk="0" h="2951923" w="2258248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7AFA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9708051" y="1654860"/>
            <a:ext cx="2258248" cy="2951923"/>
          </a:xfrm>
          <a:custGeom>
            <a:rect b="b" l="l" r="r" t="t"/>
            <a:pathLst>
              <a:path extrusionOk="0" h="2951923" w="2258248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212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7379313" y="1605165"/>
            <a:ext cx="2258248" cy="2951923"/>
          </a:xfrm>
          <a:custGeom>
            <a:rect b="b" l="l" r="r" t="t"/>
            <a:pathLst>
              <a:path extrusionOk="0" h="2951923" w="2258248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86D2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/>
          <p:nvPr/>
        </p:nvSpPr>
        <p:spPr>
          <a:xfrm flipH="1">
            <a:off x="2721839" y="1605165"/>
            <a:ext cx="2258248" cy="2951923"/>
          </a:xfrm>
          <a:custGeom>
            <a:rect b="b" l="l" r="r" t="t"/>
            <a:pathLst>
              <a:path extrusionOk="0" h="2951923" w="2258248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FFD9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>
            <p:ph idx="2" type="pic"/>
          </p:nvPr>
        </p:nvSpPr>
        <p:spPr>
          <a:xfrm>
            <a:off x="323529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7"/>
          <p:cNvSpPr/>
          <p:nvPr>
            <p:ph idx="3" type="pic"/>
          </p:nvPr>
        </p:nvSpPr>
        <p:spPr>
          <a:xfrm>
            <a:off x="2652266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7"/>
          <p:cNvSpPr/>
          <p:nvPr>
            <p:ph idx="4" type="pic"/>
          </p:nvPr>
        </p:nvSpPr>
        <p:spPr>
          <a:xfrm>
            <a:off x="4981003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7"/>
          <p:cNvSpPr/>
          <p:nvPr>
            <p:ph idx="5" type="pic"/>
          </p:nvPr>
        </p:nvSpPr>
        <p:spPr>
          <a:xfrm>
            <a:off x="7309740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"/>
          <p:cNvSpPr/>
          <p:nvPr>
            <p:ph idx="6" type="pic"/>
          </p:nvPr>
        </p:nvSpPr>
        <p:spPr>
          <a:xfrm>
            <a:off x="9638478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/>
          <p:nvPr>
            <p:ph idx="2" type="pic"/>
          </p:nvPr>
        </p:nvSpPr>
        <p:spPr>
          <a:xfrm>
            <a:off x="3" y="2"/>
            <a:ext cx="1219199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6842775" y="1777038"/>
            <a:ext cx="4572000" cy="3200400"/>
          </a:xfrm>
          <a:prstGeom prst="frame">
            <a:avLst>
              <a:gd fmla="val 216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/>
          <p:nvPr/>
        </p:nvSpPr>
        <p:spPr>
          <a:xfrm>
            <a:off x="777225" y="1757238"/>
            <a:ext cx="4572000" cy="3200400"/>
          </a:xfrm>
          <a:prstGeom prst="frame">
            <a:avLst>
              <a:gd fmla="val 216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/>
          <p:nvPr>
            <p:ph idx="2" type="pic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576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/>
          <p:nvPr>
            <p:ph idx="3" type="pic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576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Rx1J9D7dXYk06jVBztFLdlrwfLIvejZd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OhWEkcKATIT_p0e-rhsjwGwobthxEXXe/view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/>
        </p:nvSpPr>
        <p:spPr>
          <a:xfrm>
            <a:off x="7016264" y="1295018"/>
            <a:ext cx="452477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 NOVEMBRE 2020</a:t>
            </a:r>
            <a:endParaRPr b="0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7016319" y="3049344"/>
            <a:ext cx="4524721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GIORNATA DELL’ALBERO</a:t>
            </a:r>
            <a:endParaRPr b="0" i="0" sz="34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950" y="152400"/>
            <a:ext cx="73549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5" title="WhatsApp Video 2020-11-24 at 14.47.4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5625" y="152400"/>
            <a:ext cx="802585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0" y="21050"/>
            <a:ext cx="5130300" cy="6858000"/>
          </a:xfrm>
          <a:prstGeom prst="frame">
            <a:avLst>
              <a:gd fmla="val 2633" name="adj1"/>
            </a:avLst>
          </a:prstGeom>
          <a:solidFill>
            <a:schemeClr val="accent1"/>
          </a:solidFill>
          <a:ln>
            <a:noFill/>
          </a:ln>
          <a:effectLst>
            <a:outerShdw blurRad="241300" rotWithShape="0" algn="t" dir="5400000" dist="342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6"/>
          <p:cNvSpPr/>
          <p:nvPr/>
        </p:nvSpPr>
        <p:spPr>
          <a:xfrm>
            <a:off x="6942000" y="0"/>
            <a:ext cx="5250000" cy="6858000"/>
          </a:xfrm>
          <a:prstGeom prst="frame">
            <a:avLst>
              <a:gd fmla="val 2633" name="adj1"/>
            </a:avLst>
          </a:prstGeom>
          <a:solidFill>
            <a:schemeClr val="accent1"/>
          </a:solidFill>
          <a:ln>
            <a:noFill/>
          </a:ln>
          <a:effectLst>
            <a:outerShdw blurRad="241300" rotWithShape="0" algn="t" dir="5400000" dist="342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37" y="155763"/>
            <a:ext cx="4405224" cy="65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288" y="155762"/>
            <a:ext cx="4473413" cy="65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6"/>
          <p:cNvSpPr txBox="1"/>
          <p:nvPr/>
        </p:nvSpPr>
        <p:spPr>
          <a:xfrm>
            <a:off x="-5391800" y="578175"/>
            <a:ext cx="52500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Completa inserendo le parti dell’albero!!!!!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25" y="0"/>
            <a:ext cx="47148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2675" y="0"/>
            <a:ext cx="48006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/>
          <p:nvPr/>
        </p:nvSpPr>
        <p:spPr>
          <a:xfrm>
            <a:off x="265718" y="248931"/>
            <a:ext cx="5625134" cy="6360138"/>
          </a:xfrm>
          <a:prstGeom prst="frame">
            <a:avLst>
              <a:gd fmla="val 105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7178346" y="502394"/>
            <a:ext cx="44130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7178345" y="2237870"/>
            <a:ext cx="441301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385" y="0"/>
            <a:ext cx="470482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/>
          <p:nvPr/>
        </p:nvSpPr>
        <p:spPr>
          <a:xfrm>
            <a:off x="820200" y="921000"/>
            <a:ext cx="4704900" cy="5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8"/>
          <p:cNvSpPr txBox="1"/>
          <p:nvPr/>
        </p:nvSpPr>
        <p:spPr>
          <a:xfrm>
            <a:off x="369888" y="502400"/>
            <a:ext cx="54168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/>
              <a:t>Esegui le operazioni e scopri il messaggio segreto.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/>
              <a:t>BUON DIVERTIMENTO!</a:t>
            </a:r>
            <a:endParaRPr b="1" sz="2700"/>
          </a:p>
        </p:txBody>
      </p:sp>
      <p:sp>
        <p:nvSpPr>
          <p:cNvPr id="118" name="Google Shape;118;p28"/>
          <p:cNvSpPr/>
          <p:nvPr/>
        </p:nvSpPr>
        <p:spPr>
          <a:xfrm>
            <a:off x="2104188" y="3733800"/>
            <a:ext cx="2136900" cy="8199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/>
        </p:nvSpPr>
        <p:spPr>
          <a:xfrm>
            <a:off x="0" y="462357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9" title="VID-20201122-WA012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738" y="624725"/>
            <a:ext cx="8332525" cy="45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>
            <p:ph idx="2" type="pic"/>
          </p:nvPr>
        </p:nvSpPr>
        <p:spPr>
          <a:xfrm>
            <a:off x="3" y="2"/>
            <a:ext cx="1219199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0"/>
          <p:cNvSpPr/>
          <p:nvPr/>
        </p:nvSpPr>
        <p:spPr>
          <a:xfrm flipH="1" rot="-5400000">
            <a:off x="3225608" y="-2721594"/>
            <a:ext cx="6244800" cy="11688000"/>
          </a:xfrm>
          <a:prstGeom prst="parallelogram">
            <a:avLst>
              <a:gd fmla="val 50682" name="adj"/>
            </a:avLst>
          </a:prstGeom>
          <a:gradFill>
            <a:gsLst>
              <a:gs pos="0">
                <a:srgbClr val="E62601">
                  <a:alpha val="69803"/>
                </a:srgbClr>
              </a:gs>
              <a:gs pos="100000">
                <a:srgbClr val="FBA200">
                  <a:alpha val="69803"/>
                </a:srgbClr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4766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 txBox="1"/>
          <p:nvPr/>
        </p:nvSpPr>
        <p:spPr>
          <a:xfrm>
            <a:off x="5069175" y="150700"/>
            <a:ext cx="6833100" cy="6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                     </a:t>
            </a:r>
            <a:r>
              <a:rPr b="1" lang="en-US" sz="3000"/>
              <a:t>AMICO ALBERO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Regali ossigeno per respirare e tanta ombra per rinfrescare,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 ogni stagione fai una magia e porti ovunque l’allegria.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Sei un amico eccezionale,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un amico davvero speciale!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Adesso prova ad immaginare un albero fantastico usando la tua fantasia. Disegnalo!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/>
        </p:nvSpPr>
        <p:spPr>
          <a:xfrm>
            <a:off x="0" y="150700"/>
            <a:ext cx="4093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La natura è proprio intorno a noi, basta varcare la porta di casa. Gli alberi, i fiori, le piante, basta </a:t>
            </a:r>
            <a:r>
              <a:rPr lang="en-US" sz="2000"/>
              <a:t>concentrarci</a:t>
            </a:r>
            <a:r>
              <a:rPr lang="en-US" sz="2000">
                <a:solidFill>
                  <a:schemeClr val="dk1"/>
                </a:solidFill>
              </a:rPr>
              <a:t> un momento, per percepire la poesia che ci circonda.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Le foreste sono un bene di tutti, ci donano ossigeno, sono il polmone della Terra.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 dovremmo tutti  tutelarle di più, per il nostro bene e per chi verrà dopo di noi.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Trees are the earth’s endless effart to speak to the listining heaven.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Gli alberi sono lo sforzo infinito della Terra per parlare al cielo in ascolto.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(Rabindranath Tagore</a:t>
            </a:r>
            <a:r>
              <a:rPr lang="en-US" sz="1900">
                <a:solidFill>
                  <a:schemeClr val="dk1"/>
                </a:solidFill>
              </a:rPr>
              <a:t>)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/>
        </p:nvSpPr>
        <p:spPr>
          <a:xfrm>
            <a:off x="0" y="4648175"/>
            <a:ext cx="121920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</a:rPr>
              <a:t>HAVE FUN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143" name="Google Shape;1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5511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