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60" r:id="rId4"/>
    <p:sldId id="259" r:id="rId5"/>
    <p:sldId id="261" r:id="rId6"/>
    <p:sldId id="258" r:id="rId7"/>
    <p:sldId id="264" r:id="rId8"/>
    <p:sldId id="266" r:id="rId9"/>
    <p:sldId id="262"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11/25/2020</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4265107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11/25/2020</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3274403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11/25/2020</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375778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11/25/2020</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107027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11/25/2020</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4284295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11/25/2020</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244905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11/25/2020</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2142302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11/25/2020</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1625047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11/25/2020</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2815691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11/25/2020</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369048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11/25/2020</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‹N›</a:t>
            </a:fld>
            <a:endParaRPr lang="en-US"/>
          </a:p>
        </p:txBody>
      </p:sp>
    </p:spTree>
    <p:extLst>
      <p:ext uri="{BB962C8B-B14F-4D97-AF65-F5344CB8AC3E}">
        <p14:creationId xmlns:p14="http://schemas.microsoft.com/office/powerpoint/2010/main" val="3798320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11/25/2020</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‹N›</a:t>
            </a:fld>
            <a:endParaRPr lang="en-US"/>
          </a:p>
        </p:txBody>
      </p:sp>
    </p:spTree>
    <p:extLst>
      <p:ext uri="{BB962C8B-B14F-4D97-AF65-F5344CB8AC3E}">
        <p14:creationId xmlns:p14="http://schemas.microsoft.com/office/powerpoint/2010/main" val="156267547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75" r:id="rId4"/>
    <p:sldLayoutId id="2147483676" r:id="rId5"/>
    <p:sldLayoutId id="2147483681" r:id="rId6"/>
    <p:sldLayoutId id="2147483677" r:id="rId7"/>
    <p:sldLayoutId id="2147483678" r:id="rId8"/>
    <p:sldLayoutId id="2147483679" r:id="rId9"/>
    <p:sldLayoutId id="2147483680" r:id="rId10"/>
    <p:sldLayoutId id="2147483682"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88933B-CFB2-4662-9CA9-2C1E08385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09EEE1-52DB-4A86-AFCE-CCE904184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CCECD76-DF1C-454C-9742-E23C0AB71C82}"/>
              </a:ext>
            </a:extLst>
          </p:cNvPr>
          <p:cNvSpPr>
            <a:spLocks noGrp="1"/>
          </p:cNvSpPr>
          <p:nvPr>
            <p:ph type="ctrTitle"/>
          </p:nvPr>
        </p:nvSpPr>
        <p:spPr>
          <a:xfrm>
            <a:off x="4305869" y="1994264"/>
            <a:ext cx="6935872" cy="3922755"/>
          </a:xfrm>
        </p:spPr>
        <p:txBody>
          <a:bodyPr>
            <a:normAutofit/>
          </a:bodyPr>
          <a:lstStyle/>
          <a:p>
            <a:pPr algn="r"/>
            <a:r>
              <a:rPr lang="it-IT" dirty="0"/>
              <a:t>FIBONACCI DAY 23th November</a:t>
            </a:r>
          </a:p>
        </p:txBody>
      </p:sp>
      <p:sp>
        <p:nvSpPr>
          <p:cNvPr id="3" name="Sottotitolo 2">
            <a:extLst>
              <a:ext uri="{FF2B5EF4-FFF2-40B4-BE49-F238E27FC236}">
                <a16:creationId xmlns:a16="http://schemas.microsoft.com/office/drawing/2014/main" id="{B1621648-06BE-4685-B22D-0809C40847BE}"/>
              </a:ext>
            </a:extLst>
          </p:cNvPr>
          <p:cNvSpPr>
            <a:spLocks noGrp="1"/>
          </p:cNvSpPr>
          <p:nvPr>
            <p:ph type="subTitle" idx="1"/>
          </p:nvPr>
        </p:nvSpPr>
        <p:spPr>
          <a:xfrm>
            <a:off x="5083790" y="1050878"/>
            <a:ext cx="6157951" cy="943386"/>
          </a:xfrm>
        </p:spPr>
        <p:txBody>
          <a:bodyPr>
            <a:normAutofit/>
          </a:bodyPr>
          <a:lstStyle/>
          <a:p>
            <a:pPr algn="r">
              <a:lnSpc>
                <a:spcPct val="110000"/>
              </a:lnSpc>
            </a:pPr>
            <a:endParaRPr lang="it-IT" sz="1100" dirty="0"/>
          </a:p>
          <a:p>
            <a:pPr algn="r">
              <a:lnSpc>
                <a:spcPct val="110000"/>
              </a:lnSpc>
            </a:pPr>
            <a:r>
              <a:rPr lang="it-IT" sz="1100" dirty="0"/>
              <a:t>MAESTRA CASTIELLO RAFFAELLA</a:t>
            </a:r>
          </a:p>
          <a:p>
            <a:pPr algn="r">
              <a:lnSpc>
                <a:spcPct val="110000"/>
              </a:lnSpc>
            </a:pPr>
            <a:r>
              <a:rPr lang="it-IT" sz="1100" dirty="0"/>
              <a:t>CLASSE 3A 3B Plesso Gianni Rodari </a:t>
            </a:r>
          </a:p>
        </p:txBody>
      </p:sp>
      <p:pic>
        <p:nvPicPr>
          <p:cNvPr id="4" name="Picture 3">
            <a:extLst>
              <a:ext uri="{FF2B5EF4-FFF2-40B4-BE49-F238E27FC236}">
                <a16:creationId xmlns:a16="http://schemas.microsoft.com/office/drawing/2014/main" id="{D8E4D89D-BCFC-46D4-AADC-81955CB0C547}"/>
              </a:ext>
            </a:extLst>
          </p:cNvPr>
          <p:cNvPicPr>
            <a:picLocks noChangeAspect="1"/>
          </p:cNvPicPr>
          <p:nvPr/>
        </p:nvPicPr>
        <p:blipFill rotWithShape="1">
          <a:blip r:embed="rId2"/>
          <a:srcRect r="53170" b="-1"/>
          <a:stretch/>
        </p:blipFill>
        <p:spPr>
          <a:xfrm>
            <a:off x="-2573" y="10"/>
            <a:ext cx="4811317" cy="6857988"/>
          </a:xfrm>
          <a:custGeom>
            <a:avLst/>
            <a:gdLst/>
            <a:ahLst/>
            <a:cxnLst/>
            <a:rect l="l" t="t" r="r" b="b"/>
            <a:pathLst>
              <a:path w="4811317" h="6857998">
                <a:moveTo>
                  <a:pt x="0" y="0"/>
                </a:moveTo>
                <a:lnTo>
                  <a:pt x="4811317" y="0"/>
                </a:lnTo>
                <a:lnTo>
                  <a:pt x="2712446" y="6857998"/>
                </a:lnTo>
                <a:lnTo>
                  <a:pt x="0" y="6857998"/>
                </a:lnTo>
                <a:close/>
              </a:path>
            </a:pathLst>
          </a:custGeom>
        </p:spPr>
      </p:pic>
      <p:cxnSp>
        <p:nvCxnSpPr>
          <p:cNvPr id="13" name="Straight Connector 12">
            <a:extLst>
              <a:ext uri="{FF2B5EF4-FFF2-40B4-BE49-F238E27FC236}">
                <a16:creationId xmlns:a16="http://schemas.microsoft.com/office/drawing/2014/main" id="{326FE4BA-3BD1-4AB3-A3EB-39FF16D964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418764" y="0"/>
            <a:ext cx="815637" cy="68573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BD85EF3-E980-4EF9-BF91-C0540D302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endCxn id="15" idx="2"/>
          </p:cNvCxnSpPr>
          <p:nvPr>
            <p:extLst>
              <p:ext uri="{386F3935-93C4-4BCD-93E2-E3B085C9AB24}">
                <p16:designElem xmlns:p16="http://schemas.microsoft.com/office/powerpoint/2015/main" val="1"/>
              </p:ext>
            </p:extLst>
          </p:nvPr>
        </p:nvCxnSpPr>
        <p:spPr>
          <a:xfrm>
            <a:off x="0" y="5468380"/>
            <a:ext cx="6096000" cy="138961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493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422C6A-D49C-48EC-903D-F80492DDE70C}"/>
              </a:ext>
            </a:extLst>
          </p:cNvPr>
          <p:cNvSpPr>
            <a:spLocks noGrp="1"/>
          </p:cNvSpPr>
          <p:nvPr>
            <p:ph type="title"/>
          </p:nvPr>
        </p:nvSpPr>
        <p:spPr>
          <a:xfrm>
            <a:off x="1143000" y="533401"/>
            <a:ext cx="9906000" cy="1356359"/>
          </a:xfrm>
        </p:spPr>
        <p:txBody>
          <a:bodyPr/>
          <a:lstStyle/>
          <a:p>
            <a:r>
              <a:rPr lang="it-IT" dirty="0"/>
              <a:t>Leonardo </a:t>
            </a:r>
            <a:r>
              <a:rPr lang="it-IT" dirty="0" err="1"/>
              <a:t>fibonacci</a:t>
            </a:r>
            <a:r>
              <a:rPr lang="it-IT" dirty="0"/>
              <a:t> e la meraviglia dei numeri….</a:t>
            </a:r>
          </a:p>
        </p:txBody>
      </p:sp>
      <p:pic>
        <p:nvPicPr>
          <p:cNvPr id="3" name="Immagine 2">
            <a:extLst>
              <a:ext uri="{FF2B5EF4-FFF2-40B4-BE49-F238E27FC236}">
                <a16:creationId xmlns:a16="http://schemas.microsoft.com/office/drawing/2014/main" id="{268232F0-F9B4-4EA0-8AD9-E071121A46B2}"/>
              </a:ext>
            </a:extLst>
          </p:cNvPr>
          <p:cNvPicPr>
            <a:picLocks noChangeAspect="1"/>
          </p:cNvPicPr>
          <p:nvPr/>
        </p:nvPicPr>
        <p:blipFill>
          <a:blip r:embed="rId2"/>
          <a:stretch>
            <a:fillRect/>
          </a:stretch>
        </p:blipFill>
        <p:spPr>
          <a:xfrm>
            <a:off x="3761997" y="1915557"/>
            <a:ext cx="5785605" cy="4499238"/>
          </a:xfrm>
          <a:prstGeom prst="rect">
            <a:avLst/>
          </a:prstGeom>
        </p:spPr>
      </p:pic>
    </p:spTree>
    <p:extLst>
      <p:ext uri="{BB962C8B-B14F-4D97-AF65-F5344CB8AC3E}">
        <p14:creationId xmlns:p14="http://schemas.microsoft.com/office/powerpoint/2010/main" val="1532882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42F3C06-33EF-4843-A073-513A9D40A5CE}"/>
              </a:ext>
            </a:extLst>
          </p:cNvPr>
          <p:cNvPicPr>
            <a:picLocks noChangeAspect="1"/>
          </p:cNvPicPr>
          <p:nvPr/>
        </p:nvPicPr>
        <p:blipFill>
          <a:blip r:embed="rId2"/>
          <a:stretch>
            <a:fillRect/>
          </a:stretch>
        </p:blipFill>
        <p:spPr>
          <a:xfrm>
            <a:off x="5774055" y="733456"/>
            <a:ext cx="5251889" cy="3570794"/>
          </a:xfrm>
          <a:prstGeom prst="rect">
            <a:avLst/>
          </a:prstGeom>
        </p:spPr>
      </p:pic>
      <p:sp>
        <p:nvSpPr>
          <p:cNvPr id="6" name="CasellaDiTesto 5">
            <a:extLst>
              <a:ext uri="{FF2B5EF4-FFF2-40B4-BE49-F238E27FC236}">
                <a16:creationId xmlns:a16="http://schemas.microsoft.com/office/drawing/2014/main" id="{62FA0ECE-3619-4C92-9183-8D279533F488}"/>
              </a:ext>
            </a:extLst>
          </p:cNvPr>
          <p:cNvSpPr txBox="1"/>
          <p:nvPr/>
        </p:nvSpPr>
        <p:spPr>
          <a:xfrm>
            <a:off x="966031" y="458232"/>
            <a:ext cx="3609340" cy="3416320"/>
          </a:xfrm>
          <a:prstGeom prst="rect">
            <a:avLst/>
          </a:prstGeom>
          <a:noFill/>
        </p:spPr>
        <p:txBody>
          <a:bodyPr wrap="square">
            <a:spAutoFit/>
          </a:bodyPr>
          <a:lstStyle/>
          <a:p>
            <a:r>
              <a:rPr lang="it-IT" dirty="0"/>
              <a:t>A quel tempo in Europa si usavano ancora i numeri romani, belli, molto conosciuti…ma piuttosto scomodi per fare i calcoli!</a:t>
            </a:r>
          </a:p>
          <a:p>
            <a:endParaRPr lang="it-IT" dirty="0"/>
          </a:p>
          <a:p>
            <a:r>
              <a:rPr lang="it-IT" dirty="0"/>
              <a:t>Per fare addizioni, sottrazioni, moltiplicazioni e divisioni bisognava memorizzare complesse strategie e usare strumenti di aiuto.</a:t>
            </a:r>
          </a:p>
          <a:p>
            <a:endParaRPr lang="it-IT" dirty="0"/>
          </a:p>
          <a:p>
            <a:r>
              <a:rPr lang="it-IT" dirty="0"/>
              <a:t>Insomma, chi usava i numeri romani non era di certo veloce a fare le operazioni!</a:t>
            </a:r>
          </a:p>
        </p:txBody>
      </p:sp>
      <p:pic>
        <p:nvPicPr>
          <p:cNvPr id="7" name="Immagine 6">
            <a:extLst>
              <a:ext uri="{FF2B5EF4-FFF2-40B4-BE49-F238E27FC236}">
                <a16:creationId xmlns:a16="http://schemas.microsoft.com/office/drawing/2014/main" id="{50003DE5-1ADD-40E3-A067-D7370555CF1D}"/>
              </a:ext>
            </a:extLst>
          </p:cNvPr>
          <p:cNvPicPr>
            <a:picLocks noChangeAspect="1"/>
          </p:cNvPicPr>
          <p:nvPr/>
        </p:nvPicPr>
        <p:blipFill>
          <a:blip r:embed="rId3"/>
          <a:stretch>
            <a:fillRect/>
          </a:stretch>
        </p:blipFill>
        <p:spPr>
          <a:xfrm>
            <a:off x="4150578" y="4369875"/>
            <a:ext cx="3246953" cy="1962603"/>
          </a:xfrm>
          <a:prstGeom prst="rect">
            <a:avLst/>
          </a:prstGeom>
        </p:spPr>
      </p:pic>
    </p:spTree>
    <p:extLst>
      <p:ext uri="{BB962C8B-B14F-4D97-AF65-F5344CB8AC3E}">
        <p14:creationId xmlns:p14="http://schemas.microsoft.com/office/powerpoint/2010/main" val="1859278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5913BF0-19AB-43B3-8B84-12448CCE7124}"/>
              </a:ext>
            </a:extLst>
          </p:cNvPr>
          <p:cNvSpPr txBox="1"/>
          <p:nvPr/>
        </p:nvSpPr>
        <p:spPr>
          <a:xfrm>
            <a:off x="931069" y="493663"/>
            <a:ext cx="6129336" cy="2308324"/>
          </a:xfrm>
          <a:prstGeom prst="rect">
            <a:avLst/>
          </a:prstGeom>
          <a:noFill/>
        </p:spPr>
        <p:txBody>
          <a:bodyPr wrap="square">
            <a:spAutoFit/>
          </a:bodyPr>
          <a:lstStyle/>
          <a:p>
            <a:r>
              <a:rPr lang="it-IT" dirty="0"/>
              <a:t>Un giorno il padre di Leonardo era ad  un  mercato  arabo.  Dato  che usava i numeri romani, aveva un po’ di difficoltà a fare i calcoli alla svelta e    si    accorse    di    essere    stato “fregato” diverse volte dai mercanti arabi  che  usavano  un  sistema  per calcolare diverso e molto più svelto!</a:t>
            </a:r>
          </a:p>
          <a:p>
            <a:endParaRPr lang="it-IT" dirty="0"/>
          </a:p>
          <a:p>
            <a:r>
              <a:rPr lang="it-IT" dirty="0"/>
              <a:t>Alla fine della giornata, decise di chiedere a qualcuno del posto quale sistema per contare e calcolare usassero gli arabi.</a:t>
            </a:r>
          </a:p>
        </p:txBody>
      </p:sp>
      <p:pic>
        <p:nvPicPr>
          <p:cNvPr id="5" name="Immagine 4">
            <a:extLst>
              <a:ext uri="{FF2B5EF4-FFF2-40B4-BE49-F238E27FC236}">
                <a16:creationId xmlns:a16="http://schemas.microsoft.com/office/drawing/2014/main" id="{7CE0907C-2E8A-4D7D-8C0B-C1B305D0A235}"/>
              </a:ext>
            </a:extLst>
          </p:cNvPr>
          <p:cNvPicPr>
            <a:picLocks noChangeAspect="1"/>
          </p:cNvPicPr>
          <p:nvPr/>
        </p:nvPicPr>
        <p:blipFill>
          <a:blip r:embed="rId2"/>
          <a:stretch>
            <a:fillRect/>
          </a:stretch>
        </p:blipFill>
        <p:spPr>
          <a:xfrm>
            <a:off x="7698716" y="831654"/>
            <a:ext cx="3481118" cy="4188315"/>
          </a:xfrm>
          <a:prstGeom prst="rect">
            <a:avLst/>
          </a:prstGeom>
        </p:spPr>
      </p:pic>
      <p:sp>
        <p:nvSpPr>
          <p:cNvPr id="7" name="CasellaDiTesto 6">
            <a:extLst>
              <a:ext uri="{FF2B5EF4-FFF2-40B4-BE49-F238E27FC236}">
                <a16:creationId xmlns:a16="http://schemas.microsoft.com/office/drawing/2014/main" id="{3D456706-D995-4FCB-A640-483680E77902}"/>
              </a:ext>
            </a:extLst>
          </p:cNvPr>
          <p:cNvSpPr txBox="1"/>
          <p:nvPr/>
        </p:nvSpPr>
        <p:spPr>
          <a:xfrm>
            <a:off x="1012166" y="4419804"/>
            <a:ext cx="6129336" cy="1200329"/>
          </a:xfrm>
          <a:prstGeom prst="rect">
            <a:avLst/>
          </a:prstGeom>
          <a:noFill/>
        </p:spPr>
        <p:txBody>
          <a:bodyPr wrap="square">
            <a:spAutoFit/>
          </a:bodyPr>
          <a:lstStyle/>
          <a:p>
            <a:r>
              <a:rPr lang="it-IT" dirty="0"/>
              <a:t>Gli spiegarono che gli arabi avevano imparato dal popolo degli indiani un sistema di cifre del tutto nuove che avevano valori particolari a seconda della posizione che occupavano all’interno del numero.</a:t>
            </a:r>
          </a:p>
          <a:p>
            <a:endParaRPr lang="it-IT" dirty="0"/>
          </a:p>
        </p:txBody>
      </p:sp>
    </p:spTree>
    <p:extLst>
      <p:ext uri="{BB962C8B-B14F-4D97-AF65-F5344CB8AC3E}">
        <p14:creationId xmlns:p14="http://schemas.microsoft.com/office/powerpoint/2010/main" val="3944569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0FE95B-9952-4555-BF37-D1AECF61BFBC}"/>
              </a:ext>
            </a:extLst>
          </p:cNvPr>
          <p:cNvSpPr>
            <a:spLocks noGrp="1"/>
          </p:cNvSpPr>
          <p:nvPr>
            <p:ph type="title"/>
          </p:nvPr>
        </p:nvSpPr>
        <p:spPr>
          <a:xfrm>
            <a:off x="1143000" y="121921"/>
            <a:ext cx="9906000" cy="2133600"/>
          </a:xfrm>
        </p:spPr>
        <p:txBody>
          <a:bodyPr/>
          <a:lstStyle/>
          <a:p>
            <a:r>
              <a:rPr lang="it-IT" dirty="0"/>
              <a:t>LE CIFRE INDO ARABE E IL LIBER ABACI</a:t>
            </a:r>
            <a:br>
              <a:rPr lang="it-IT" dirty="0"/>
            </a:br>
            <a:r>
              <a:rPr lang="it-IT" dirty="0"/>
              <a:t> </a:t>
            </a:r>
            <a:r>
              <a:rPr lang="it-IT" sz="3200" dirty="0">
                <a:latin typeface="Abadi Extra Light" panose="020B0604020202020204" pitchFamily="34" charset="0"/>
              </a:rPr>
              <a:t>Le cifre indo-arabe erano queste</a:t>
            </a:r>
          </a:p>
        </p:txBody>
      </p:sp>
      <p:pic>
        <p:nvPicPr>
          <p:cNvPr id="3" name="Immagine 2">
            <a:extLst>
              <a:ext uri="{FF2B5EF4-FFF2-40B4-BE49-F238E27FC236}">
                <a16:creationId xmlns:a16="http://schemas.microsoft.com/office/drawing/2014/main" id="{27C15D1F-2F7E-4C50-B4F4-153F3372EFB9}"/>
              </a:ext>
            </a:extLst>
          </p:cNvPr>
          <p:cNvPicPr>
            <a:picLocks noChangeAspect="1"/>
          </p:cNvPicPr>
          <p:nvPr/>
        </p:nvPicPr>
        <p:blipFill>
          <a:blip r:embed="rId2"/>
          <a:stretch>
            <a:fillRect/>
          </a:stretch>
        </p:blipFill>
        <p:spPr>
          <a:xfrm>
            <a:off x="572688" y="2255521"/>
            <a:ext cx="7152388" cy="2406621"/>
          </a:xfrm>
          <a:prstGeom prst="rect">
            <a:avLst/>
          </a:prstGeom>
        </p:spPr>
      </p:pic>
      <p:sp>
        <p:nvSpPr>
          <p:cNvPr id="5" name="CasellaDiTesto 4">
            <a:extLst>
              <a:ext uri="{FF2B5EF4-FFF2-40B4-BE49-F238E27FC236}">
                <a16:creationId xmlns:a16="http://schemas.microsoft.com/office/drawing/2014/main" id="{9F8DBFE1-1999-4692-B6C3-D382CB96419A}"/>
              </a:ext>
            </a:extLst>
          </p:cNvPr>
          <p:cNvSpPr txBox="1"/>
          <p:nvPr/>
        </p:nvSpPr>
        <p:spPr>
          <a:xfrm>
            <a:off x="4515485" y="4672060"/>
            <a:ext cx="6121400" cy="1754326"/>
          </a:xfrm>
          <a:prstGeom prst="rect">
            <a:avLst/>
          </a:prstGeom>
          <a:noFill/>
        </p:spPr>
        <p:txBody>
          <a:bodyPr wrap="square">
            <a:spAutoFit/>
          </a:bodyPr>
          <a:lstStyle/>
          <a:p>
            <a:r>
              <a:rPr lang="it-IT" dirty="0"/>
              <a:t>Con queste cifre e lo zero (la vera rivoluzione di questo sistema) era semplicissimo fare i calcoli! Bastava mettere i numeri in colonna oppure scomporli e in un attimo si potevano fare tutte le operazioni del mondo!</a:t>
            </a:r>
          </a:p>
          <a:p>
            <a:endParaRPr lang="it-IT" dirty="0"/>
          </a:p>
          <a:p>
            <a:r>
              <a:rPr lang="it-IT" dirty="0"/>
              <a:t>Anche noi abbiamo imparato a farle così!</a:t>
            </a:r>
          </a:p>
        </p:txBody>
      </p:sp>
    </p:spTree>
    <p:extLst>
      <p:ext uri="{BB962C8B-B14F-4D97-AF65-F5344CB8AC3E}">
        <p14:creationId xmlns:p14="http://schemas.microsoft.com/office/powerpoint/2010/main" val="892204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C249739-277E-4764-A897-DB94E5BB4135}"/>
              </a:ext>
            </a:extLst>
          </p:cNvPr>
          <p:cNvSpPr txBox="1"/>
          <p:nvPr/>
        </p:nvSpPr>
        <p:spPr>
          <a:xfrm>
            <a:off x="912019" y="531763"/>
            <a:ext cx="6129336" cy="2308324"/>
          </a:xfrm>
          <a:prstGeom prst="rect">
            <a:avLst/>
          </a:prstGeom>
          <a:noFill/>
        </p:spPr>
        <p:txBody>
          <a:bodyPr wrap="square">
            <a:spAutoFit/>
          </a:bodyPr>
          <a:lstStyle/>
          <a:p>
            <a:r>
              <a:rPr lang="it-IT" dirty="0"/>
              <a:t>Bonacci  decise  di  insegnare  a  suo figlio Leonardo questo sistema per renderlo più abile a fare i calcoli.</a:t>
            </a:r>
          </a:p>
          <a:p>
            <a:endParaRPr lang="it-IT" dirty="0"/>
          </a:p>
          <a:p>
            <a:r>
              <a:rPr lang="it-IT" dirty="0"/>
              <a:t>Leonardo   diventò   grande   e   si appassionò   sempre   di   più   alla matematica,  tanto  che  scrisse  un libro  per  spiegare  a  tutta  l’Europa che il sistema usato dagli indiani e dagli       arabi       era       davvero vantaggioso, facile e veloce.</a:t>
            </a:r>
          </a:p>
          <a:p>
            <a:endParaRPr lang="it-IT" dirty="0"/>
          </a:p>
        </p:txBody>
      </p:sp>
      <p:sp>
        <p:nvSpPr>
          <p:cNvPr id="6" name="CasellaDiTesto 5">
            <a:extLst>
              <a:ext uri="{FF2B5EF4-FFF2-40B4-BE49-F238E27FC236}">
                <a16:creationId xmlns:a16="http://schemas.microsoft.com/office/drawing/2014/main" id="{E4DD821A-1DCA-4F18-BB97-FAC1D2F42D74}"/>
              </a:ext>
            </a:extLst>
          </p:cNvPr>
          <p:cNvSpPr txBox="1"/>
          <p:nvPr/>
        </p:nvSpPr>
        <p:spPr>
          <a:xfrm>
            <a:off x="711994" y="2933611"/>
            <a:ext cx="6129336" cy="1200329"/>
          </a:xfrm>
          <a:prstGeom prst="rect">
            <a:avLst/>
          </a:prstGeom>
          <a:noFill/>
        </p:spPr>
        <p:txBody>
          <a:bodyPr wrap="square">
            <a:spAutoFit/>
          </a:bodyPr>
          <a:lstStyle/>
          <a:p>
            <a:r>
              <a:rPr lang="it-IT" dirty="0"/>
              <a:t>Il libro di Fibonacci si intitolava “Liber </a:t>
            </a:r>
            <a:r>
              <a:rPr lang="it-IT" dirty="0" err="1"/>
              <a:t>Abaci</a:t>
            </a:r>
            <a:r>
              <a:rPr lang="it-IT" dirty="0"/>
              <a:t>”, cioè “Il libro dell’abaco” e oltre a spiegare come venivano usate le cifre indo-arabe e come si potevano svolgere le operazioni, raccoglieva moltissimi problemi ed enigmi da risolvere per esercitarsi con le nuove cifre.</a:t>
            </a:r>
          </a:p>
        </p:txBody>
      </p:sp>
      <p:pic>
        <p:nvPicPr>
          <p:cNvPr id="7" name="Immagine 6">
            <a:extLst>
              <a:ext uri="{FF2B5EF4-FFF2-40B4-BE49-F238E27FC236}">
                <a16:creationId xmlns:a16="http://schemas.microsoft.com/office/drawing/2014/main" id="{A64B439D-314C-4281-9013-A51F4EAC5212}"/>
              </a:ext>
            </a:extLst>
          </p:cNvPr>
          <p:cNvPicPr>
            <a:picLocks noChangeAspect="1"/>
          </p:cNvPicPr>
          <p:nvPr/>
        </p:nvPicPr>
        <p:blipFill>
          <a:blip r:embed="rId2"/>
          <a:stretch>
            <a:fillRect/>
          </a:stretch>
        </p:blipFill>
        <p:spPr>
          <a:xfrm>
            <a:off x="6730810" y="2728207"/>
            <a:ext cx="4749196" cy="3097036"/>
          </a:xfrm>
          <a:prstGeom prst="rect">
            <a:avLst/>
          </a:prstGeom>
        </p:spPr>
      </p:pic>
    </p:spTree>
    <p:extLst>
      <p:ext uri="{BB962C8B-B14F-4D97-AF65-F5344CB8AC3E}">
        <p14:creationId xmlns:p14="http://schemas.microsoft.com/office/powerpoint/2010/main" val="2387656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10544E7B-33B2-4392-B68F-59D917DE03AE}"/>
              </a:ext>
            </a:extLst>
          </p:cNvPr>
          <p:cNvPicPr>
            <a:picLocks noChangeAspect="1"/>
          </p:cNvPicPr>
          <p:nvPr/>
        </p:nvPicPr>
        <p:blipFill rotWithShape="1">
          <a:blip r:embed="rId2"/>
          <a:srcRect l="26043" r="30868"/>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4" name="CasellaDiTesto 3">
            <a:extLst>
              <a:ext uri="{FF2B5EF4-FFF2-40B4-BE49-F238E27FC236}">
                <a16:creationId xmlns:a16="http://schemas.microsoft.com/office/drawing/2014/main" id="{DC5AA89B-30E5-4C23-AC5F-C5543BA1FD02}"/>
              </a:ext>
            </a:extLst>
          </p:cNvPr>
          <p:cNvSpPr txBox="1"/>
          <p:nvPr/>
        </p:nvSpPr>
        <p:spPr>
          <a:xfrm>
            <a:off x="1104901" y="467834"/>
            <a:ext cx="6132605" cy="173842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i="1" cap="all">
                <a:solidFill>
                  <a:schemeClr val="tx2"/>
                </a:solidFill>
                <a:latin typeface="+mj-lt"/>
                <a:ea typeface="+mj-ea"/>
                <a:cs typeface="+mj-cs"/>
              </a:rPr>
              <a:t>La successione di Fibonacci</a:t>
            </a:r>
          </a:p>
        </p:txBody>
      </p:sp>
      <p:cxnSp>
        <p:nvCxnSpPr>
          <p:cNvPr id="26" name="Straight Connector 25">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8509CB80-8489-4109-B230-EF2D6BA7E96E}"/>
              </a:ext>
            </a:extLst>
          </p:cNvPr>
          <p:cNvSpPr txBox="1"/>
          <p:nvPr/>
        </p:nvSpPr>
        <p:spPr>
          <a:xfrm>
            <a:off x="1104902" y="2206255"/>
            <a:ext cx="5487146" cy="4118345"/>
          </a:xfrm>
          <a:prstGeom prst="rect">
            <a:avLst/>
          </a:prstGeom>
        </p:spPr>
        <p:txBody>
          <a:bodyPr vert="horz" lIns="91440" tIns="45720" rIns="91440" bIns="45720" rtlCol="0">
            <a:normAutofit/>
          </a:bodyPr>
          <a:lstStyle/>
          <a:p>
            <a:pPr indent="-228600">
              <a:spcAft>
                <a:spcPts val="600"/>
              </a:spcAft>
              <a:buSzPct val="80000"/>
              <a:buFont typeface="Arial" panose="020B0604020202020204" pitchFamily="34" charset="0"/>
              <a:buChar char="•"/>
            </a:pPr>
            <a:r>
              <a:rPr lang="en-US" dirty="0">
                <a:solidFill>
                  <a:schemeClr val="tx2"/>
                </a:solidFill>
              </a:rPr>
              <a:t>"Leonardo Fibonacci, </a:t>
            </a:r>
            <a:r>
              <a:rPr lang="en-US" dirty="0" err="1">
                <a:solidFill>
                  <a:schemeClr val="tx2"/>
                </a:solidFill>
              </a:rPr>
              <a:t>studiando</a:t>
            </a:r>
            <a:r>
              <a:rPr lang="en-US" dirty="0">
                <a:solidFill>
                  <a:schemeClr val="tx2"/>
                </a:solidFill>
              </a:rPr>
              <a:t> la </a:t>
            </a:r>
            <a:r>
              <a:rPr lang="en-US" dirty="0" err="1">
                <a:solidFill>
                  <a:schemeClr val="tx2"/>
                </a:solidFill>
              </a:rPr>
              <a:t>crescita</a:t>
            </a:r>
            <a:r>
              <a:rPr lang="en-US" dirty="0">
                <a:solidFill>
                  <a:schemeClr val="tx2"/>
                </a:solidFill>
              </a:rPr>
              <a:t> di una </a:t>
            </a:r>
            <a:r>
              <a:rPr lang="en-US" dirty="0" err="1">
                <a:solidFill>
                  <a:schemeClr val="tx2"/>
                </a:solidFill>
              </a:rPr>
              <a:t>famiglia</a:t>
            </a:r>
            <a:r>
              <a:rPr lang="en-US" dirty="0">
                <a:solidFill>
                  <a:schemeClr val="tx2"/>
                </a:solidFill>
              </a:rPr>
              <a:t> di </a:t>
            </a:r>
            <a:r>
              <a:rPr lang="en-US" dirty="0" err="1">
                <a:solidFill>
                  <a:schemeClr val="tx2"/>
                </a:solidFill>
              </a:rPr>
              <a:t>conigli</a:t>
            </a:r>
            <a:r>
              <a:rPr lang="en-US" dirty="0">
                <a:solidFill>
                  <a:schemeClr val="tx2"/>
                </a:solidFill>
              </a:rPr>
              <a:t>, </a:t>
            </a:r>
            <a:r>
              <a:rPr lang="en-US" dirty="0" err="1">
                <a:solidFill>
                  <a:schemeClr val="tx2"/>
                </a:solidFill>
              </a:rPr>
              <a:t>arrivò</a:t>
            </a:r>
            <a:r>
              <a:rPr lang="en-US" dirty="0">
                <a:solidFill>
                  <a:schemeClr val="tx2"/>
                </a:solidFill>
              </a:rPr>
              <a:t> a </a:t>
            </a:r>
            <a:r>
              <a:rPr lang="en-US" dirty="0" err="1">
                <a:solidFill>
                  <a:schemeClr val="tx2"/>
                </a:solidFill>
              </a:rPr>
              <a:t>comporre</a:t>
            </a:r>
            <a:r>
              <a:rPr lang="en-US" dirty="0">
                <a:solidFill>
                  <a:schemeClr val="tx2"/>
                </a:solidFill>
              </a:rPr>
              <a:t> una </a:t>
            </a:r>
            <a:r>
              <a:rPr lang="en-US" dirty="0" err="1">
                <a:solidFill>
                  <a:schemeClr val="tx2"/>
                </a:solidFill>
              </a:rPr>
              <a:t>successione</a:t>
            </a:r>
            <a:r>
              <a:rPr lang="en-US" dirty="0">
                <a:solidFill>
                  <a:schemeClr val="tx2"/>
                </a:solidFill>
              </a:rPr>
              <a:t> di numeri, </a:t>
            </a:r>
            <a:r>
              <a:rPr lang="en-US" dirty="0" err="1">
                <a:solidFill>
                  <a:schemeClr val="tx2"/>
                </a:solidFill>
              </a:rPr>
              <a:t>legati</a:t>
            </a:r>
            <a:r>
              <a:rPr lang="en-US" dirty="0">
                <a:solidFill>
                  <a:schemeClr val="tx2"/>
                </a:solidFill>
              </a:rPr>
              <a:t> da una </a:t>
            </a:r>
            <a:r>
              <a:rPr lang="en-US" dirty="0" err="1">
                <a:solidFill>
                  <a:schemeClr val="tx2"/>
                </a:solidFill>
              </a:rPr>
              <a:t>regola</a:t>
            </a:r>
            <a:r>
              <a:rPr lang="en-US" dirty="0">
                <a:solidFill>
                  <a:schemeClr val="tx2"/>
                </a:solidFill>
              </a:rPr>
              <a:t> </a:t>
            </a:r>
            <a:r>
              <a:rPr lang="en-US" dirty="0" err="1">
                <a:solidFill>
                  <a:schemeClr val="tx2"/>
                </a:solidFill>
              </a:rPr>
              <a:t>speciale</a:t>
            </a:r>
            <a:r>
              <a:rPr lang="en-US" dirty="0">
                <a:solidFill>
                  <a:schemeClr val="tx2"/>
                </a:solidFill>
              </a:rPr>
              <a:t>.</a:t>
            </a:r>
          </a:p>
          <a:p>
            <a:pPr indent="-228600">
              <a:spcAft>
                <a:spcPts val="600"/>
              </a:spcAft>
              <a:buSzPct val="80000"/>
              <a:buFont typeface="Arial" panose="020B0604020202020204" pitchFamily="34" charset="0"/>
              <a:buChar char="•"/>
            </a:pPr>
            <a:r>
              <a:rPr lang="en-US" dirty="0">
                <a:solidFill>
                  <a:schemeClr val="tx2"/>
                </a:solidFill>
              </a:rPr>
              <a:t>I </a:t>
            </a:r>
            <a:r>
              <a:rPr lang="en-US" dirty="0" err="1">
                <a:solidFill>
                  <a:schemeClr val="tx2"/>
                </a:solidFill>
              </a:rPr>
              <a:t>primi</a:t>
            </a:r>
            <a:r>
              <a:rPr lang="en-US" dirty="0">
                <a:solidFill>
                  <a:schemeClr val="tx2"/>
                </a:solidFill>
              </a:rPr>
              <a:t> due numeri di </a:t>
            </a:r>
            <a:r>
              <a:rPr lang="en-US" dirty="0" err="1">
                <a:solidFill>
                  <a:schemeClr val="tx2"/>
                </a:solidFill>
              </a:rPr>
              <a:t>questa</a:t>
            </a:r>
            <a:r>
              <a:rPr lang="en-US" dirty="0">
                <a:solidFill>
                  <a:schemeClr val="tx2"/>
                </a:solidFill>
              </a:rPr>
              <a:t> </a:t>
            </a:r>
            <a:r>
              <a:rPr lang="en-US" dirty="0" err="1">
                <a:solidFill>
                  <a:schemeClr val="tx2"/>
                </a:solidFill>
              </a:rPr>
              <a:t>successione</a:t>
            </a:r>
            <a:r>
              <a:rPr lang="en-US" dirty="0">
                <a:solidFill>
                  <a:schemeClr val="tx2"/>
                </a:solidFill>
              </a:rPr>
              <a:t> </a:t>
            </a:r>
            <a:r>
              <a:rPr lang="en-US" dirty="0" err="1">
                <a:solidFill>
                  <a:schemeClr val="tx2"/>
                </a:solidFill>
              </a:rPr>
              <a:t>sono</a:t>
            </a:r>
            <a:r>
              <a:rPr lang="en-US" dirty="0">
                <a:solidFill>
                  <a:schemeClr val="tx2"/>
                </a:solidFill>
              </a:rPr>
              <a:t> 1 e 1.</a:t>
            </a:r>
          </a:p>
          <a:p>
            <a:pPr indent="-228600">
              <a:spcAft>
                <a:spcPts val="600"/>
              </a:spcAft>
              <a:buSzPct val="80000"/>
              <a:buFont typeface="Arial" panose="020B0604020202020204" pitchFamily="34" charset="0"/>
              <a:buChar char="•"/>
            </a:pPr>
            <a:endParaRPr lang="en-US" dirty="0">
              <a:solidFill>
                <a:schemeClr val="tx2"/>
              </a:solidFill>
            </a:endParaRPr>
          </a:p>
          <a:p>
            <a:pPr indent="-228600">
              <a:spcAft>
                <a:spcPts val="600"/>
              </a:spcAft>
              <a:buSzPct val="80000"/>
              <a:buFont typeface="Arial" panose="020B0604020202020204" pitchFamily="34" charset="0"/>
              <a:buChar char="•"/>
            </a:pPr>
            <a:r>
              <a:rPr lang="en-US" dirty="0">
                <a:solidFill>
                  <a:schemeClr val="tx2"/>
                </a:solidFill>
              </a:rPr>
              <a:t>Poi </a:t>
            </a:r>
            <a:r>
              <a:rPr lang="en-US" dirty="0" err="1">
                <a:solidFill>
                  <a:schemeClr val="tx2"/>
                </a:solidFill>
              </a:rPr>
              <a:t>si</a:t>
            </a:r>
            <a:r>
              <a:rPr lang="en-US" dirty="0">
                <a:solidFill>
                  <a:schemeClr val="tx2"/>
                </a:solidFill>
              </a:rPr>
              <a:t> </a:t>
            </a:r>
            <a:r>
              <a:rPr lang="en-US" dirty="0" err="1">
                <a:solidFill>
                  <a:schemeClr val="tx2"/>
                </a:solidFill>
              </a:rPr>
              <a:t>prosegue</a:t>
            </a:r>
            <a:r>
              <a:rPr lang="en-US" dirty="0">
                <a:solidFill>
                  <a:schemeClr val="tx2"/>
                </a:solidFill>
              </a:rPr>
              <a:t> </a:t>
            </a:r>
            <a:r>
              <a:rPr lang="en-US" dirty="0" err="1">
                <a:solidFill>
                  <a:schemeClr val="tx2"/>
                </a:solidFill>
              </a:rPr>
              <a:t>così</a:t>
            </a:r>
            <a:endParaRPr lang="en-US" dirty="0">
              <a:solidFill>
                <a:schemeClr val="tx2"/>
              </a:solidFill>
            </a:endParaRPr>
          </a:p>
          <a:p>
            <a:pPr indent="-228600">
              <a:spcAft>
                <a:spcPts val="600"/>
              </a:spcAft>
              <a:buSzPct val="80000"/>
              <a:buFont typeface="Arial" panose="020B0604020202020204" pitchFamily="34" charset="0"/>
              <a:buChar char="•"/>
            </a:pPr>
            <a:r>
              <a:rPr lang="en-US" dirty="0">
                <a:solidFill>
                  <a:schemeClr val="tx2"/>
                </a:solidFill>
              </a:rPr>
              <a:t>1 - 1 - 2 - 3 – 5-8-13…..</a:t>
            </a:r>
          </a:p>
          <a:p>
            <a:pPr indent="-228600">
              <a:spcAft>
                <a:spcPts val="600"/>
              </a:spcAft>
              <a:buSzPct val="80000"/>
              <a:buFont typeface="Arial" panose="020B0604020202020204" pitchFamily="34" charset="0"/>
              <a:buChar char="•"/>
            </a:pPr>
            <a:endParaRPr lang="en-US" dirty="0">
              <a:solidFill>
                <a:schemeClr val="tx2"/>
              </a:solidFill>
            </a:endParaRPr>
          </a:p>
          <a:p>
            <a:pPr indent="-228600">
              <a:spcAft>
                <a:spcPts val="600"/>
              </a:spcAft>
              <a:buSzPct val="80000"/>
              <a:buFont typeface="Arial" panose="020B0604020202020204" pitchFamily="34" charset="0"/>
              <a:buChar char="•"/>
            </a:pPr>
            <a:r>
              <a:rPr lang="en-US" dirty="0" err="1">
                <a:solidFill>
                  <a:schemeClr val="tx2"/>
                </a:solidFill>
              </a:rPr>
              <a:t>Adesso</a:t>
            </a:r>
            <a:r>
              <a:rPr lang="en-US" dirty="0">
                <a:solidFill>
                  <a:schemeClr val="tx2"/>
                </a:solidFill>
              </a:rPr>
              <a:t> </a:t>
            </a:r>
            <a:r>
              <a:rPr lang="en-US" dirty="0" err="1">
                <a:solidFill>
                  <a:schemeClr val="tx2"/>
                </a:solidFill>
              </a:rPr>
              <a:t>ragionaci</a:t>
            </a:r>
            <a:r>
              <a:rPr lang="en-US" dirty="0">
                <a:solidFill>
                  <a:schemeClr val="tx2"/>
                </a:solidFill>
              </a:rPr>
              <a:t> </a:t>
            </a:r>
            <a:r>
              <a:rPr lang="en-US" dirty="0" err="1">
                <a:solidFill>
                  <a:schemeClr val="tx2"/>
                </a:solidFill>
              </a:rPr>
              <a:t>su</a:t>
            </a:r>
            <a:r>
              <a:rPr lang="en-US" dirty="0">
                <a:solidFill>
                  <a:schemeClr val="tx2"/>
                </a:solidFill>
              </a:rPr>
              <a:t> e </a:t>
            </a:r>
            <a:r>
              <a:rPr lang="en-US" dirty="0" err="1">
                <a:solidFill>
                  <a:schemeClr val="tx2"/>
                </a:solidFill>
              </a:rPr>
              <a:t>trova</a:t>
            </a:r>
            <a:r>
              <a:rPr lang="en-US" dirty="0">
                <a:solidFill>
                  <a:schemeClr val="tx2"/>
                </a:solidFill>
              </a:rPr>
              <a:t> la </a:t>
            </a:r>
            <a:r>
              <a:rPr lang="en-US" dirty="0" err="1">
                <a:solidFill>
                  <a:schemeClr val="tx2"/>
                </a:solidFill>
              </a:rPr>
              <a:t>regola</a:t>
            </a:r>
            <a:r>
              <a:rPr lang="en-US" dirty="0">
                <a:solidFill>
                  <a:schemeClr val="tx2"/>
                </a:solidFill>
              </a:rPr>
              <a:t>………….</a:t>
            </a:r>
          </a:p>
        </p:txBody>
      </p:sp>
    </p:spTree>
    <p:extLst>
      <p:ext uri="{BB962C8B-B14F-4D97-AF65-F5344CB8AC3E}">
        <p14:creationId xmlns:p14="http://schemas.microsoft.com/office/powerpoint/2010/main" val="2627295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497290-759D-47F0-B384-EF7C98622013}"/>
              </a:ext>
            </a:extLst>
          </p:cNvPr>
          <p:cNvSpPr>
            <a:spLocks noGrp="1"/>
          </p:cNvSpPr>
          <p:nvPr>
            <p:ph type="title"/>
          </p:nvPr>
        </p:nvSpPr>
        <p:spPr>
          <a:xfrm>
            <a:off x="1466850" y="1800226"/>
            <a:ext cx="9906000" cy="2819400"/>
          </a:xfrm>
        </p:spPr>
        <p:txBody>
          <a:bodyPr>
            <a:normAutofit fontScale="90000"/>
          </a:bodyPr>
          <a:lstStyle/>
          <a:p>
            <a:r>
              <a:rPr lang="it-IT" dirty="0" err="1"/>
              <a:t>Braviii</a:t>
            </a:r>
            <a:r>
              <a:rPr lang="it-IT" dirty="0"/>
              <a:t>…sapevo che ci sareste riusciti!!!</a:t>
            </a:r>
            <a:br>
              <a:rPr lang="it-IT" dirty="0"/>
            </a:br>
            <a:br>
              <a:rPr lang="it-IT" dirty="0"/>
            </a:br>
            <a:r>
              <a:rPr lang="it-IT" sz="3100" dirty="0">
                <a:latin typeface="Abadi Extra Light" panose="020B0204020104020204" pitchFamily="34" charset="0"/>
              </a:rPr>
              <a:t>Dunque…. Per trovare il successivo numero della serie, basta fare la somma dei due numeri precedenti.</a:t>
            </a:r>
            <a:br>
              <a:rPr lang="it-IT" sz="3100" dirty="0">
                <a:latin typeface="Abadi Extra Light" panose="020B0204020104020204" pitchFamily="34" charset="0"/>
              </a:rPr>
            </a:br>
            <a:r>
              <a:rPr lang="it-IT" sz="3100" dirty="0">
                <a:latin typeface="Abadi Extra Light" panose="020B0204020104020204" pitchFamily="34" charset="0"/>
              </a:rPr>
              <a:t>Quindi, il terzo numero sarà dato dalla somma dei primi due: 1 + 1 = 2.</a:t>
            </a:r>
            <a:br>
              <a:rPr lang="it-IT" sz="3100" dirty="0">
                <a:latin typeface="Abadi Extra Light" panose="020B0204020104020204" pitchFamily="34" charset="0"/>
              </a:rPr>
            </a:br>
            <a:r>
              <a:rPr lang="it-IT" sz="3100" dirty="0">
                <a:latin typeface="Abadi Extra Light" panose="020B0204020104020204" pitchFamily="34" charset="0"/>
              </a:rPr>
              <a:t>Il quarto dalla somma dei due precedenti: 1 + 2 = 3. E così via.</a:t>
            </a:r>
            <a:br>
              <a:rPr lang="it-IT" sz="3100" dirty="0"/>
            </a:br>
            <a:r>
              <a:rPr lang="it-IT" sz="3100" dirty="0">
                <a:solidFill>
                  <a:srgbClr val="FF0000"/>
                </a:solidFill>
                <a:latin typeface="Abadi Extra Light" panose="020B0204020104020204" pitchFamily="34" charset="0"/>
              </a:rPr>
              <a:t>Prova a continuare la successione dei numeri di Leonardo Fibonacci, applicando la regola….</a:t>
            </a:r>
          </a:p>
        </p:txBody>
      </p:sp>
    </p:spTree>
    <p:extLst>
      <p:ext uri="{BB962C8B-B14F-4D97-AF65-F5344CB8AC3E}">
        <p14:creationId xmlns:p14="http://schemas.microsoft.com/office/powerpoint/2010/main" val="388999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6" name="Straight Connector 3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4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4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4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4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4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5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73" name="Rectangle 53">
            <a:extLst>
              <a:ext uri="{FF2B5EF4-FFF2-40B4-BE49-F238E27FC236}">
                <a16:creationId xmlns:a16="http://schemas.microsoft.com/office/drawing/2014/main" id="{EA3B6404-C37D-4FE3-8124-9FC5ECE56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2">
            <a:extLst>
              <a:ext uri="{FF2B5EF4-FFF2-40B4-BE49-F238E27FC236}">
                <a16:creationId xmlns:a16="http://schemas.microsoft.com/office/drawing/2014/main" id="{5133573E-5877-4B47-AE02-5CFDB92144BB}"/>
              </a:ext>
            </a:extLst>
          </p:cNvPr>
          <p:cNvSpPr txBox="1"/>
          <p:nvPr/>
        </p:nvSpPr>
        <p:spPr>
          <a:xfrm>
            <a:off x="5831406" y="1199288"/>
            <a:ext cx="5450958" cy="3520350"/>
          </a:xfrm>
          <a:prstGeom prst="rect">
            <a:avLst/>
          </a:prstGeom>
        </p:spPr>
        <p:txBody>
          <a:bodyPr vert="horz" lIns="91440" tIns="45720" rIns="91440" bIns="45720" rtlCol="0" anchor="t">
            <a:normAutofit/>
          </a:bodyPr>
          <a:lstStyle/>
          <a:p>
            <a:pPr algn="r">
              <a:lnSpc>
                <a:spcPct val="90000"/>
              </a:lnSpc>
              <a:spcBef>
                <a:spcPct val="0"/>
              </a:spcBef>
              <a:spcAft>
                <a:spcPts val="600"/>
              </a:spcAft>
            </a:pPr>
            <a:r>
              <a:rPr lang="en-US" sz="3600" i="1" cap="all">
                <a:solidFill>
                  <a:schemeClr val="tx2"/>
                </a:solidFill>
                <a:latin typeface="+mj-lt"/>
                <a:ea typeface="+mj-ea"/>
                <a:cs typeface="+mj-cs"/>
              </a:rPr>
              <a:t>In questo modo si possono trovare questi numeri:</a:t>
            </a:r>
          </a:p>
          <a:p>
            <a:pPr algn="r">
              <a:lnSpc>
                <a:spcPct val="90000"/>
              </a:lnSpc>
              <a:spcBef>
                <a:spcPct val="0"/>
              </a:spcBef>
              <a:spcAft>
                <a:spcPts val="600"/>
              </a:spcAft>
            </a:pPr>
            <a:endParaRPr lang="en-US" sz="3600" i="1" cap="all">
              <a:solidFill>
                <a:schemeClr val="tx2"/>
              </a:solidFill>
              <a:latin typeface="+mj-lt"/>
              <a:ea typeface="+mj-ea"/>
              <a:cs typeface="+mj-cs"/>
            </a:endParaRPr>
          </a:p>
          <a:p>
            <a:pPr algn="r">
              <a:lnSpc>
                <a:spcPct val="90000"/>
              </a:lnSpc>
              <a:spcBef>
                <a:spcPct val="0"/>
              </a:spcBef>
              <a:spcAft>
                <a:spcPts val="600"/>
              </a:spcAft>
            </a:pPr>
            <a:r>
              <a:rPr lang="en-US" sz="3600" i="1" cap="all">
                <a:solidFill>
                  <a:schemeClr val="tx2"/>
                </a:solidFill>
                <a:latin typeface="+mj-lt"/>
                <a:ea typeface="+mj-ea"/>
                <a:cs typeface="+mj-cs"/>
              </a:rPr>
              <a:t>1, 1, 2, 3, 5, 8, 13, 21, 34, 55 …</a:t>
            </a:r>
          </a:p>
        </p:txBody>
      </p:sp>
      <p:sp>
        <p:nvSpPr>
          <p:cNvPr id="74" name="Freeform: Shape 55">
            <a:extLst>
              <a:ext uri="{FF2B5EF4-FFF2-40B4-BE49-F238E27FC236}">
                <a16:creationId xmlns:a16="http://schemas.microsoft.com/office/drawing/2014/main" id="{ED61EC8C-9F54-4671-8E82-4AE6101D6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5"/>
            <a:ext cx="4584879" cy="6863976"/>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Lst>
            <a:ahLst/>
            <a:cxnLst>
              <a:cxn ang="0">
                <a:pos x="connsiteX0" y="connsiteY0"/>
              </a:cxn>
              <a:cxn ang="0">
                <a:pos x="connsiteX1" y="connsiteY1"/>
              </a:cxn>
              <a:cxn ang="0">
                <a:pos x="connsiteX2" y="connsiteY2"/>
              </a:cxn>
              <a:cxn ang="0">
                <a:pos x="connsiteX3" y="connsiteY3"/>
              </a:cxn>
            </a:cxnLst>
            <a:rect l="l" t="t" r="r" b="b"/>
            <a:pathLst>
              <a:path w="4584879" h="6863976">
                <a:moveTo>
                  <a:pt x="0" y="0"/>
                </a:moveTo>
                <a:lnTo>
                  <a:pt x="4584879" y="0"/>
                </a:lnTo>
                <a:lnTo>
                  <a:pt x="2493114" y="6863976"/>
                </a:lnTo>
                <a:lnTo>
                  <a:pt x="0" y="686397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75" name="Straight Connector 57">
            <a:extLst>
              <a:ext uri="{FF2B5EF4-FFF2-40B4-BE49-F238E27FC236}">
                <a16:creationId xmlns:a16="http://schemas.microsoft.com/office/drawing/2014/main" id="{8557940A-71CE-48E1-BD71-2BEF15613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10013" y="-8965"/>
            <a:ext cx="708298" cy="68699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59">
            <a:extLst>
              <a:ext uri="{FF2B5EF4-FFF2-40B4-BE49-F238E27FC236}">
                <a16:creationId xmlns:a16="http://schemas.microsoft.com/office/drawing/2014/main" id="{4777C915-01E5-4C85-B3BF-7BF7CC3FE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3401236"/>
            <a:ext cx="4011413" cy="345676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Immagine 3">
            <a:extLst>
              <a:ext uri="{FF2B5EF4-FFF2-40B4-BE49-F238E27FC236}">
                <a16:creationId xmlns:a16="http://schemas.microsoft.com/office/drawing/2014/main" id="{155E06FF-DA02-4F97-BAC8-68081ABD09EF}"/>
              </a:ext>
            </a:extLst>
          </p:cNvPr>
          <p:cNvPicPr>
            <a:picLocks noChangeAspect="1"/>
          </p:cNvPicPr>
          <p:nvPr/>
        </p:nvPicPr>
        <p:blipFill>
          <a:blip r:embed="rId2"/>
          <a:stretch>
            <a:fillRect/>
          </a:stretch>
        </p:blipFill>
        <p:spPr>
          <a:xfrm>
            <a:off x="533400" y="2333140"/>
            <a:ext cx="4764606" cy="2191719"/>
          </a:xfrm>
          <a:prstGeom prst="rect">
            <a:avLst/>
          </a:prstGeom>
        </p:spPr>
      </p:pic>
      <p:sp>
        <p:nvSpPr>
          <p:cNvPr id="5" name="CasellaDiTesto 4">
            <a:extLst>
              <a:ext uri="{FF2B5EF4-FFF2-40B4-BE49-F238E27FC236}">
                <a16:creationId xmlns:a16="http://schemas.microsoft.com/office/drawing/2014/main" id="{19B6B4CF-D4DD-4AD6-96EA-6499159E51A3}"/>
              </a:ext>
            </a:extLst>
          </p:cNvPr>
          <p:cNvSpPr txBox="1"/>
          <p:nvPr/>
        </p:nvSpPr>
        <p:spPr>
          <a:xfrm>
            <a:off x="6243638" y="5130800"/>
            <a:ext cx="4692622" cy="923330"/>
          </a:xfrm>
          <a:prstGeom prst="rect">
            <a:avLst/>
          </a:prstGeom>
          <a:noFill/>
        </p:spPr>
        <p:txBody>
          <a:bodyPr wrap="square" rtlCol="0">
            <a:spAutoFit/>
          </a:bodyPr>
          <a:lstStyle/>
          <a:p>
            <a:r>
              <a:rPr lang="it-IT" dirty="0"/>
              <a:t>Continua tu…… fino al venticinquesimo numero della successione.</a:t>
            </a:r>
          </a:p>
          <a:p>
            <a:r>
              <a:rPr lang="it-IT"/>
              <a:t>BUON DIVERTIMENTO!!!!</a:t>
            </a:r>
            <a:endParaRPr lang="it-IT" dirty="0"/>
          </a:p>
        </p:txBody>
      </p:sp>
    </p:spTree>
    <p:extLst>
      <p:ext uri="{BB962C8B-B14F-4D97-AF65-F5344CB8AC3E}">
        <p14:creationId xmlns:p14="http://schemas.microsoft.com/office/powerpoint/2010/main" val="2883834158"/>
      </p:ext>
    </p:extLst>
  </p:cSld>
  <p:clrMapOvr>
    <a:masterClrMapping/>
  </p:clrMapOvr>
</p:sld>
</file>

<file path=ppt/theme/theme1.xml><?xml version="1.0" encoding="utf-8"?>
<a:theme xmlns:a="http://schemas.openxmlformats.org/drawingml/2006/main" name="AngleLinesVTI">
  <a:themeElements>
    <a:clrScheme name="AnalogousFromRegularSeed_2SEEDS">
      <a:dk1>
        <a:srgbClr val="000000"/>
      </a:dk1>
      <a:lt1>
        <a:srgbClr val="FFFFFF"/>
      </a:lt1>
      <a:dk2>
        <a:srgbClr val="412D24"/>
      </a:dk2>
      <a:lt2>
        <a:srgbClr val="E2E6E8"/>
      </a:lt2>
      <a:accent1>
        <a:srgbClr val="D55317"/>
      </a:accent1>
      <a:accent2>
        <a:srgbClr val="E7293D"/>
      </a:accent2>
      <a:accent3>
        <a:srgbClr val="C99D24"/>
      </a:accent3>
      <a:accent4>
        <a:srgbClr val="14B692"/>
      </a:accent4>
      <a:accent5>
        <a:srgbClr val="26B1D4"/>
      </a:accent5>
      <a:accent6>
        <a:srgbClr val="1760D5"/>
      </a:accent6>
      <a:hlink>
        <a:srgbClr val="3A8BB0"/>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otalTime>8</TotalTime>
  <Words>554</Words>
  <Application>Microsoft Office PowerPoint</Application>
  <PresentationFormat>Widescreen</PresentationFormat>
  <Paragraphs>36</Paragraphs>
  <Slides>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Abadi Extra Light</vt:lpstr>
      <vt:lpstr>Arial</vt:lpstr>
      <vt:lpstr>Univers Condensed Light</vt:lpstr>
      <vt:lpstr>Walbaum Display Light</vt:lpstr>
      <vt:lpstr>AngleLinesVTI</vt:lpstr>
      <vt:lpstr>FIBONACCI DAY 23th November</vt:lpstr>
      <vt:lpstr>Leonardo fibonacci e la meraviglia dei numeri….</vt:lpstr>
      <vt:lpstr>Presentazione standard di PowerPoint</vt:lpstr>
      <vt:lpstr>Presentazione standard di PowerPoint</vt:lpstr>
      <vt:lpstr>LE CIFRE INDO ARABE E IL LIBER ABACI  Le cifre indo-arabe erano queste</vt:lpstr>
      <vt:lpstr>Presentazione standard di PowerPoint</vt:lpstr>
      <vt:lpstr>Presentazione standard di PowerPoint</vt:lpstr>
      <vt:lpstr>Braviii…sapevo che ci sareste riusciti!!!  Dunque…. Per trovare il successivo numero della serie, basta fare la somma dei due numeri precedenti. Quindi, il terzo numero sarà dato dalla somma dei primi due: 1 + 1 = 2. Il quarto dalla somma dei due precedenti: 1 + 2 = 3. E così via. Prova a continuare la successione dei numeri di Leonardo Fibonacci, applicando la regola….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FIBONACCI DAY 23th November</dc:title>
  <dc:creator>Raffaella Castiello</dc:creator>
  <cp:lastModifiedBy>Raffaella Castiello</cp:lastModifiedBy>
  <cp:revision>3</cp:revision>
  <dcterms:created xsi:type="dcterms:W3CDTF">2020-11-25T19:08:08Z</dcterms:created>
  <dcterms:modified xsi:type="dcterms:W3CDTF">2020-11-25T19:17:59Z</dcterms:modified>
</cp:coreProperties>
</file>