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E156252-0759-4415-9D1D-B9A55293E924}" type="datetimeFigureOut">
              <a:rPr lang="it-IT" smtClean="0"/>
              <a:pPr/>
              <a:t>19/11/2020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FFA1036-287A-476D-ACB7-9CA3B3679B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6252-0759-4415-9D1D-B9A55293E924}" type="datetimeFigureOut">
              <a:rPr lang="it-IT" smtClean="0"/>
              <a:pPr/>
              <a:t>19/11/2020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1036-287A-476D-ACB7-9CA3B3679B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6252-0759-4415-9D1D-B9A55293E924}" type="datetimeFigureOut">
              <a:rPr lang="it-IT" smtClean="0"/>
              <a:pPr/>
              <a:t>19/11/2020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1036-287A-476D-ACB7-9CA3B3679B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E156252-0759-4415-9D1D-B9A55293E924}" type="datetimeFigureOut">
              <a:rPr lang="it-IT" smtClean="0"/>
              <a:pPr/>
              <a:t>19/11/2020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FFA1036-287A-476D-ACB7-9CA3B3679BC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E156252-0759-4415-9D1D-B9A55293E924}" type="datetimeFigureOut">
              <a:rPr lang="it-IT" smtClean="0"/>
              <a:pPr/>
              <a:t>19/11/2020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FFA1036-287A-476D-ACB7-9CA3B3679B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6252-0759-4415-9D1D-B9A55293E924}" type="datetimeFigureOut">
              <a:rPr lang="it-IT" smtClean="0"/>
              <a:pPr/>
              <a:t>19/11/2020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1036-287A-476D-ACB7-9CA3B3679BC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6252-0759-4415-9D1D-B9A55293E924}" type="datetimeFigureOut">
              <a:rPr lang="it-IT" smtClean="0"/>
              <a:pPr/>
              <a:t>19/11/2020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1036-287A-476D-ACB7-9CA3B3679BC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156252-0759-4415-9D1D-B9A55293E924}" type="datetimeFigureOut">
              <a:rPr lang="it-IT" smtClean="0"/>
              <a:pPr/>
              <a:t>19/11/2020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FA1036-287A-476D-ACB7-9CA3B3679BC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6252-0759-4415-9D1D-B9A55293E924}" type="datetimeFigureOut">
              <a:rPr lang="it-IT" smtClean="0"/>
              <a:pPr/>
              <a:t>19/11/2020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1036-287A-476D-ACB7-9CA3B3679B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E156252-0759-4415-9D1D-B9A55293E924}" type="datetimeFigureOut">
              <a:rPr lang="it-IT" smtClean="0"/>
              <a:pPr/>
              <a:t>19/11/2020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FFA1036-287A-476D-ACB7-9CA3B3679BC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156252-0759-4415-9D1D-B9A55293E924}" type="datetimeFigureOut">
              <a:rPr lang="it-IT" smtClean="0"/>
              <a:pPr/>
              <a:t>19/11/2020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FA1036-287A-476D-ACB7-9CA3B3679BC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E156252-0759-4415-9D1D-B9A55293E924}" type="datetimeFigureOut">
              <a:rPr lang="it-IT" smtClean="0"/>
              <a:pPr/>
              <a:t>19/11/2020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FFA1036-287A-476D-ACB7-9CA3B3679BC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5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86000" y="928670"/>
            <a:ext cx="6172200" cy="3357586"/>
          </a:xfrm>
        </p:spPr>
        <p:txBody>
          <a:bodyPr>
            <a:normAutofit/>
          </a:bodyPr>
          <a:lstStyle/>
          <a:p>
            <a:pPr algn="ctr"/>
            <a:r>
              <a:rPr lang="it-IT" sz="3600" dirty="0"/>
              <a:t>Istituto comprensivo </a:t>
            </a:r>
            <a:r>
              <a:rPr lang="it-IT" sz="3600" dirty="0" err="1"/>
              <a:t>iii</a:t>
            </a:r>
            <a:r>
              <a:rPr lang="it-IT" sz="3600" dirty="0"/>
              <a:t> ponte – siciliano di </a:t>
            </a:r>
            <a:r>
              <a:rPr lang="it-IT" sz="3600" dirty="0" err="1"/>
              <a:t>pomigliano</a:t>
            </a:r>
            <a:r>
              <a:rPr lang="it-IT" sz="3600" dirty="0"/>
              <a:t> d’ arco</a:t>
            </a:r>
            <a:br>
              <a:rPr lang="it-IT" sz="3600" dirty="0"/>
            </a:br>
            <a:r>
              <a:rPr lang="it-IT" sz="3600" dirty="0"/>
              <a:t>storia </a:t>
            </a:r>
            <a:r>
              <a:rPr lang="it-IT" sz="3600" dirty="0" err="1"/>
              <a:t>ii</a:t>
            </a:r>
            <a:r>
              <a:rPr lang="it-IT" sz="3600" dirty="0"/>
              <a:t> e </a:t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286000" y="5214950"/>
            <a:ext cx="6172200" cy="1000132"/>
          </a:xfrm>
        </p:spPr>
        <p:txBody>
          <a:bodyPr/>
          <a:lstStyle/>
          <a:p>
            <a:r>
              <a:rPr lang="it-IT" dirty="0"/>
              <a:t>LA CAUSA E L’EFFETTO</a:t>
            </a:r>
          </a:p>
          <a:p>
            <a:r>
              <a:rPr lang="it-IT" dirty="0"/>
              <a:t>DOCENTE: DE LUCA ANNUNZIATA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it-IT"/>
              <a:t>LA CAUSA E L’EFFETTO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85720" y="1571612"/>
            <a:ext cx="8429684" cy="49023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b="1" dirty="0">
                <a:solidFill>
                  <a:srgbClr val="FF0000"/>
                </a:solidFill>
              </a:rPr>
              <a:t>La causa </a:t>
            </a:r>
            <a:r>
              <a:rPr lang="it-IT" sz="2000" dirty="0"/>
              <a:t>è il motivo, la ragione per la quale un fatto accade.</a:t>
            </a:r>
          </a:p>
          <a:p>
            <a:pPr>
              <a:buNone/>
            </a:pPr>
            <a:r>
              <a:rPr lang="it-IT" sz="2000" b="1" dirty="0">
                <a:solidFill>
                  <a:srgbClr val="00B050"/>
                </a:solidFill>
              </a:rPr>
              <a:t>L’effetto </a:t>
            </a:r>
            <a:r>
              <a:rPr lang="it-IT" sz="2000" dirty="0"/>
              <a:t>è la conseguenza della causa.</a:t>
            </a:r>
          </a:p>
          <a:p>
            <a:pPr>
              <a:buNone/>
            </a:pPr>
            <a:endParaRPr lang="it-IT" sz="2000" b="1" dirty="0"/>
          </a:p>
          <a:p>
            <a:pPr>
              <a:buNone/>
            </a:pPr>
            <a:endParaRPr lang="it-IT" sz="2000" dirty="0"/>
          </a:p>
          <a:p>
            <a:pPr>
              <a:buNone/>
            </a:pPr>
            <a:endParaRPr lang="it-IT" sz="2000" dirty="0"/>
          </a:p>
          <a:p>
            <a:pPr>
              <a:buNone/>
            </a:pPr>
            <a:r>
              <a:rPr lang="it-IT" sz="2000" dirty="0"/>
              <a:t>Esempio:</a:t>
            </a:r>
          </a:p>
          <a:p>
            <a:pPr>
              <a:buNone/>
            </a:pPr>
            <a:r>
              <a:rPr lang="it-IT" sz="2000" dirty="0"/>
              <a:t> </a:t>
            </a:r>
            <a:r>
              <a:rPr lang="it-IT" sz="2000" dirty="0">
                <a:solidFill>
                  <a:srgbClr val="00B050"/>
                </a:solidFill>
              </a:rPr>
              <a:t>Luca ha il mal di pancia </a:t>
            </a:r>
            <a:r>
              <a:rPr lang="it-IT" sz="2000" dirty="0">
                <a:solidFill>
                  <a:srgbClr val="FF0000"/>
                </a:solidFill>
              </a:rPr>
              <a:t>perche ha mangiato troppe caramelle</a:t>
            </a:r>
          </a:p>
          <a:p>
            <a:pPr>
              <a:buNone/>
            </a:pPr>
            <a:endParaRPr lang="it-IT" sz="2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2000" dirty="0">
                <a:solidFill>
                  <a:srgbClr val="00B050"/>
                </a:solidFill>
              </a:rPr>
              <a:t>           EFFETTO                                 </a:t>
            </a:r>
            <a:r>
              <a:rPr lang="it-IT" sz="2000" dirty="0">
                <a:solidFill>
                  <a:srgbClr val="FF0000"/>
                </a:solidFill>
              </a:rPr>
              <a:t>CAUSA</a:t>
            </a:r>
            <a:r>
              <a:rPr lang="it-IT" sz="2000" dirty="0">
                <a:solidFill>
                  <a:srgbClr val="00B050"/>
                </a:solidFill>
              </a:rPr>
              <a:t>      </a:t>
            </a:r>
          </a:p>
          <a:p>
            <a:pPr>
              <a:buNone/>
            </a:pPr>
            <a:r>
              <a:rPr lang="it-IT" sz="2000" dirty="0">
                <a:solidFill>
                  <a:srgbClr val="FF0000"/>
                </a:solidFill>
              </a:rPr>
              <a:t>          </a:t>
            </a:r>
          </a:p>
        </p:txBody>
      </p:sp>
      <p:cxnSp>
        <p:nvCxnSpPr>
          <p:cNvPr id="5" name="Connettore 1 4"/>
          <p:cNvCxnSpPr/>
          <p:nvPr/>
        </p:nvCxnSpPr>
        <p:spPr>
          <a:xfrm>
            <a:off x="428596" y="4214818"/>
            <a:ext cx="2786082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3357554" y="4214818"/>
            <a:ext cx="435771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 rot="5400000">
            <a:off x="1429522" y="4428338"/>
            <a:ext cx="428628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rot="5400000">
            <a:off x="4929984" y="4428338"/>
            <a:ext cx="42862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/>
          <a:lstStyle/>
          <a:p>
            <a:pPr>
              <a:buNone/>
            </a:pPr>
            <a:r>
              <a:rPr lang="it-IT" dirty="0"/>
              <a:t>Paroline usate per indicare una </a:t>
            </a:r>
            <a:r>
              <a:rPr lang="it-IT" dirty="0">
                <a:solidFill>
                  <a:srgbClr val="FF0000"/>
                </a:solidFill>
              </a:rPr>
              <a:t>Causa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Paroline usate per indicare un </a:t>
            </a:r>
            <a:r>
              <a:rPr lang="it-IT" dirty="0">
                <a:solidFill>
                  <a:srgbClr val="00B050"/>
                </a:solidFill>
              </a:rPr>
              <a:t>Effetto</a:t>
            </a:r>
            <a:endParaRPr lang="it-IT" dirty="0"/>
          </a:p>
        </p:txBody>
      </p:sp>
      <p:sp>
        <p:nvSpPr>
          <p:cNvPr id="4" name="Rettangolo arrotondato 3"/>
          <p:cNvSpPr/>
          <p:nvPr/>
        </p:nvSpPr>
        <p:spPr>
          <a:xfrm>
            <a:off x="2357422" y="1357298"/>
            <a:ext cx="3143272" cy="207170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PERCHE’</a:t>
            </a:r>
          </a:p>
          <a:p>
            <a:pPr algn="ctr"/>
            <a:r>
              <a:rPr lang="it-IT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POICHE’</a:t>
            </a:r>
          </a:p>
          <a:p>
            <a:pPr algn="ctr"/>
            <a:r>
              <a:rPr lang="it-IT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SICCOME </a:t>
            </a:r>
            <a:endParaRPr lang="it-IT" dirty="0"/>
          </a:p>
        </p:txBody>
      </p:sp>
      <p:sp>
        <p:nvSpPr>
          <p:cNvPr id="5" name="Rettangolo arrotondato 4"/>
          <p:cNvSpPr/>
          <p:nvPr/>
        </p:nvSpPr>
        <p:spPr>
          <a:xfrm>
            <a:off x="2357422" y="4286256"/>
            <a:ext cx="3143272" cy="2071702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QUINDI</a:t>
            </a:r>
          </a:p>
          <a:p>
            <a:pPr algn="ctr"/>
            <a:r>
              <a:rPr lang="it-IT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DUNQUE</a:t>
            </a:r>
          </a:p>
          <a:p>
            <a:pPr algn="ctr"/>
            <a:r>
              <a:rPr lang="it-IT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ALLORA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2"/>
          </p:nvPr>
        </p:nvSpPr>
        <p:spPr>
          <a:xfrm>
            <a:off x="214282" y="714356"/>
            <a:ext cx="8429684" cy="55340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/>
              <a:t>La mamma non ha spento il forno, la torta si è bruciata</a:t>
            </a:r>
          </a:p>
          <a:p>
            <a:pPr>
              <a:buNone/>
            </a:pPr>
            <a:endParaRPr lang="it-IT" sz="1800" dirty="0"/>
          </a:p>
          <a:p>
            <a:pPr>
              <a:buNone/>
            </a:pPr>
            <a:endParaRPr lang="it-IT" sz="1800" dirty="0"/>
          </a:p>
          <a:p>
            <a:pPr>
              <a:buNone/>
            </a:pPr>
            <a:endParaRPr lang="it-IT" sz="1800" dirty="0"/>
          </a:p>
          <a:p>
            <a:pPr>
              <a:buNone/>
            </a:pPr>
            <a:endParaRPr lang="it-IT" sz="1800" dirty="0"/>
          </a:p>
          <a:p>
            <a:pPr>
              <a:buNone/>
            </a:pPr>
            <a:endParaRPr lang="it-IT" sz="1800" dirty="0"/>
          </a:p>
          <a:p>
            <a:pPr>
              <a:buNone/>
            </a:pPr>
            <a:endParaRPr lang="it-IT" sz="1800" dirty="0"/>
          </a:p>
          <a:p>
            <a:pPr>
              <a:buNone/>
            </a:pPr>
            <a:r>
              <a:rPr lang="it-IT" sz="1800" dirty="0"/>
              <a:t> 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"/>
          </p:nvPr>
        </p:nvSpPr>
        <p:spPr>
          <a:xfrm>
            <a:off x="1285852" y="4500570"/>
            <a:ext cx="3571900" cy="642942"/>
          </a:xfrm>
          <a:solidFill>
            <a:srgbClr val="FF000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it-IT" dirty="0">
                <a:solidFill>
                  <a:schemeClr val="bg1"/>
                </a:solidFill>
              </a:rPr>
              <a:t>              CAUSA</a:t>
            </a:r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3"/>
          </p:nvPr>
        </p:nvSpPr>
        <p:spPr>
          <a:xfrm>
            <a:off x="5143504" y="4500570"/>
            <a:ext cx="3286148" cy="642942"/>
          </a:xfrm>
          <a:solidFill>
            <a:srgbClr val="00B050"/>
          </a:solidFill>
        </p:spPr>
        <p:txBody>
          <a:bodyPr/>
          <a:lstStyle/>
          <a:p>
            <a:r>
              <a:rPr lang="it-IT" dirty="0"/>
              <a:t>          EFFETTO</a:t>
            </a:r>
          </a:p>
        </p:txBody>
      </p:sp>
      <p:pic>
        <p:nvPicPr>
          <p:cNvPr id="1026" name="Picture 2" descr="C:\Documents and Settings\Renata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428736"/>
            <a:ext cx="3571900" cy="2857520"/>
          </a:xfrm>
          <a:prstGeom prst="rect">
            <a:avLst/>
          </a:prstGeom>
          <a:noFill/>
        </p:spPr>
      </p:pic>
      <p:pic>
        <p:nvPicPr>
          <p:cNvPr id="1027" name="Picture 3" descr="C:\Documents and Settings\Renata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428736"/>
            <a:ext cx="3286148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sz="quarter" idx="2"/>
          </p:nvPr>
        </p:nvSpPr>
        <p:spPr>
          <a:xfrm>
            <a:off x="357158" y="714356"/>
            <a:ext cx="8286808" cy="55340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/>
              <a:t>Ugo ha la mano fasciata, oggi non può usare il computer 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"/>
          </p:nvPr>
        </p:nvSpPr>
        <p:spPr>
          <a:xfrm>
            <a:off x="428596" y="4500570"/>
            <a:ext cx="3429024" cy="500066"/>
          </a:xfrm>
          <a:solidFill>
            <a:srgbClr val="FF000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it-IT" dirty="0"/>
              <a:t>            </a:t>
            </a:r>
            <a:r>
              <a:rPr lang="it-IT" sz="2400" dirty="0"/>
              <a:t>CAUSA</a:t>
            </a:r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3"/>
          </p:nvPr>
        </p:nvSpPr>
        <p:spPr>
          <a:xfrm>
            <a:off x="4071934" y="4500570"/>
            <a:ext cx="3643338" cy="500066"/>
          </a:xfrm>
          <a:solidFill>
            <a:srgbClr val="00B050"/>
          </a:solidFill>
          <a:ln>
            <a:solidFill>
              <a:srgbClr val="00B050"/>
            </a:solidFill>
          </a:ln>
        </p:spPr>
        <p:txBody>
          <a:bodyPr/>
          <a:lstStyle/>
          <a:p>
            <a:r>
              <a:rPr lang="it-IT" dirty="0"/>
              <a:t>              EFFETTO</a:t>
            </a:r>
          </a:p>
        </p:txBody>
      </p:sp>
      <p:pic>
        <p:nvPicPr>
          <p:cNvPr id="2050" name="Picture 2" descr="C:\Documents and Settings\Renata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3500462" cy="2786082"/>
          </a:xfrm>
          <a:prstGeom prst="rect">
            <a:avLst/>
          </a:prstGeom>
          <a:noFill/>
        </p:spPr>
      </p:pic>
      <p:pic>
        <p:nvPicPr>
          <p:cNvPr id="2051" name="Picture 3" descr="C:\Documents and Settings\Renata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1571613"/>
            <a:ext cx="3643337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</TotalTime>
  <Words>119</Words>
  <Application>Microsoft Office PowerPoint</Application>
  <PresentationFormat>Presentazione su schermo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Loggia</vt:lpstr>
      <vt:lpstr>Istituto comprensivo iii ponte – siciliano di pomigliano d’ arco storia ii e  </vt:lpstr>
      <vt:lpstr>LA CAUSA E L’EFFETTO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comprensivo iii ponte – siciliano di pomigliano d’ arco storia ii e  </dc:title>
  <dc:creator>Renata</dc:creator>
  <cp:lastModifiedBy>Erasmo Prevete</cp:lastModifiedBy>
  <cp:revision>8</cp:revision>
  <dcterms:created xsi:type="dcterms:W3CDTF">2020-11-18T18:13:52Z</dcterms:created>
  <dcterms:modified xsi:type="dcterms:W3CDTF">2020-11-19T23:01:33Z</dcterms:modified>
</cp:coreProperties>
</file>