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8367E69-B541-48E7-8102-076594991B9A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D494CF-2937-4E8F-88EB-FA81FEEFC4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7E69-B541-48E7-8102-076594991B9A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4CF-2937-4E8F-88EB-FA81FEEFC4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7E69-B541-48E7-8102-076594991B9A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4CF-2937-4E8F-88EB-FA81FEEFC4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7E69-B541-48E7-8102-076594991B9A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4CF-2937-4E8F-88EB-FA81FEEFC4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7E69-B541-48E7-8102-076594991B9A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4CF-2937-4E8F-88EB-FA81FEEFC4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7E69-B541-48E7-8102-076594991B9A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4CF-2937-4E8F-88EB-FA81FEEFC4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367E69-B541-48E7-8102-076594991B9A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D494CF-2937-4E8F-88EB-FA81FEEFC4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8367E69-B541-48E7-8102-076594991B9A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D494CF-2937-4E8F-88EB-FA81FEEFC4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7E69-B541-48E7-8102-076594991B9A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4CF-2937-4E8F-88EB-FA81FEEFC4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7E69-B541-48E7-8102-076594991B9A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4CF-2937-4E8F-88EB-FA81FEEFC4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7E69-B541-48E7-8102-076594991B9A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4CF-2937-4E8F-88EB-FA81FEEFC4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8367E69-B541-48E7-8102-076594991B9A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D494CF-2937-4E8F-88EB-FA81FEEFC43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ISTITUTO COMPRENSIVO III PONTE – SICILIANO </a:t>
            </a:r>
            <a:r>
              <a:rPr lang="it-IT" dirty="0" err="1"/>
              <a:t>DI</a:t>
            </a:r>
            <a:r>
              <a:rPr lang="it-IT" dirty="0"/>
              <a:t> POMIGLIANO </a:t>
            </a:r>
            <a:r>
              <a:rPr lang="it-IT" dirty="0" err="1"/>
              <a:t>D’ARCO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STORIA II 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5214950"/>
            <a:ext cx="6400800" cy="1143008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I MESI DELL’ANNO</a:t>
            </a:r>
          </a:p>
          <a:p>
            <a:pPr algn="l"/>
            <a:r>
              <a:rPr lang="it-IT" dirty="0"/>
              <a:t>DOCENTE: DE LUCA ANNUNZIATA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B0F0"/>
                </a:solidFill>
              </a:rPr>
              <a:t>I MESI DELL’ANNO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Un anno è formato da </a:t>
            </a:r>
            <a:r>
              <a:rPr lang="it-IT" b="1" i="1" dirty="0"/>
              <a:t>12 mesi</a:t>
            </a:r>
            <a:r>
              <a:rPr lang="it-IT" dirty="0"/>
              <a:t>, cioè 365 giorni.</a:t>
            </a:r>
          </a:p>
          <a:p>
            <a:pPr>
              <a:buNone/>
            </a:pPr>
            <a:r>
              <a:rPr lang="it-IT" dirty="0"/>
              <a:t>Ogni 4 anni giunge l’ anno bisestile che è formato da un giorno in più cioè 366.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2"/>
          </p:nvPr>
        </p:nvSpPr>
        <p:spPr>
          <a:xfrm>
            <a:off x="381000" y="1000108"/>
            <a:ext cx="4041648" cy="55946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2600" dirty="0"/>
              <a:t>I mesi dell’anno sono:</a:t>
            </a:r>
          </a:p>
          <a:p>
            <a:pPr>
              <a:buNone/>
            </a:pPr>
            <a:endParaRPr lang="it-IT" sz="2600" dirty="0"/>
          </a:p>
          <a:p>
            <a:pPr>
              <a:buNone/>
            </a:pPr>
            <a:r>
              <a:rPr lang="it-IT" sz="2600" dirty="0"/>
              <a:t>Gennaio: formato da </a:t>
            </a:r>
            <a:r>
              <a:rPr lang="it-IT" sz="2600" b="1" dirty="0">
                <a:solidFill>
                  <a:srgbClr val="00B0F0"/>
                </a:solidFill>
              </a:rPr>
              <a:t>31 </a:t>
            </a:r>
            <a:r>
              <a:rPr lang="it-IT" sz="2600" dirty="0"/>
              <a:t>giorni;</a:t>
            </a:r>
          </a:p>
          <a:p>
            <a:pPr>
              <a:buNone/>
            </a:pPr>
            <a:r>
              <a:rPr lang="it-IT" sz="2600" dirty="0"/>
              <a:t>Febbraio: è il mese più corto dell’anno ed è formato da </a:t>
            </a:r>
            <a:r>
              <a:rPr lang="it-IT" sz="2600" b="1" dirty="0">
                <a:solidFill>
                  <a:srgbClr val="00B0F0"/>
                </a:solidFill>
              </a:rPr>
              <a:t>28</a:t>
            </a:r>
            <a:r>
              <a:rPr lang="it-IT" sz="2600" dirty="0"/>
              <a:t> giorni, mentre quando l’anno è bisestile ne ha </a:t>
            </a:r>
            <a:r>
              <a:rPr lang="it-IT" sz="2600" b="1" dirty="0">
                <a:solidFill>
                  <a:srgbClr val="00B0F0"/>
                </a:solidFill>
              </a:rPr>
              <a:t>29</a:t>
            </a:r>
            <a:r>
              <a:rPr lang="it-IT" sz="2600" dirty="0"/>
              <a:t>;</a:t>
            </a:r>
          </a:p>
          <a:p>
            <a:pPr>
              <a:buNone/>
            </a:pPr>
            <a:r>
              <a:rPr lang="it-IT" sz="2600" dirty="0"/>
              <a:t>Marzo: formato </a:t>
            </a:r>
            <a:r>
              <a:rPr lang="it-IT" sz="2600" b="1" dirty="0">
                <a:solidFill>
                  <a:srgbClr val="00B0F0"/>
                </a:solidFill>
              </a:rPr>
              <a:t>31</a:t>
            </a:r>
            <a:r>
              <a:rPr lang="it-IT" sz="2600" dirty="0"/>
              <a:t> da giorni;</a:t>
            </a:r>
          </a:p>
          <a:p>
            <a:pPr>
              <a:buNone/>
            </a:pPr>
            <a:r>
              <a:rPr lang="it-IT" sz="2600" dirty="0"/>
              <a:t>Aprile: formato da </a:t>
            </a:r>
            <a:r>
              <a:rPr lang="it-IT" sz="2600" b="1" dirty="0">
                <a:solidFill>
                  <a:srgbClr val="00B0F0"/>
                </a:solidFill>
              </a:rPr>
              <a:t>30</a:t>
            </a:r>
            <a:r>
              <a:rPr lang="it-IT" sz="2600" dirty="0"/>
              <a:t> giorni;</a:t>
            </a:r>
          </a:p>
          <a:p>
            <a:pPr>
              <a:buNone/>
            </a:pPr>
            <a:r>
              <a:rPr lang="it-IT" sz="2600" dirty="0"/>
              <a:t>Maggio: formato da </a:t>
            </a:r>
            <a:r>
              <a:rPr lang="it-IT" sz="2600" b="1" dirty="0">
                <a:solidFill>
                  <a:srgbClr val="00B0F0"/>
                </a:solidFill>
              </a:rPr>
              <a:t>31</a:t>
            </a:r>
            <a:r>
              <a:rPr lang="it-IT" sz="2600" b="1" dirty="0"/>
              <a:t>  </a:t>
            </a:r>
            <a:r>
              <a:rPr lang="it-IT" sz="2600" dirty="0"/>
              <a:t>giorni;</a:t>
            </a:r>
          </a:p>
          <a:p>
            <a:pPr>
              <a:buNone/>
            </a:pPr>
            <a:r>
              <a:rPr lang="it-IT" sz="2600" dirty="0"/>
              <a:t>Giugno: formato da </a:t>
            </a:r>
            <a:r>
              <a:rPr lang="it-IT" sz="2600" b="1" dirty="0">
                <a:solidFill>
                  <a:srgbClr val="00B0F0"/>
                </a:solidFill>
              </a:rPr>
              <a:t>31 </a:t>
            </a:r>
            <a:r>
              <a:rPr lang="it-IT" sz="2600" b="1" dirty="0"/>
              <a:t> </a:t>
            </a:r>
            <a:r>
              <a:rPr lang="it-IT" sz="2600" dirty="0"/>
              <a:t>giorni;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4718304" y="1643050"/>
            <a:ext cx="4041775" cy="5000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/>
              <a:t>Giugno: formato da </a:t>
            </a:r>
            <a:r>
              <a:rPr lang="it-IT" sz="2400" b="1" dirty="0">
                <a:solidFill>
                  <a:srgbClr val="00B0F0"/>
                </a:solidFill>
              </a:rPr>
              <a:t>31 </a:t>
            </a:r>
            <a:r>
              <a:rPr lang="it-IT" sz="2400" b="1" dirty="0"/>
              <a:t> </a:t>
            </a:r>
            <a:r>
              <a:rPr lang="it-IT" sz="2400" dirty="0"/>
              <a:t>giorni;</a:t>
            </a:r>
          </a:p>
          <a:p>
            <a:pPr>
              <a:buNone/>
            </a:pPr>
            <a:r>
              <a:rPr lang="it-IT" sz="2400" dirty="0"/>
              <a:t>Luglio: formato da </a:t>
            </a:r>
            <a:r>
              <a:rPr lang="it-IT" sz="2400" b="1" dirty="0">
                <a:solidFill>
                  <a:srgbClr val="00B0F0"/>
                </a:solidFill>
              </a:rPr>
              <a:t>31</a:t>
            </a:r>
            <a:r>
              <a:rPr lang="it-IT" sz="2400" b="1" dirty="0"/>
              <a:t>  </a:t>
            </a:r>
            <a:r>
              <a:rPr lang="it-IT" sz="2400" dirty="0"/>
              <a:t>giorni;</a:t>
            </a:r>
          </a:p>
          <a:p>
            <a:pPr>
              <a:buNone/>
            </a:pPr>
            <a:r>
              <a:rPr lang="it-IT" sz="2400" dirty="0"/>
              <a:t>Agosto: formato da</a:t>
            </a:r>
            <a:r>
              <a:rPr lang="it-IT" sz="2400" b="1" dirty="0"/>
              <a:t> </a:t>
            </a:r>
            <a:r>
              <a:rPr lang="it-IT" sz="2400" b="1" dirty="0">
                <a:solidFill>
                  <a:srgbClr val="00B0F0"/>
                </a:solidFill>
              </a:rPr>
              <a:t>31</a:t>
            </a:r>
            <a:r>
              <a:rPr lang="it-IT" sz="2400" b="1" dirty="0"/>
              <a:t> </a:t>
            </a:r>
            <a:r>
              <a:rPr lang="it-IT" sz="2400" dirty="0"/>
              <a:t> giorni;</a:t>
            </a:r>
          </a:p>
          <a:p>
            <a:pPr>
              <a:buNone/>
            </a:pPr>
            <a:r>
              <a:rPr lang="it-IT" sz="2400" dirty="0"/>
              <a:t>Settembre: formato da </a:t>
            </a:r>
            <a:r>
              <a:rPr lang="it-IT" sz="2400" b="1" dirty="0">
                <a:solidFill>
                  <a:srgbClr val="00B0F0"/>
                </a:solidFill>
              </a:rPr>
              <a:t>30</a:t>
            </a:r>
            <a:r>
              <a:rPr lang="it-IT" sz="2400" dirty="0"/>
              <a:t> giorni;</a:t>
            </a:r>
          </a:p>
          <a:p>
            <a:pPr>
              <a:buNone/>
            </a:pPr>
            <a:r>
              <a:rPr lang="it-IT" sz="2400" dirty="0"/>
              <a:t>Ottobre: formato da</a:t>
            </a:r>
            <a:r>
              <a:rPr lang="it-IT" sz="2400" b="1" dirty="0"/>
              <a:t> </a:t>
            </a:r>
            <a:r>
              <a:rPr lang="it-IT" sz="2400" b="1" dirty="0">
                <a:solidFill>
                  <a:srgbClr val="00B0F0"/>
                </a:solidFill>
              </a:rPr>
              <a:t>31 </a:t>
            </a:r>
            <a:r>
              <a:rPr lang="it-IT" sz="2400" dirty="0"/>
              <a:t>giorni;</a:t>
            </a:r>
          </a:p>
          <a:p>
            <a:pPr>
              <a:buNone/>
            </a:pPr>
            <a:r>
              <a:rPr lang="it-IT" sz="2400" dirty="0"/>
              <a:t>Novembre: formato da </a:t>
            </a:r>
            <a:r>
              <a:rPr lang="it-IT" sz="2400" b="1" dirty="0">
                <a:solidFill>
                  <a:srgbClr val="00B0F0"/>
                </a:solidFill>
              </a:rPr>
              <a:t>30</a:t>
            </a:r>
            <a:r>
              <a:rPr lang="it-IT" sz="2400" b="1" dirty="0"/>
              <a:t> </a:t>
            </a:r>
            <a:r>
              <a:rPr lang="it-IT" sz="2400" dirty="0"/>
              <a:t>giorni;</a:t>
            </a:r>
          </a:p>
          <a:p>
            <a:pPr>
              <a:buNone/>
            </a:pPr>
            <a:r>
              <a:rPr lang="it-IT" sz="2400" dirty="0"/>
              <a:t>Dicembre: formato da </a:t>
            </a:r>
            <a:r>
              <a:rPr lang="it-IT" sz="2400" b="1" dirty="0">
                <a:solidFill>
                  <a:srgbClr val="00B0F0"/>
                </a:solidFill>
              </a:rPr>
              <a:t>31</a:t>
            </a:r>
            <a:r>
              <a:rPr lang="it-IT" sz="2400" b="1" dirty="0"/>
              <a:t> </a:t>
            </a:r>
            <a:r>
              <a:rPr lang="it-IT" sz="2400" dirty="0"/>
              <a:t>giorni.</a:t>
            </a:r>
          </a:p>
          <a:p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/>
          <a:lstStyle/>
          <a:p>
            <a:pPr>
              <a:buNone/>
            </a:pPr>
            <a:endParaRPr lang="it-IT" dirty="0"/>
          </a:p>
        </p:txBody>
      </p:sp>
      <p:pic>
        <p:nvPicPr>
          <p:cNvPr id="1026" name="Picture 2" descr="C:\Documents and Settings\Renata\Desktop\imgr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7786742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/>
          <a:lstStyle/>
          <a:p>
            <a:pPr>
              <a:buNone/>
            </a:pPr>
            <a:endParaRPr lang="it-IT" dirty="0"/>
          </a:p>
        </p:txBody>
      </p:sp>
      <p:pic>
        <p:nvPicPr>
          <p:cNvPr id="2052" name="Picture 4" descr="C:\Documents and Settings\Renata\Desktop\c85e71784c3b06c161ba31c2f979b6f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8215370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164</Words>
  <Application>Microsoft Office PowerPoint</Application>
  <PresentationFormat>Presentazione su schermo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Tramonto</vt:lpstr>
      <vt:lpstr>ISTITUTO COMPRENSIVO III PONTE – SICILIANO DI POMIGLIANO D’ARCO  STORIA II E</vt:lpstr>
      <vt:lpstr>I MESI DELL’ANNO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D’ARCO  STORIA II E</dc:title>
  <dc:creator>Renata</dc:creator>
  <cp:lastModifiedBy>Erasmo Prevete</cp:lastModifiedBy>
  <cp:revision>6</cp:revision>
  <dcterms:created xsi:type="dcterms:W3CDTF">2020-11-11T18:17:28Z</dcterms:created>
  <dcterms:modified xsi:type="dcterms:W3CDTF">2020-11-12T06:57:02Z</dcterms:modified>
</cp:coreProperties>
</file>