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E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909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976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6343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15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548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577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2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5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8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6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4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s://maestrapam.files.wordpress.com/2015/01/abc_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0797" y="254443"/>
            <a:ext cx="9144000" cy="596347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28" name="Picture 4" descr="abc_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2" y="1640499"/>
            <a:ext cx="11204358" cy="14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257909" y="3565619"/>
            <a:ext cx="8520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4000" dirty="0" smtClean="0">
                <a:solidFill>
                  <a:srgbClr val="D81616"/>
                </a:solidFill>
                <a:latin typeface="Poiret One"/>
              </a:rPr>
              <a:t>              REGOLE </a:t>
            </a:r>
            <a:r>
              <a:rPr lang="it-IT" sz="4000" dirty="0">
                <a:solidFill>
                  <a:srgbClr val="D81616"/>
                </a:solidFill>
                <a:latin typeface="Poiret One"/>
              </a:rPr>
              <a:t>DI BASE </a:t>
            </a:r>
            <a:r>
              <a:rPr lang="it-IT" sz="4000" dirty="0" smtClean="0">
                <a:solidFill>
                  <a:srgbClr val="D81616"/>
                </a:solidFill>
                <a:latin typeface="Poiret One"/>
              </a:rPr>
              <a:t>                                   PER LA DIVISIONE  IN</a:t>
            </a:r>
            <a:r>
              <a:rPr lang="it-IT" sz="4000" dirty="0">
                <a:solidFill>
                  <a:srgbClr val="D81616"/>
                </a:solidFill>
                <a:latin typeface="Poiret One"/>
              </a:rPr>
              <a:t> SILLABE</a:t>
            </a:r>
          </a:p>
          <a:p>
            <a:r>
              <a:rPr lang="it-IT" sz="4000" dirty="0">
                <a:solidFill>
                  <a:srgbClr val="555555"/>
                </a:solidFill>
                <a:latin typeface="Gudea"/>
              </a:rPr>
              <a:t/>
            </a:r>
            <a:br>
              <a:rPr lang="it-IT" sz="4000" dirty="0">
                <a:solidFill>
                  <a:srgbClr val="555555"/>
                </a:solidFill>
                <a:latin typeface="Gudea"/>
              </a:rPr>
            </a:br>
            <a:endParaRPr lang="it-IT" sz="40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5622" y="4443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estrapam.files.wordpress.com/2015/01/coollogo_com-60225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53" y="200209"/>
            <a:ext cx="51911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68071" y="1699326"/>
            <a:ext cx="7080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3600" b="1" dirty="0">
                <a:solidFill>
                  <a:srgbClr val="FF0000"/>
                </a:solidFill>
                <a:latin typeface="inherit"/>
              </a:rPr>
              <a:t>COSA SONO LE SILLABE</a:t>
            </a:r>
            <a:endParaRPr lang="it-IT" sz="3600" b="0" i="0" dirty="0">
              <a:solidFill>
                <a:srgbClr val="49352F"/>
              </a:solidFill>
              <a:effectLst/>
              <a:latin typeface="Poiret On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65161" y="2610235"/>
            <a:ext cx="9135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dirty="0" smtClean="0">
                <a:solidFill>
                  <a:srgbClr val="0000FF"/>
                </a:solidFill>
                <a:latin typeface="inherit"/>
              </a:rPr>
              <a:t>Sillabe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sono gruppi di lettere pronunciati </a:t>
            </a:r>
            <a:r>
              <a:rPr lang="it-IT" b="1" dirty="0" smtClean="0">
                <a:solidFill>
                  <a:srgbClr val="FF0000"/>
                </a:solidFill>
                <a:latin typeface="inherit"/>
              </a:rPr>
              <a:t>con </a:t>
            </a:r>
            <a:r>
              <a:rPr lang="it-IT" b="1" dirty="0">
                <a:solidFill>
                  <a:srgbClr val="FF0000"/>
                </a:solidFill>
                <a:latin typeface="inherit"/>
              </a:rPr>
              <a:t>una sola emissione di voce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.</a:t>
            </a:r>
            <a:r>
              <a:rPr lang="it-IT" dirty="0">
                <a:solidFill>
                  <a:srgbClr val="555555"/>
                </a:solidFill>
                <a:latin typeface="Gudea"/>
              </a:rPr>
              <a:t> </a:t>
            </a:r>
            <a:r>
              <a:rPr lang="it-IT" dirty="0" smtClean="0">
                <a:solidFill>
                  <a:srgbClr val="555555"/>
                </a:solidFill>
                <a:latin typeface="Gudea"/>
              </a:rPr>
              <a:t> </a:t>
            </a:r>
          </a:p>
          <a:p>
            <a:pPr algn="ctr" fontAlgn="base"/>
            <a:r>
              <a:rPr lang="it-IT" dirty="0" smtClean="0">
                <a:solidFill>
                  <a:srgbClr val="555555"/>
                </a:solidFill>
                <a:latin typeface="Gudea"/>
              </a:rPr>
              <a:t>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Sono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le </a:t>
            </a:r>
            <a:r>
              <a:rPr lang="it-IT" b="1" dirty="0">
                <a:solidFill>
                  <a:srgbClr val="FF0000"/>
                </a:solidFill>
                <a:latin typeface="inherit"/>
              </a:rPr>
              <a:t>piccole unità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 in cui è possibile </a:t>
            </a:r>
            <a:r>
              <a:rPr lang="it-IT" b="1" dirty="0">
                <a:solidFill>
                  <a:srgbClr val="FF0000"/>
                </a:solidFill>
                <a:latin typeface="inherit"/>
              </a:rPr>
              <a:t>scomporre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 le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parole.</a:t>
            </a:r>
          </a:p>
          <a:p>
            <a:pPr algn="ctr" fontAlgn="base"/>
            <a:r>
              <a:rPr lang="it-IT" b="1" dirty="0" smtClean="0">
                <a:solidFill>
                  <a:srgbClr val="0000FF"/>
                </a:solidFill>
                <a:latin typeface="inherit"/>
              </a:rPr>
              <a:t>Ogni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parola s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i compone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almeno di una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sillaba,                                                      infatti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le parole più brevi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si chiamano monosillabi.</a:t>
            </a:r>
          </a:p>
          <a:p>
            <a:pPr algn="ctr" fontAlgn="base"/>
            <a:r>
              <a:rPr lang="it-IT" b="1" dirty="0" smtClean="0">
                <a:solidFill>
                  <a:srgbClr val="0000FF"/>
                </a:solidFill>
                <a:latin typeface="inherit"/>
              </a:rPr>
              <a:t>Saper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dividere le parole in sillabe è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indispensabile                                           </a:t>
            </a:r>
          </a:p>
          <a:p>
            <a:pPr algn="ctr" fontAlgn="base"/>
            <a:r>
              <a:rPr lang="it-IT" b="1" dirty="0" smtClean="0">
                <a:solidFill>
                  <a:srgbClr val="FF0000"/>
                </a:solidFill>
                <a:latin typeface="inherit"/>
              </a:rPr>
              <a:t>per andare correttamente </a:t>
            </a:r>
            <a:r>
              <a:rPr lang="it-IT" b="1" dirty="0">
                <a:solidFill>
                  <a:srgbClr val="FF0000"/>
                </a:solidFill>
                <a:latin typeface="inherit"/>
              </a:rPr>
              <a:t>a capo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 di 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riga.</a:t>
            </a:r>
          </a:p>
          <a:p>
            <a:pPr algn="ctr" fontAlgn="base"/>
            <a:r>
              <a:rPr lang="it-IT" b="1" dirty="0" smtClean="0">
                <a:solidFill>
                  <a:srgbClr val="0000FF"/>
                </a:solidFill>
                <a:latin typeface="inherit"/>
              </a:rPr>
              <a:t>La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sillaba può essere anche di una sola lettera (una vocale</a:t>
            </a:r>
            <a:r>
              <a:rPr lang="it-IT" b="1" dirty="0" smtClean="0">
                <a:solidFill>
                  <a:srgbClr val="0000FF"/>
                </a:solidFill>
                <a:latin typeface="inherit"/>
              </a:rPr>
              <a:t>),</a:t>
            </a:r>
          </a:p>
          <a:p>
            <a:pPr algn="ctr" fontAlgn="base"/>
            <a:r>
              <a:rPr lang="it-IT" b="1" dirty="0" smtClean="0">
                <a:solidFill>
                  <a:srgbClr val="0000FF"/>
                </a:solidFill>
                <a:latin typeface="inherit"/>
              </a:rPr>
              <a:t>oppure </a:t>
            </a:r>
            <a:r>
              <a:rPr lang="it-IT" b="1" dirty="0">
                <a:solidFill>
                  <a:srgbClr val="0000FF"/>
                </a:solidFill>
                <a:latin typeface="inherit"/>
              </a:rPr>
              <a:t>di due, tre e quattro lettere (vocale + consonanti).</a:t>
            </a:r>
            <a:r>
              <a:rPr lang="it-IT" b="1" dirty="0">
                <a:solidFill>
                  <a:srgbClr val="555555"/>
                </a:solidFill>
                <a:latin typeface="inherit"/>
              </a:rPr>
              <a:t> </a:t>
            </a:r>
            <a:endParaRPr lang="it-IT" dirty="0">
              <a:solidFill>
                <a:srgbClr val="555555"/>
              </a:solidFill>
              <a:latin typeface="Gudea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9909" y="2679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59853" y="102670"/>
            <a:ext cx="5165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it-IT" sz="1600" b="1" dirty="0">
                <a:solidFill>
                  <a:srgbClr val="FF0000"/>
                </a:solidFill>
                <a:latin typeface="inherit"/>
              </a:rPr>
              <a:t>REGOLE BASILARI PER LA DIVISIONE IN SILLABE</a:t>
            </a:r>
            <a:endParaRPr lang="it-IT" sz="1600" b="0" i="0" dirty="0">
              <a:solidFill>
                <a:srgbClr val="49352F"/>
              </a:solidFill>
              <a:effectLst/>
              <a:latin typeface="Poiret On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84075" y="697782"/>
            <a:ext cx="91961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LE LETTERE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DOPPIE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FF0000"/>
                </a:solidFill>
                <a:latin typeface="inherit"/>
              </a:rPr>
              <a:t>SI SEPARANO</a:t>
            </a:r>
            <a:endParaRPr lang="it-IT" sz="1600" b="1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pa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l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l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a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ga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t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t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o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gia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go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a</a:t>
            </a:r>
            <a:endParaRPr lang="it-IT" sz="1600" b="1" dirty="0">
              <a:solidFill>
                <a:srgbClr val="49352F"/>
              </a:solidFill>
              <a:latin typeface="Poiret One"/>
            </a:endParaRPr>
          </a:p>
          <a:p>
            <a:pPr fontAlgn="base"/>
            <a:r>
              <a:rPr lang="it-IT" sz="1600" dirty="0">
                <a:solidFill>
                  <a:srgbClr val="555555"/>
                </a:solidFill>
                <a:latin typeface="Gudea"/>
              </a:rPr>
              <a:t> 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IL SUONO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CQ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FF0000"/>
                </a:solidFill>
                <a:latin typeface="inherit"/>
              </a:rPr>
              <a:t>SI DIVIDE COME SE FOSSE UNA DOPPIA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q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ua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q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ua/rio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q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uaz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zo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/ne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c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q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uo/li/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na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fontAlgn="base"/>
            <a:r>
              <a:rPr lang="it-IT" sz="1600" dirty="0">
                <a:solidFill>
                  <a:srgbClr val="555555"/>
                </a:solidFill>
                <a:latin typeface="Gudea"/>
              </a:rPr>
              <a:t> 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I 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SUONI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SC, GN, GL, STR, TR, DR, BR, GR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 smtClean="0">
                <a:solidFill>
                  <a:srgbClr val="FF0000"/>
                </a:solidFill>
                <a:latin typeface="inherit"/>
              </a:rPr>
              <a:t>NON</a:t>
            </a:r>
            <a:r>
              <a:rPr lang="it-IT" sz="1600" b="1" dirty="0">
                <a:solidFill>
                  <a:srgbClr val="FF0000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SI SEPARANO MAI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pe/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sce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stra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/da  co/ni/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glio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ra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gno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dra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/go  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tre/no  bra/vo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fontAlgn="base"/>
            <a:r>
              <a:rPr lang="it-IT" sz="1600" dirty="0">
                <a:solidFill>
                  <a:srgbClr val="555555"/>
                </a:solidFill>
                <a:latin typeface="Gudea"/>
              </a:rPr>
              <a:t> 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I SUONI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QUA, QUE, QUI, QUO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FF0000"/>
                </a:solidFill>
                <a:latin typeface="inherit"/>
              </a:rPr>
              <a:t>NON 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SI SEPARANO MAI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8000"/>
                </a:solidFill>
                <a:latin typeface="inherit"/>
              </a:rPr>
              <a:t>qua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der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/no  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que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r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cia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cin/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que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  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li/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quo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/re  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qua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t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tro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fontAlgn="base"/>
            <a:r>
              <a:rPr lang="it-IT" sz="1600" dirty="0">
                <a:solidFill>
                  <a:srgbClr val="555555"/>
                </a:solidFill>
                <a:latin typeface="Gudea"/>
              </a:rPr>
              <a:t> 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I GRUPPI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MP, MB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SI SEPARANO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ba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b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o/la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ca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p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na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ba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b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i/ni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i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m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b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u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/to  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   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LE CONSONANTI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L, R, N</a:t>
            </a:r>
            <a:r>
              <a:rPr lang="it-IT" sz="1600" b="1" dirty="0">
                <a:solidFill>
                  <a:srgbClr val="49352F"/>
                </a:solidFill>
                <a:latin typeface="inherit"/>
              </a:rPr>
              <a:t> </a:t>
            </a:r>
            <a:r>
              <a:rPr lang="it-IT" sz="1600" b="1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VANNO</a:t>
            </a:r>
            <a:r>
              <a:rPr lang="it-IT" sz="1600" b="1" dirty="0" smtClean="0">
                <a:solidFill>
                  <a:srgbClr val="1E3ED5"/>
                </a:solidFill>
                <a:latin typeface="inherit"/>
              </a:rPr>
              <a:t> CON LA 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PRIMA SILLABA  DONO DETTERE LETTERINE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«PONTE»  </a:t>
            </a:r>
            <a:r>
              <a:rPr lang="it-IT" sz="1600" b="1" dirty="0" err="1" smtClean="0">
                <a:solidFill>
                  <a:srgbClr val="0000FF"/>
                </a:solidFill>
                <a:latin typeface="inherit"/>
              </a:rPr>
              <a:t>to</a:t>
            </a:r>
            <a:r>
              <a:rPr lang="it-IT" sz="1600" b="1" dirty="0" err="1" smtClean="0">
                <a:solidFill>
                  <a:srgbClr val="008000"/>
                </a:solidFill>
                <a:latin typeface="inherit"/>
              </a:rPr>
              <a:t>r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 smtClean="0">
                <a:solidFill>
                  <a:srgbClr val="0000FF"/>
                </a:solidFill>
                <a:latin typeface="inherit"/>
              </a:rPr>
              <a:t>ta</a:t>
            </a:r>
            <a:r>
              <a:rPr lang="it-IT" sz="1600" b="1" dirty="0" smtClean="0">
                <a:solidFill>
                  <a:srgbClr val="0000FF"/>
                </a:solidFill>
                <a:latin typeface="inherit"/>
              </a:rPr>
              <a:t> 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 a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l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/be/ro  ca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r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ta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de</a:t>
            </a:r>
            <a:r>
              <a:rPr lang="it-IT" sz="1600" b="1" dirty="0" err="1">
                <a:solidFill>
                  <a:srgbClr val="008000"/>
                </a:solidFill>
                <a:latin typeface="inherit"/>
              </a:rPr>
              <a:t>n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/te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fontAlgn="base"/>
            <a:r>
              <a:rPr lang="it-IT" sz="1600" dirty="0">
                <a:solidFill>
                  <a:srgbClr val="555555"/>
                </a:solidFill>
                <a:latin typeface="Gudea"/>
              </a:rPr>
              <a:t> </a:t>
            </a:r>
          </a:p>
          <a:p>
            <a:pPr algn="ctr" fontAlgn="base"/>
            <a:r>
              <a:rPr lang="it-IT" sz="1600" b="1" dirty="0">
                <a:solidFill>
                  <a:srgbClr val="0000FF"/>
                </a:solidFill>
                <a:latin typeface="inherit"/>
              </a:rPr>
              <a:t>SE LA VOCALE E’ LA PRIMA LETTERA PUO’ STARE DA SOLA</a:t>
            </a:r>
            <a:endParaRPr lang="it-IT" sz="1600" dirty="0">
              <a:solidFill>
                <a:srgbClr val="49352F"/>
              </a:solidFill>
              <a:latin typeface="Poiret One"/>
            </a:endParaRPr>
          </a:p>
          <a:p>
            <a:pPr algn="ctr" fontAlgn="base"/>
            <a:r>
              <a:rPr lang="it-IT" sz="1600" b="1" dirty="0">
                <a:solidFill>
                  <a:srgbClr val="008000"/>
                </a:solidFill>
                <a:latin typeface="inherit"/>
              </a:rPr>
              <a:t>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/qui/la 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e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/li/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ca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i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/so/la 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o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ca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  </a:t>
            </a:r>
            <a:r>
              <a:rPr lang="it-IT" sz="1600" b="1" dirty="0">
                <a:solidFill>
                  <a:srgbClr val="008000"/>
                </a:solidFill>
                <a:latin typeface="inherit"/>
              </a:rPr>
              <a:t>e</a:t>
            </a:r>
            <a:r>
              <a:rPr lang="it-IT" sz="1600" b="1" dirty="0">
                <a:solidFill>
                  <a:srgbClr val="0000FF"/>
                </a:solidFill>
                <a:latin typeface="inherit"/>
              </a:rPr>
              <a:t>/de/</a:t>
            </a:r>
            <a:r>
              <a:rPr lang="it-IT" sz="1600" b="1" dirty="0" err="1">
                <a:solidFill>
                  <a:srgbClr val="0000FF"/>
                </a:solidFill>
                <a:latin typeface="inherit"/>
              </a:rPr>
              <a:t>ra</a:t>
            </a:r>
            <a:endParaRPr lang="it-IT" sz="1600" b="0" i="0" dirty="0">
              <a:solidFill>
                <a:srgbClr val="49352F"/>
              </a:solidFill>
              <a:effectLst/>
              <a:latin typeface="Poiret One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95" y="79779"/>
            <a:ext cx="6525790" cy="631011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914078" y="3865261"/>
            <a:ext cx="2762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IL SUONO </a:t>
            </a:r>
            <a:r>
              <a:rPr lang="it-IT" sz="1100" dirty="0">
                <a:solidFill>
                  <a:srgbClr val="FF0000"/>
                </a:solidFill>
              </a:rPr>
              <a:t>CQ</a:t>
            </a:r>
            <a:r>
              <a:rPr lang="it-IT" sz="1100" dirty="0"/>
              <a:t> SI DIVIDE COME SE FOSSE UNA DOPPIA</a:t>
            </a:r>
          </a:p>
          <a:p>
            <a:r>
              <a:rPr lang="it-IT" sz="1100" dirty="0" err="1"/>
              <a:t>ac</a:t>
            </a:r>
            <a:r>
              <a:rPr lang="it-IT" sz="1100" dirty="0"/>
              <a:t>/qua  </a:t>
            </a:r>
            <a:r>
              <a:rPr lang="it-IT" sz="1100" dirty="0" err="1"/>
              <a:t>ac</a:t>
            </a:r>
            <a:r>
              <a:rPr lang="it-IT" sz="1100" dirty="0"/>
              <a:t>/qua/rio  </a:t>
            </a:r>
            <a:r>
              <a:rPr lang="it-IT" sz="1100" dirty="0" err="1"/>
              <a:t>ac</a:t>
            </a:r>
            <a:r>
              <a:rPr lang="it-IT" sz="1100" dirty="0"/>
              <a:t>/</a:t>
            </a:r>
            <a:r>
              <a:rPr lang="it-IT" sz="1100" dirty="0" err="1"/>
              <a:t>quaz</a:t>
            </a:r>
            <a:r>
              <a:rPr lang="it-IT" sz="1100" dirty="0"/>
              <a:t>/</a:t>
            </a:r>
            <a:r>
              <a:rPr lang="it-IT" sz="1100" dirty="0" err="1"/>
              <a:t>zo</a:t>
            </a:r>
            <a:r>
              <a:rPr lang="it-IT" sz="1100" dirty="0"/>
              <a:t>/ne  </a:t>
            </a:r>
            <a:r>
              <a:rPr lang="it-IT" sz="1100" dirty="0" err="1"/>
              <a:t>ac</a:t>
            </a:r>
            <a:r>
              <a:rPr lang="it-IT" sz="1100" dirty="0"/>
              <a:t>/quo/li/</a:t>
            </a:r>
            <a:r>
              <a:rPr lang="it-IT" sz="1100" dirty="0" err="1"/>
              <a:t>na</a:t>
            </a:r>
            <a:endParaRPr lang="it-IT" sz="1100" dirty="0"/>
          </a:p>
        </p:txBody>
      </p:sp>
      <p:sp>
        <p:nvSpPr>
          <p:cNvPr id="13" name="Rettangolo 12"/>
          <p:cNvSpPr/>
          <p:nvPr/>
        </p:nvSpPr>
        <p:spPr>
          <a:xfrm>
            <a:off x="4914078" y="3359234"/>
            <a:ext cx="2054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LE LETTERE DOPPIE</a:t>
            </a:r>
            <a:r>
              <a:rPr lang="it-IT" sz="1100" dirty="0"/>
              <a:t> SI </a:t>
            </a:r>
            <a:r>
              <a:rPr lang="it-IT" sz="1100" dirty="0" smtClean="0"/>
              <a:t>separano </a:t>
            </a:r>
            <a:r>
              <a:rPr lang="it-IT" sz="1100" dirty="0" err="1" smtClean="0"/>
              <a:t>pal</a:t>
            </a:r>
            <a:r>
              <a:rPr lang="it-IT" sz="1100" dirty="0" smtClean="0"/>
              <a:t>/la </a:t>
            </a:r>
            <a:r>
              <a:rPr lang="it-IT" sz="1100" dirty="0"/>
              <a:t> </a:t>
            </a:r>
            <a:r>
              <a:rPr lang="it-IT" sz="1100" dirty="0" smtClean="0"/>
              <a:t> ro/so</a:t>
            </a:r>
            <a:endParaRPr lang="it-IT" sz="1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70475" y="11354"/>
            <a:ext cx="437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E3ED5"/>
                </a:solidFill>
              </a:rPr>
              <a:t>ESEMPI DI DIVISIONE IN SILLABE</a:t>
            </a:r>
            <a:endParaRPr lang="it-IT" dirty="0">
              <a:solidFill>
                <a:srgbClr val="1E3ED5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914078" y="2923908"/>
            <a:ext cx="2853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I SUONI </a:t>
            </a:r>
            <a:r>
              <a:rPr lang="it-IT" sz="1100" dirty="0" smtClean="0">
                <a:solidFill>
                  <a:srgbClr val="FF0000"/>
                </a:solidFill>
              </a:rPr>
              <a:t>STR</a:t>
            </a:r>
            <a:r>
              <a:rPr lang="it-IT" sz="1100" dirty="0">
                <a:solidFill>
                  <a:srgbClr val="FF0000"/>
                </a:solidFill>
              </a:rPr>
              <a:t>, TR, DR, BR, GR</a:t>
            </a:r>
          </a:p>
          <a:p>
            <a:r>
              <a:rPr lang="it-IT" sz="1100" dirty="0"/>
              <a:t>NON SI SEPARANO MAI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894344" y="4762059"/>
            <a:ext cx="26933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I GRUPPI </a:t>
            </a:r>
            <a:r>
              <a:rPr lang="it-IT" sz="1100" dirty="0">
                <a:solidFill>
                  <a:srgbClr val="FF0000"/>
                </a:solidFill>
              </a:rPr>
              <a:t>MP, MB</a:t>
            </a:r>
            <a:r>
              <a:rPr lang="it-IT" sz="1100" dirty="0"/>
              <a:t> SI </a:t>
            </a:r>
            <a:r>
              <a:rPr lang="it-IT" sz="1100" dirty="0" smtClean="0"/>
              <a:t>SEPARANO </a:t>
            </a:r>
            <a:r>
              <a:rPr lang="it-IT" sz="1100" dirty="0" err="1" smtClean="0"/>
              <a:t>bam</a:t>
            </a:r>
            <a:r>
              <a:rPr lang="it-IT" sz="1100" dirty="0" smtClean="0"/>
              <a:t>/bi /no</a:t>
            </a:r>
          </a:p>
          <a:p>
            <a:r>
              <a:rPr lang="it-IT" sz="1100" dirty="0" err="1" smtClean="0"/>
              <a:t>cam</a:t>
            </a:r>
            <a:r>
              <a:rPr lang="it-IT" sz="1100" dirty="0" smtClean="0"/>
              <a:t>/</a:t>
            </a:r>
            <a:r>
              <a:rPr lang="it-IT" sz="1100" dirty="0" err="1" smtClean="0"/>
              <a:t>pa</a:t>
            </a:r>
            <a:r>
              <a:rPr lang="it-IT" sz="1100" dirty="0" smtClean="0"/>
              <a:t>/</a:t>
            </a:r>
            <a:r>
              <a:rPr lang="it-IT" sz="1100" dirty="0" err="1" smtClean="0"/>
              <a:t>na</a:t>
            </a:r>
            <a:endParaRPr lang="it-IT" sz="1100" dirty="0" smtClean="0"/>
          </a:p>
        </p:txBody>
      </p:sp>
      <p:sp>
        <p:nvSpPr>
          <p:cNvPr id="18" name="Rettangolo 17"/>
          <p:cNvSpPr/>
          <p:nvPr/>
        </p:nvSpPr>
        <p:spPr>
          <a:xfrm>
            <a:off x="5128082" y="1297074"/>
            <a:ext cx="27190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LE CONSONANTI</a:t>
            </a:r>
            <a:r>
              <a:rPr lang="it-IT" sz="1000" dirty="0">
                <a:solidFill>
                  <a:srgbClr val="FF0000"/>
                </a:solidFill>
              </a:rPr>
              <a:t> L, R, N</a:t>
            </a:r>
            <a:r>
              <a:rPr lang="it-IT" sz="1000" dirty="0"/>
              <a:t>  </a:t>
            </a:r>
            <a:r>
              <a:rPr lang="it-IT" sz="1000" dirty="0" smtClean="0"/>
              <a:t>vogliono stare vicino alla prima sillaba sono dette letterine  </a:t>
            </a:r>
            <a:r>
              <a:rPr lang="it-IT" sz="1000" dirty="0"/>
              <a:t>«PONTE» </a:t>
            </a:r>
            <a:r>
              <a:rPr lang="it-IT" sz="1000" dirty="0" smtClean="0"/>
              <a:t>bar/</a:t>
            </a:r>
            <a:r>
              <a:rPr lang="it-IT" sz="1000" dirty="0" err="1" smtClean="0"/>
              <a:t>ca</a:t>
            </a:r>
            <a:r>
              <a:rPr lang="it-IT" sz="1000" dirty="0"/>
              <a:t> al/be/ro  </a:t>
            </a:r>
            <a:r>
              <a:rPr lang="it-IT" sz="1000" dirty="0" err="1" smtClean="0"/>
              <a:t>mon</a:t>
            </a:r>
            <a:r>
              <a:rPr lang="it-IT" sz="1000" dirty="0" smtClean="0"/>
              <a:t>/te</a:t>
            </a:r>
            <a:r>
              <a:rPr lang="it-IT" sz="1000" dirty="0"/>
              <a:t> </a:t>
            </a:r>
            <a:r>
              <a:rPr lang="it-IT" sz="1000" dirty="0" err="1" smtClean="0"/>
              <a:t>pal</a:t>
            </a:r>
            <a:r>
              <a:rPr lang="it-IT" sz="1000" dirty="0" smtClean="0"/>
              <a:t>/ma</a:t>
            </a:r>
            <a:r>
              <a:rPr lang="it-IT" sz="1100" dirty="0"/>
              <a:t> 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37103" y="5575975"/>
            <a:ext cx="2716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I gruppi </a:t>
            </a:r>
            <a:r>
              <a:rPr lang="it-IT" sz="1100" dirty="0" smtClean="0">
                <a:solidFill>
                  <a:srgbClr val="FF0000"/>
                </a:solidFill>
              </a:rPr>
              <a:t>GH CH GN SC </a:t>
            </a:r>
            <a:r>
              <a:rPr lang="it-IT" sz="1100" dirty="0" smtClean="0"/>
              <a:t>non si separano mai ma/</a:t>
            </a:r>
            <a:r>
              <a:rPr lang="it-IT" sz="1100" dirty="0" err="1" smtClean="0"/>
              <a:t>ghi</a:t>
            </a:r>
            <a:r>
              <a:rPr lang="it-IT" sz="1100" dirty="0" smtClean="0"/>
              <a:t> fo/che</a:t>
            </a:r>
            <a:endParaRPr lang="it-IT" sz="11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460166" y="24603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824227" y="2376927"/>
            <a:ext cx="65849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sz="1100" dirty="0"/>
              <a:t>La </a:t>
            </a:r>
            <a:r>
              <a:rPr lang="it-IT" sz="1100" dirty="0">
                <a:solidFill>
                  <a:srgbClr val="FF0000"/>
                </a:solidFill>
              </a:rPr>
              <a:t>“S” </a:t>
            </a:r>
            <a:r>
              <a:rPr lang="it-IT" sz="1100" dirty="0"/>
              <a:t>invece vuole stare sempre con la sillaba che viene</a:t>
            </a:r>
          </a:p>
          <a:p>
            <a:r>
              <a:rPr lang="it-IT" sz="1100" dirty="0" smtClean="0"/>
              <a:t>Che viene dopo</a:t>
            </a:r>
            <a:endParaRPr lang="it-IT" sz="11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2105" y="6523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ercizi sulla Divisione in Sillabe per la Scuola Primaria |  PianetaBambini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7" y="157769"/>
            <a:ext cx="11324164" cy="65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8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" y="0"/>
            <a:ext cx="10013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3215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247</TotalTime>
  <Words>71</Words>
  <Application>Microsoft Office PowerPoint</Application>
  <PresentationFormat>Widescreen</PresentationFormat>
  <Paragraphs>47</Paragraphs>
  <Slides>6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Gudea</vt:lpstr>
      <vt:lpstr>inherit</vt:lpstr>
      <vt:lpstr>Poiret One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20</cp:revision>
  <dcterms:created xsi:type="dcterms:W3CDTF">2020-11-15T17:02:08Z</dcterms:created>
  <dcterms:modified xsi:type="dcterms:W3CDTF">2020-11-17T11:15:55Z</dcterms:modified>
</cp:coreProperties>
</file>