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5287F8E-F070-4337-A0AE-658C52D4896F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0AF4900-05A7-4893-9374-E7B81B75729E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7F8E-F070-4337-A0AE-658C52D4896F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900-05A7-4893-9374-E7B81B75729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7F8E-F070-4337-A0AE-658C52D4896F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900-05A7-4893-9374-E7B81B75729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287F8E-F070-4337-A0AE-658C52D4896F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AF4900-05A7-4893-9374-E7B81B75729E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5287F8E-F070-4337-A0AE-658C52D4896F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0AF4900-05A7-4893-9374-E7B81B75729E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7F8E-F070-4337-A0AE-658C52D4896F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900-05A7-4893-9374-E7B81B75729E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7F8E-F070-4337-A0AE-658C52D4896F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900-05A7-4893-9374-E7B81B75729E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287F8E-F070-4337-A0AE-658C52D4896F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AF4900-05A7-4893-9374-E7B81B75729E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7F8E-F070-4337-A0AE-658C52D4896F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4900-05A7-4893-9374-E7B81B75729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287F8E-F070-4337-A0AE-658C52D4896F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AF4900-05A7-4893-9374-E7B81B75729E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287F8E-F070-4337-A0AE-658C52D4896F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AF4900-05A7-4893-9374-E7B81B75729E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287F8E-F070-4337-A0AE-658C52D4896F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AF4900-05A7-4893-9374-E7B81B75729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28860" y="500043"/>
            <a:ext cx="6029340" cy="3357585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ISTITUTO COMPRENSIVO III PONTE – SICILIANO </a:t>
            </a:r>
            <a:r>
              <a:rPr lang="it-IT" sz="3200" dirty="0" err="1"/>
              <a:t>DI</a:t>
            </a:r>
            <a:r>
              <a:rPr lang="it-IT" sz="3200" dirty="0"/>
              <a:t> POMIGLIANO D’ ARCO </a:t>
            </a:r>
            <a:br>
              <a:rPr lang="it-IT" sz="3200" dirty="0"/>
            </a:br>
            <a:r>
              <a:rPr lang="it-IT" sz="3200" dirty="0"/>
              <a:t>GEOGRAFIA VE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5272102" cy="1214446"/>
          </a:xfrm>
        </p:spPr>
        <p:txBody>
          <a:bodyPr/>
          <a:lstStyle/>
          <a:p>
            <a:r>
              <a:rPr lang="it-IT" dirty="0"/>
              <a:t>L’Unione europea</a:t>
            </a:r>
          </a:p>
          <a:p>
            <a:r>
              <a:rPr lang="it-IT" dirty="0"/>
              <a:t>Docente: De Luca Annunziata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C000"/>
                </a:solidFill>
              </a:rPr>
              <a:t>L’Unione europea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/>
          <a:lstStyle/>
          <a:p>
            <a:pPr>
              <a:buNone/>
            </a:pPr>
            <a:r>
              <a:rPr lang="it-IT" sz="2000" dirty="0"/>
              <a:t>Alla fine della Seconda guerra mondiale, gli Stati europei volevano pace e benessere economico.</a:t>
            </a:r>
          </a:p>
          <a:p>
            <a:pPr>
              <a:buNone/>
            </a:pPr>
            <a:r>
              <a:rPr lang="it-IT" sz="2000" dirty="0"/>
              <a:t>Per questo, nel 1957, sei Stati, tra cui l’Italia, diedero vita alla </a:t>
            </a:r>
            <a:r>
              <a:rPr lang="it-IT" sz="2000" i="1" dirty="0"/>
              <a:t>Comunità economica europea(CEE)</a:t>
            </a:r>
            <a:r>
              <a:rPr lang="it-IT" sz="2000" dirty="0"/>
              <a:t>.</a:t>
            </a:r>
          </a:p>
          <a:p>
            <a:pPr>
              <a:buNone/>
            </a:pPr>
            <a:r>
              <a:rPr lang="it-IT" sz="2000" dirty="0"/>
              <a:t>Accomunati dal fatto che hanno leggi e obiettivi per la maggior parte uguali.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pPr>
              <a:buNone/>
            </a:pPr>
            <a:r>
              <a:rPr lang="it-IT" sz="2000" dirty="0"/>
              <a:t>In Europa è stata adottata una moneta unica l’</a:t>
            </a:r>
            <a:r>
              <a:rPr lang="it-IT" sz="2000" b="1" i="1" dirty="0"/>
              <a:t>euro</a:t>
            </a:r>
            <a:r>
              <a:rPr lang="it-IT" sz="2000" dirty="0"/>
              <a:t>, (che però non viene adoperata da tutti i 28 Stati ma solo da 19).</a:t>
            </a:r>
          </a:p>
          <a:p>
            <a:pPr>
              <a:buNone/>
            </a:pPr>
            <a:r>
              <a:rPr lang="it-IT" sz="2000" dirty="0"/>
              <a:t>L’ UE (Unione europea ) ha dato vita ad alcune istituzioni.</a:t>
            </a:r>
          </a:p>
          <a:p>
            <a:pPr>
              <a:buNone/>
            </a:pPr>
            <a:r>
              <a:rPr lang="it-IT" sz="2000" dirty="0"/>
              <a:t>Il </a:t>
            </a:r>
            <a:r>
              <a:rPr lang="it-IT" sz="2000" b="1" i="1" dirty="0"/>
              <a:t>Parlamento europeo </a:t>
            </a:r>
            <a:r>
              <a:rPr lang="it-IT" sz="2000" dirty="0"/>
              <a:t>stabilisce le leggi dell’ UE</a:t>
            </a:r>
            <a:r>
              <a:rPr lang="it-IT" dirty="0"/>
              <a:t>.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sz="2000" dirty="0"/>
              <a:t>Il </a:t>
            </a:r>
            <a:r>
              <a:rPr lang="it-IT" sz="2000" b="1" i="1" dirty="0"/>
              <a:t>Consiglio dell’Unione europea </a:t>
            </a:r>
            <a:r>
              <a:rPr lang="it-IT" sz="2000" dirty="0"/>
              <a:t>coordina le politiche degli stati membri.</a:t>
            </a:r>
          </a:p>
          <a:p>
            <a:pPr>
              <a:buNone/>
            </a:pPr>
            <a:r>
              <a:rPr lang="it-IT" sz="2000" dirty="0"/>
              <a:t>La </a:t>
            </a:r>
            <a:r>
              <a:rPr lang="it-IT" sz="2000" b="1" i="1" dirty="0"/>
              <a:t>Commissione europea </a:t>
            </a:r>
            <a:r>
              <a:rPr lang="it-IT" sz="2000" dirty="0"/>
              <a:t>assicura il rispetto delle leggi europee.</a:t>
            </a:r>
          </a:p>
        </p:txBody>
      </p:sp>
      <p:pic>
        <p:nvPicPr>
          <p:cNvPr id="1026" name="Picture 2" descr="C:\Documents and Settings\Renata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3357586" cy="2428892"/>
          </a:xfrm>
          <a:prstGeom prst="rect">
            <a:avLst/>
          </a:prstGeom>
          <a:noFill/>
        </p:spPr>
      </p:pic>
      <p:pic>
        <p:nvPicPr>
          <p:cNvPr id="1027" name="Picture 3" descr="C:\Documents and Settings\Renata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928802"/>
            <a:ext cx="3429024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>
                <a:solidFill>
                  <a:srgbClr val="FFC000"/>
                </a:solidFill>
              </a:rPr>
              <a:t>RISPONDI ALLE DOMANDE SUL QUADERNO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dirty="0"/>
              <a:t>Quanti Stati comprende l’Unione europea?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Che moneta è stata adottata dalla maggior parete degli Stati membri dell’ UE? Quanti sono gli Stati che l’hanno adottata?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Quali sono le Istituzioni dell’ UE? Che compiti svolgono?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Perché è nata la CEE?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193</Words>
  <Application>Microsoft Office PowerPoint</Application>
  <PresentationFormat>Presentazione su schermo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Loggia</vt:lpstr>
      <vt:lpstr>ISTITUTO COMPRENSIVO III PONTE – SICILIANO DI POMIGLIANO D’ ARCO  GEOGRAFIA VE</vt:lpstr>
      <vt:lpstr>L’Unione europea</vt:lpstr>
      <vt:lpstr>Presentazione standard di PowerPoint</vt:lpstr>
      <vt:lpstr>RISPONDI ALLE DOMANDE SUL QUADERNO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– SICILIANO DI POMIGLIANO D’ ARCO  GEOGRAFIA VE</dc:title>
  <dc:creator>Renata</dc:creator>
  <cp:lastModifiedBy>Erasmo Prevete</cp:lastModifiedBy>
  <cp:revision>6</cp:revision>
  <dcterms:created xsi:type="dcterms:W3CDTF">2020-11-05T18:21:52Z</dcterms:created>
  <dcterms:modified xsi:type="dcterms:W3CDTF">2020-11-17T16:01:58Z</dcterms:modified>
</cp:coreProperties>
</file>