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9" r:id="rId2"/>
    <p:sldId id="268" r:id="rId3"/>
    <p:sldId id="257" r:id="rId4"/>
    <p:sldId id="258" r:id="rId5"/>
    <p:sldId id="256" r:id="rId6"/>
    <p:sldId id="261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E88C"/>
    <a:srgbClr val="FCFCC4"/>
    <a:srgbClr val="805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23D3-7250-4FCF-AE07-36EEBB187A8A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424D-B243-4311-94A6-E09E269734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2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27BB-6873-4F71-AF19-6489481BA50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09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qGITFJr_4Po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3000">
              <a:srgbClr val="FCFCC4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&lt;strong&gt;Autunno&lt;/strong&gt; - Wikiquo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72" y="1659358"/>
            <a:ext cx="6205296" cy="4653972"/>
          </a:xfrm>
          <a:effectLst>
            <a:outerShdw blurRad="2286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" name="Esplosione 1 4"/>
          <p:cNvSpPr/>
          <p:nvPr/>
        </p:nvSpPr>
        <p:spPr>
          <a:xfrm>
            <a:off x="8912506" y="755509"/>
            <a:ext cx="3171464" cy="264744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SUSSULTI  AUTUNNALI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0" y="2458778"/>
            <a:ext cx="4038918" cy="4003016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980944" y="246888"/>
            <a:ext cx="6291072" cy="1234439"/>
          </a:xfrm>
          <a:gradFill flip="none" rotWithShape="1">
            <a:gsLst>
              <a:gs pos="38000">
                <a:srgbClr val="FCFCC4">
                  <a:alpha val="74000"/>
                  <a:lumMod val="55000"/>
                  <a:lumOff val="45000"/>
                </a:srgb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>
                <a:solidFill>
                  <a:srgbClr val="7030A0"/>
                </a:solidFill>
              </a:rPr>
              <a:t>ATTIVITA’ ASINCRONA </a:t>
            </a:r>
            <a:br>
              <a:rPr lang="it-IT" sz="2800" dirty="0" smtClean="0">
                <a:solidFill>
                  <a:srgbClr val="7030A0"/>
                </a:solidFill>
              </a:rPr>
            </a:br>
            <a:r>
              <a:rPr lang="it-IT" sz="2800" dirty="0" smtClean="0">
                <a:solidFill>
                  <a:srgbClr val="7030A0"/>
                </a:solidFill>
              </a:rPr>
              <a:t>THE DAYS OF THE WEEK</a:t>
            </a:r>
            <a:br>
              <a:rPr lang="it-IT" sz="2800" dirty="0" smtClean="0">
                <a:solidFill>
                  <a:srgbClr val="7030A0"/>
                </a:solidFill>
              </a:rPr>
            </a:br>
            <a:r>
              <a:rPr lang="it-IT" sz="2800" dirty="0" smtClean="0">
                <a:solidFill>
                  <a:srgbClr val="7030A0"/>
                </a:solidFill>
              </a:rPr>
              <a:t>INS. ZANFARDINO CL 4C -</a:t>
            </a:r>
            <a:endParaRPr lang="it-IT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F0D2">
                <a:lumMod val="99000"/>
              </a:srgbClr>
            </a:gs>
            <a:gs pos="20000">
              <a:srgbClr val="FCFCC4"/>
            </a:gs>
            <a:gs pos="85000">
              <a:schemeClr val="bg2">
                <a:shade val="98000"/>
                <a:satMod val="120000"/>
                <a:lumMod val="98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65" y="219456"/>
            <a:ext cx="5255202" cy="6500923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68" y="2673096"/>
            <a:ext cx="5037666" cy="3778250"/>
          </a:xfrm>
        </p:spPr>
      </p:pic>
      <p:sp>
        <p:nvSpPr>
          <p:cNvPr id="12" name="Rettangolo 11"/>
          <p:cNvSpPr/>
          <p:nvPr/>
        </p:nvSpPr>
        <p:spPr>
          <a:xfrm>
            <a:off x="1862265" y="1252728"/>
            <a:ext cx="3547872" cy="886968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WHAT DAY IS TODAY?</a:t>
            </a:r>
          </a:p>
          <a:p>
            <a:pPr algn="ctr"/>
            <a:r>
              <a:rPr lang="it-IT" dirty="0" smtClean="0"/>
              <a:t>WHAT DAY IS YOUR BIRTHDAY?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057400" y="432030"/>
            <a:ext cx="279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38E88C"/>
                </a:solidFill>
                <a:latin typeface="Arial Black" panose="020B0A04020102020204" pitchFamily="34" charset="0"/>
              </a:rPr>
              <a:t>LA DATA</a:t>
            </a:r>
            <a:endParaRPr lang="it-IT" sz="3200" dirty="0">
              <a:solidFill>
                <a:srgbClr val="38E88C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7671" y="5294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CFCC4">
                <a:alpha val="87000"/>
              </a:srgb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parare i giorni settimana in inglese - AerTech L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Imparare i giorni settimana in inglese - AerTech 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26" y="388698"/>
            <a:ext cx="7947751" cy="54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8" y="2720657"/>
            <a:ext cx="2631377" cy="289361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3653" y="6059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CFCC4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asyenglish.lacapannadelsilenzio.it/wp-content/uploads/2019/01/ingle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5525"/>
            <a:ext cx="4889634" cy="59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889635" y="1182696"/>
            <a:ext cx="63076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i="1" dirty="0" err="1" smtClean="0">
                <a:solidFill>
                  <a:srgbClr val="555555"/>
                </a:solidFill>
                <a:latin typeface="inherit"/>
              </a:rPr>
              <a:t>Sunday</a:t>
            </a:r>
            <a:r>
              <a:rPr lang="it-IT" b="1" i="1" dirty="0" smtClean="0">
                <a:solidFill>
                  <a:srgbClr val="555555"/>
                </a:solidFill>
                <a:latin typeface="inherit"/>
              </a:rPr>
              <a:t> </a:t>
            </a:r>
            <a:r>
              <a:rPr lang="it-IT" i="1" dirty="0" smtClean="0">
                <a:solidFill>
                  <a:srgbClr val="555555"/>
                </a:solidFill>
                <a:latin typeface="inherit"/>
              </a:rPr>
              <a:t>si legge </a:t>
            </a:r>
            <a:r>
              <a:rPr lang="it-IT" i="1" dirty="0" err="1">
                <a:solidFill>
                  <a:srgbClr val="555555"/>
                </a:solidFill>
                <a:latin typeface="inherit"/>
              </a:rPr>
              <a:t>s</a:t>
            </a:r>
            <a:r>
              <a:rPr lang="it-IT" i="1" dirty="0" err="1" smtClean="0">
                <a:solidFill>
                  <a:srgbClr val="555555"/>
                </a:solidFill>
                <a:latin typeface="inherit"/>
              </a:rPr>
              <a:t>andei</a:t>
            </a:r>
            <a:r>
              <a:rPr lang="it-IT" i="1" dirty="0" smtClean="0">
                <a:solidFill>
                  <a:srgbClr val="555555"/>
                </a:solidFill>
                <a:latin typeface="inherit"/>
              </a:rPr>
              <a:t> e significa domenica</a:t>
            </a:r>
          </a:p>
          <a:p>
            <a:pPr fontAlgn="base"/>
            <a:r>
              <a:rPr lang="it-IT" b="1" i="1" dirty="0" err="1" smtClean="0">
                <a:solidFill>
                  <a:srgbClr val="555555"/>
                </a:solidFill>
                <a:latin typeface="inherit"/>
              </a:rPr>
              <a:t>Monday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mandei e significa lunedì.</a:t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b="1" i="1" dirty="0" err="1">
                <a:solidFill>
                  <a:srgbClr val="555555"/>
                </a:solidFill>
                <a:latin typeface="inherit"/>
              </a:rPr>
              <a:t>Tuesday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</a:t>
            </a:r>
            <a:r>
              <a:rPr lang="it-IT" i="1" dirty="0" err="1">
                <a:solidFill>
                  <a:srgbClr val="555555"/>
                </a:solidFill>
                <a:latin typeface="Arial" panose="020B0604020202020204" pitchFamily="34" charset="0"/>
              </a:rPr>
              <a:t>tiuSdei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 (s di casa) e traduce martedì.</a:t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b="1" i="1" dirty="0">
                <a:solidFill>
                  <a:srgbClr val="555555"/>
                </a:solidFill>
                <a:latin typeface="inherit"/>
              </a:rPr>
              <a:t>Wednesday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</a:t>
            </a:r>
            <a:r>
              <a:rPr lang="it-IT" i="1" dirty="0" err="1">
                <a:solidFill>
                  <a:srgbClr val="555555"/>
                </a:solidFill>
                <a:latin typeface="Arial" panose="020B0604020202020204" pitchFamily="34" charset="0"/>
              </a:rPr>
              <a:t>uenSday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 (s di casa) e significa mercoledì.</a:t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b="1" i="1" dirty="0" err="1">
                <a:solidFill>
                  <a:srgbClr val="555555"/>
                </a:solidFill>
                <a:latin typeface="inherit"/>
              </a:rPr>
              <a:t>Thursday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</a:t>
            </a:r>
            <a:r>
              <a:rPr lang="it-IT" i="1" dirty="0" err="1">
                <a:solidFill>
                  <a:srgbClr val="555555"/>
                </a:solidFill>
                <a:latin typeface="Arial" panose="020B0604020202020204" pitchFamily="34" charset="0"/>
              </a:rPr>
              <a:t>thesdei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 e si traduce giovedì.</a:t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b="1" i="1" dirty="0" err="1">
                <a:solidFill>
                  <a:srgbClr val="555555"/>
                </a:solidFill>
                <a:latin typeface="inherit"/>
              </a:rPr>
              <a:t>Friday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</a:t>
            </a:r>
            <a:r>
              <a:rPr lang="it-IT" i="1" dirty="0" err="1">
                <a:solidFill>
                  <a:srgbClr val="555555"/>
                </a:solidFill>
                <a:latin typeface="Arial" panose="020B0604020202020204" pitchFamily="34" charset="0"/>
              </a:rPr>
              <a:t>fraidei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 e significa venerdì.</a:t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b="1" i="1" dirty="0" err="1">
                <a:solidFill>
                  <a:srgbClr val="555555"/>
                </a:solidFill>
                <a:latin typeface="inherit"/>
              </a:rPr>
              <a:t>Saturday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 si legge </a:t>
            </a:r>
            <a:r>
              <a:rPr lang="it-IT" i="1" dirty="0" err="1">
                <a:solidFill>
                  <a:srgbClr val="555555"/>
                </a:solidFill>
                <a:latin typeface="Arial" panose="020B0604020202020204" pitchFamily="34" charset="0"/>
              </a:rPr>
              <a:t>satedai</a:t>
            </a:r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> e traduce sabato</a:t>
            </a:r>
            <a:r>
              <a:rPr lang="it-IT" i="1" dirty="0" smtClean="0">
                <a:solidFill>
                  <a:srgbClr val="555555"/>
                </a:solidFill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  <a:t/>
            </a:r>
            <a:br>
              <a:rPr lang="it-IT" i="1" dirty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it-IT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Ricordate </a:t>
            </a:r>
            <a:r>
              <a:rPr lang="it-IT" i="1" dirty="0">
                <a:solidFill>
                  <a:srgbClr val="FF0000"/>
                </a:solidFill>
                <a:latin typeface="Arial" panose="020B0604020202020204" pitchFamily="34" charset="0"/>
              </a:rPr>
              <a:t>che i giorni della settimana si scrivono sempre con la lettera maiuscola e che vengono elencati cominciando dalla domenica e non dal lunedì, come facciamo noi.</a:t>
            </a:r>
            <a:endParaRPr lang="it-IT" b="0" i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44818" y="242358"/>
            <a:ext cx="4126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The </a:t>
            </a:r>
            <a:r>
              <a:rPr lang="it-IT" sz="3200" dirty="0" err="1">
                <a:solidFill>
                  <a:srgbClr val="FF0000"/>
                </a:solidFill>
              </a:rPr>
              <a:t>days</a:t>
            </a:r>
            <a:r>
              <a:rPr lang="it-IT" sz="3200" dirty="0">
                <a:solidFill>
                  <a:srgbClr val="FF0000"/>
                </a:solidFill>
              </a:rPr>
              <a:t> of the week</a:t>
            </a:r>
          </a:p>
        </p:txBody>
      </p:sp>
    </p:spTree>
    <p:extLst>
      <p:ext uri="{BB962C8B-B14F-4D97-AF65-F5344CB8AC3E}">
        <p14:creationId xmlns:p14="http://schemas.microsoft.com/office/powerpoint/2010/main" val="6256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CFCC4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3" y="150607"/>
            <a:ext cx="6833273" cy="34245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23" y="3709760"/>
            <a:ext cx="4604273" cy="294225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19426" y="150607"/>
            <a:ext cx="464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38E88C"/>
                </a:solidFill>
                <a:latin typeface="Arial Black" panose="020B0A04020102020204" pitchFamily="34" charset="0"/>
              </a:rPr>
              <a:t>IT’S MONDAY</a:t>
            </a:r>
          </a:p>
          <a:p>
            <a:r>
              <a:rPr lang="it-IT" sz="2000" dirty="0" smtClean="0">
                <a:solidFill>
                  <a:srgbClr val="38E88C"/>
                </a:solidFill>
                <a:latin typeface="Arial Black" panose="020B0A04020102020204" pitchFamily="34" charset="0"/>
              </a:rPr>
              <a:t>IT’S……</a:t>
            </a:r>
            <a:endParaRPr lang="it-IT" sz="2000" dirty="0">
              <a:solidFill>
                <a:srgbClr val="38E88C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1014984"/>
            <a:ext cx="4079733" cy="57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FCC4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ante schede didattiche da stampare in PDF per imparare i giorni della settimana in inglese per bambini della scuola primaria con esercizi diverten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43" y="991402"/>
            <a:ext cx="5676502" cy="58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chede_didattiche_inglese_giorni_della_settimana Esercizi in ingl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" y="1200751"/>
            <a:ext cx="5043638" cy="54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85524" y="142941"/>
            <a:ext cx="460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B0F0"/>
                </a:solidFill>
              </a:rPr>
              <a:t>Read and complete</a:t>
            </a:r>
            <a:endParaRPr lang="it-IT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FCC4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qGITFJr_4P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3456" y="1896177"/>
            <a:ext cx="10019899" cy="464900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79756"/>
            <a:ext cx="69879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00B0F0"/>
                </a:solidFill>
                <a:latin typeface="Arial" panose="020B0604020202020204" pitchFamily="34" charset="0"/>
              </a:rPr>
              <a:t>Di seguito ascolterete la sigla iniziale di una famosa serie TV americana, Happy </a:t>
            </a:r>
            <a:r>
              <a:rPr lang="it-IT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Days</a:t>
            </a:r>
            <a:r>
              <a:rPr lang="it-IT" sz="2000" i="1" dirty="0">
                <a:solidFill>
                  <a:srgbClr val="00B0F0"/>
                </a:solidFill>
                <a:latin typeface="Arial" panose="020B0604020202020204" pitchFamily="34" charset="0"/>
              </a:rPr>
              <a:t> (</a:t>
            </a:r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</a:rPr>
              <a:t>Giorni</a:t>
            </a:r>
            <a:r>
              <a:rPr lang="it-IT" sz="2000" i="1" dirty="0">
                <a:solidFill>
                  <a:srgbClr val="00B0F0"/>
                </a:solidFill>
                <a:latin typeface="Arial" panose="020B0604020202020204" pitchFamily="34" charset="0"/>
              </a:rPr>
              <a:t> Felici)</a:t>
            </a:r>
            <a:r>
              <a:rPr lang="it-IT" sz="2000" dirty="0">
                <a:solidFill>
                  <a:srgbClr val="00B0F0"/>
                </a:solidFill>
              </a:rPr>
              <a:t/>
            </a:r>
            <a:br>
              <a:rPr lang="it-IT" sz="2000" dirty="0">
                <a:solidFill>
                  <a:srgbClr val="00B0F0"/>
                </a:solidFill>
              </a:rPr>
            </a:br>
            <a:r>
              <a:rPr lang="it-IT" sz="2000" i="1" dirty="0">
                <a:solidFill>
                  <a:srgbClr val="00B0F0"/>
                </a:solidFill>
                <a:latin typeface="Arial" panose="020B0604020202020204" pitchFamily="34" charset="0"/>
              </a:rPr>
              <a:t>Buona visione e buon ascolto.</a:t>
            </a:r>
            <a:endParaRPr lang="it-IT" sz="2000" dirty="0">
              <a:solidFill>
                <a:srgbClr val="00B0F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29086" y="519529"/>
            <a:ext cx="182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 2 volte di seguito sul video</a:t>
            </a:r>
            <a:endParaRPr lang="it-IT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9030" y="7822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5000">
              <a:srgbClr val="FCFCC4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93019" y="1380042"/>
            <a:ext cx="1083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15505" y="1475372"/>
            <a:ext cx="68628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333333"/>
                </a:solidFill>
                <a:latin typeface="Helvetica Neue"/>
              </a:rPr>
              <a:t>Sunday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Monday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Domenica, Lunedi, 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Tuesday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Wednesday,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Martedì, Mercoledì, 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Thursday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Friday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 err="1">
                <a:solidFill>
                  <a:srgbClr val="0080FF"/>
                </a:solidFill>
                <a:latin typeface="Helvetica Neue"/>
              </a:rPr>
              <a:t>Giovedi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, Venerdì, 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Saturday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what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Sabato, che giornata,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Groovin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'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all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week with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you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.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 err="1">
                <a:solidFill>
                  <a:srgbClr val="0080FF"/>
                </a:solidFill>
                <a:latin typeface="Helvetica Neue"/>
              </a:rPr>
              <a:t>Groovin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 'tutta la settimana con te.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These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are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ours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In questi giorni sono nostri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>
                <a:solidFill>
                  <a:srgbClr val="333333"/>
                </a:solidFill>
                <a:latin typeface="Helvetica Neue"/>
              </a:rPr>
              <a:t>Happy and free. (Oh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Felice e libero. (Oh 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These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are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ours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In questi giorni sono nostri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>
                <a:solidFill>
                  <a:srgbClr val="333333"/>
                </a:solidFill>
                <a:latin typeface="Helvetica Neue"/>
              </a:rPr>
              <a:t>Share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them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with me.(Oh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Condividerli con me. (Oh 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112042" y="1564708"/>
            <a:ext cx="55056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Helvetica Neue"/>
              </a:rPr>
              <a:t>Goodbye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grey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sky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 hello blue,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Arrivederci cielo grigio, blu ciao,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>
                <a:solidFill>
                  <a:srgbClr val="333333"/>
                </a:solidFill>
                <a:latin typeface="Helvetica Neue"/>
              </a:rPr>
              <a:t>'cause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nothing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can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hold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me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when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I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hold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you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.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 err="1">
                <a:solidFill>
                  <a:srgbClr val="0080FF"/>
                </a:solidFill>
                <a:latin typeface="Helvetica Neue"/>
              </a:rPr>
              <a:t>Perche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 'nulla mi può trattenere quando ti abbraccio.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feels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so right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it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can't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be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wrong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,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sente in modo giusto, non può essere sbagliato,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rockin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' and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rollin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'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all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week long.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 err="1">
                <a:solidFill>
                  <a:srgbClr val="0080FF"/>
                </a:solidFill>
                <a:latin typeface="Helvetica Neue"/>
              </a:rPr>
              <a:t>Rockin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 'e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Rollin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' tutta la settimana.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>
                <a:solidFill>
                  <a:srgbClr val="333333"/>
                </a:solidFill>
                <a:latin typeface="Helvetica Neue"/>
              </a:rPr>
              <a:t>(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Chorus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(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Chorus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These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are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yours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and mine (oh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Questi giorni sono tuoi e miei (Oh ​​Happy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These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are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yours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and mine (oh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333333"/>
                </a:solidFill>
                <a:latin typeface="Helvetica Neue"/>
              </a:rPr>
            </a:br>
            <a:r>
              <a:rPr lang="it-IT" dirty="0">
                <a:solidFill>
                  <a:srgbClr val="0080FF"/>
                </a:solidFill>
                <a:latin typeface="Helvetica Neue"/>
              </a:rPr>
              <a:t>Questi giorni sono tuoi e miei (Oh ​​Happy </a:t>
            </a:r>
            <a:r>
              <a:rPr lang="it-IT" dirty="0" err="1">
                <a:solidFill>
                  <a:srgbClr val="0080FF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0080FF"/>
                </a:solidFill>
                <a:latin typeface="Helvetica Neue"/>
              </a:rPr>
              <a:t>)</a:t>
            </a:r>
            <a:br>
              <a:rPr lang="it-IT" dirty="0">
                <a:solidFill>
                  <a:srgbClr val="0080FF"/>
                </a:solidFill>
                <a:latin typeface="Helvetica Neue"/>
              </a:rPr>
            </a:br>
            <a:r>
              <a:rPr lang="it-IT" dirty="0" err="1">
                <a:solidFill>
                  <a:srgbClr val="333333"/>
                </a:solidFill>
                <a:latin typeface="Helvetica Neue"/>
              </a:rPr>
              <a:t>These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Happy </a:t>
            </a:r>
            <a:r>
              <a:rPr lang="it-IT" dirty="0" err="1">
                <a:solidFill>
                  <a:srgbClr val="333333"/>
                </a:solidFill>
                <a:latin typeface="Helvetica Neue"/>
              </a:rPr>
              <a:t>Days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are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 rot="10800000" flipH="1" flipV="1">
            <a:off x="2671010" y="-85819"/>
            <a:ext cx="688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Il testo della canzone                                      Happy 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it-IT" sz="3600" dirty="0" err="1" smtClean="0">
                <a:solidFill>
                  <a:schemeClr val="accent1">
                    <a:lumMod val="75000"/>
                  </a:schemeClr>
                </a:solidFill>
              </a:rPr>
              <a:t>ays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85</Words>
  <Application>Microsoft Office PowerPoint</Application>
  <PresentationFormat>Widescreen</PresentationFormat>
  <Paragraphs>18</Paragraphs>
  <Slides>8</Slides>
  <Notes>1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Helvetica Neue</vt:lpstr>
      <vt:lpstr>inherit</vt:lpstr>
      <vt:lpstr>Wingdings 3</vt:lpstr>
      <vt:lpstr>Filo</vt:lpstr>
      <vt:lpstr>ATTIVITA’ ASINCRONA  THE DAYS OF THE WEEK INS. ZANFARDINO CL 4C -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14</cp:revision>
  <dcterms:created xsi:type="dcterms:W3CDTF">2020-11-15T21:30:04Z</dcterms:created>
  <dcterms:modified xsi:type="dcterms:W3CDTF">2020-11-17T13:44:49Z</dcterms:modified>
</cp:coreProperties>
</file>