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1" r:id="rId3"/>
    <p:sldId id="348" r:id="rId4"/>
    <p:sldId id="349" r:id="rId5"/>
    <p:sldId id="354" r:id="rId6"/>
    <p:sldId id="362" r:id="rId7"/>
    <p:sldId id="350" r:id="rId8"/>
    <p:sldId id="367" r:id="rId9"/>
    <p:sldId id="370" r:id="rId10"/>
    <p:sldId id="28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media" Target="../media/media1.m4a"/><Relationship Id="rId4" Type="http://schemas.openxmlformats.org/officeDocument/2006/relationships/audio" Target="../media/media1.m4a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media" Target="../media/media2.m4a"/><Relationship Id="rId4" Type="http://schemas.openxmlformats.org/officeDocument/2006/relationships/audio" Target="../media/media2.m4a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media" Target="../media/media3.m4a"/><Relationship Id="rId4" Type="http://schemas.openxmlformats.org/officeDocument/2006/relationships/audio" Target="../media/media3.m4a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04325" y="162560"/>
            <a:ext cx="2787015" cy="28124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Scopriamo...</a:t>
            </a:r>
            <a:b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numeri </a:t>
            </a:r>
            <a:b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5-6-7</a:t>
            </a:r>
            <a:endParaRPr lang="it-IT" sz="40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71900" y="350520"/>
            <a:ext cx="5432425" cy="30029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Istituto Comprensivo 3 Ponte- Siciliano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Pomigliano d'Arco      a.s. 2020/2021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Plesso GIANNI RODARI 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  PRIME 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Docenti:   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Simone A.-D'Avanzo T.Napolitano F.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Ambito disciplinare -Attivita' Inclusiva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/>
          <a:srcRect l="15331" t="39363" b="3260"/>
          <a:stretch>
            <a:fillRect/>
          </a:stretch>
        </p:blipFill>
        <p:spPr>
          <a:xfrm>
            <a:off x="7884795" y="1834515"/>
            <a:ext cx="788035" cy="496570"/>
          </a:xfrm>
          <a:prstGeom prst="rect">
            <a:avLst/>
          </a:prstGeom>
        </p:spPr>
      </p:pic>
      <p:pic>
        <p:nvPicPr>
          <p:cNvPr id="6" name="Picture 5" descr="f4aff741-870d-4f0e-a4b6-1d6a701420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350520"/>
            <a:ext cx="3298190" cy="3085465"/>
          </a:xfrm>
          <a:prstGeom prst="rect">
            <a:avLst/>
          </a:prstGeom>
        </p:spPr>
      </p:pic>
      <p:pic>
        <p:nvPicPr>
          <p:cNvPr id="7" name="Picture 6" descr="05d8cb16-e010-4171-9ffa-eff7b39397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0" y="3539490"/>
            <a:ext cx="3318510" cy="3318510"/>
          </a:xfrm>
          <a:prstGeom prst="rect">
            <a:avLst/>
          </a:prstGeom>
        </p:spPr>
      </p:pic>
      <p:pic>
        <p:nvPicPr>
          <p:cNvPr id="8" name="Picture 7" descr="6f33b0d9-401c-4103-bd87-669e0a3487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" y="3539490"/>
            <a:ext cx="3335020" cy="3046095"/>
          </a:xfrm>
          <a:prstGeom prst="rect">
            <a:avLst/>
          </a:prstGeom>
        </p:spPr>
      </p:pic>
      <p:pic>
        <p:nvPicPr>
          <p:cNvPr id="10" name="Picture 9" descr="202c074d-4e4f-4cdd-ae9a-d1716f6d087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995" y="3538855"/>
            <a:ext cx="3850005" cy="3046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2143125"/>
            <a:ext cx="10972800" cy="4192905"/>
          </a:xfrm>
        </p:spPr>
        <p:txBody>
          <a:bodyPr>
            <a:normAutofit fontScale="90000"/>
          </a:bodyPr>
          <a:lstStyle/>
          <a:p>
            <a:pPr algn="l"/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Pronti,partenza e ...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VIA con la MAGIA dei NUMERI !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Ascolta la filastrocca del numero</a:t>
            </a:r>
            <a:r>
              <a:rPr lang="it-IT" altLang="en-US" sz="4445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</a:t>
            </a:r>
            <a:br>
              <a:rPr lang="it-IT" altLang="en-US" sz="4445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Mentre lavora nano </a:t>
            </a: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DUINO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sente un certo languorino,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 ecco che spuntano 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sull'albero in fiore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cinque </a:t>
            </a: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mele: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uhm...che sapore!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 tocca a te...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lavora sul tuo quadernone.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Illustra la filastrocca e disegna le mele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sull' albero.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 esercito a scrivere il numero 5 in cifre e in lettere   </a:t>
            </a: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it-IT" altLang="en-US" sz="2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4305" y="3090545"/>
            <a:ext cx="1794510" cy="1830070"/>
          </a:xfrm>
          <a:prstGeom prst="rect">
            <a:avLst/>
          </a:prstGeom>
        </p:spPr>
      </p:pic>
      <p:pic>
        <p:nvPicPr>
          <p:cNvPr id="6" name="Content Placeholder 5" descr="03numero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2015" y="664210"/>
            <a:ext cx="2386330" cy="2260600"/>
          </a:xfrm>
          <a:prstGeom prst="rect">
            <a:avLst/>
          </a:prstGeom>
        </p:spPr>
      </p:pic>
      <p:pic>
        <p:nvPicPr>
          <p:cNvPr id="4" name="Picture 3" descr="9d85ac52-9c6f-4687-a181-79f81ba82d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295" y="3090545"/>
            <a:ext cx="2439035" cy="3556000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2212" y="8978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820" y="667385"/>
            <a:ext cx="6358890" cy="2484755"/>
          </a:xfr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/>
          <a:lstStyle/>
          <a:p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 e ascolta</a:t>
            </a: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”IMPARIAMO a SCRIVERE i NUMERI”</a:t>
            </a: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sul link per vedere il video-tutorial</a:t>
            </a: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>
                <a:solidFill>
                  <a:srgbClr val="0070C0"/>
                </a:solidFill>
              </a:rPr>
              <a:t> </a:t>
            </a:r>
            <a:r>
              <a:rPr lang="it-IT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https://youtu.be/NEg3EsgGrAw</a:t>
            </a:r>
            <a:br>
              <a:rPr lang="it-IT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Completa sul tuo libro</a:t>
            </a:r>
            <a:b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 pagine 12 e 13)</a:t>
            </a:r>
            <a:b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Giochiamo... con la linea  del 20</a:t>
            </a:r>
            <a:b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5906bc54-7456-4eea-8007-71852626214f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811385" y="835660"/>
            <a:ext cx="2044065" cy="1169670"/>
          </a:xfrm>
          <a:prstGeom prst="rect">
            <a:avLst/>
          </a:prstGeom>
        </p:spPr>
      </p:pic>
      <p:pic>
        <p:nvPicPr>
          <p:cNvPr id="3" name="Picture 2" descr="linea-del-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4940935"/>
            <a:ext cx="4469130" cy="1100455"/>
          </a:xfrm>
          <a:prstGeom prst="rect">
            <a:avLst/>
          </a:prstGeom>
        </p:spPr>
      </p:pic>
      <p:pic>
        <p:nvPicPr>
          <p:cNvPr id="6" name="Picture 5" descr="03numero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" y="3051175"/>
            <a:ext cx="2237740" cy="26835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259080"/>
            <a:ext cx="11633200" cy="1932305"/>
          </a:xfr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Allenati dall'1 al 5</a:t>
            </a:r>
            <a:b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Disegna,conta gli oggetti scolastici e scrivi il numero nel cartellino.</a:t>
            </a:r>
            <a:b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it-IT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Leggi il numero e colora i quadratini.</a:t>
            </a:r>
            <a:br>
              <a:rPr lang="it-IT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it-IT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llenati da 1 a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2392680"/>
            <a:ext cx="5136515" cy="321691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495925" y="2559685"/>
            <a:ext cx="536575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4017645" y="5038725"/>
            <a:ext cx="536575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2326640" y="5151755"/>
            <a:ext cx="536575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473710" y="2559685"/>
            <a:ext cx="536575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3652520" y="2409825"/>
            <a:ext cx="536575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7ea1ed2f-105a-4eee-8f8f-8254c90ec7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415" y="2755900"/>
            <a:ext cx="2526665" cy="3578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335" y="560705"/>
            <a:ext cx="5730240" cy="1703705"/>
          </a:xfrm>
          <a:solidFill>
            <a:schemeClr val="accent5"/>
          </a:solidFill>
        </p:spPr>
        <p:txBody>
          <a:bodyPr/>
          <a:lstStyle/>
          <a:p>
            <a:pPr algn="just"/>
            <a:r>
              <a:rPr lang="it-IT" altLang="en-US" sz="2400" b="1">
                <a:solidFill>
                  <a:srgbClr val="FF0000"/>
                </a:solidFill>
                <a:sym typeface="+mn-ea"/>
              </a:rPr>
              <a:t> Copia sul tuo quadernone </a:t>
            </a:r>
            <a:br>
              <a:rPr lang="it-IT" altLang="en-US" sz="2400" b="1">
                <a:solidFill>
                  <a:srgbClr val="FF0000"/>
                </a:solidFill>
                <a:sym typeface="+mn-ea"/>
              </a:rPr>
            </a:br>
            <a:r>
              <a:rPr lang="it-IT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Abbina la giusta quantità delle palline al numero corrispondente</a:t>
            </a:r>
            <a:br>
              <a:rPr lang="it-IT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 b="1">
                <a:solidFill>
                  <a:srgbClr val="FF0000"/>
                </a:solidFill>
                <a:sym typeface="+mn-ea"/>
              </a:rPr>
              <a:t>                                  </a:t>
            </a:r>
            <a:r>
              <a:rPr lang="it-IT" altLang="en-US" b="1">
                <a:solidFill>
                  <a:srgbClr val="FF0000"/>
                </a:solidFill>
                <a:sym typeface="+mn-ea"/>
              </a:rPr>
              <a:t> 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560705"/>
            <a:ext cx="5183505" cy="1703705"/>
          </a:xfrm>
          <a:solidFill>
            <a:schemeClr val="accent5"/>
          </a:solidFill>
        </p:spPr>
        <p:txBody>
          <a:bodyPr/>
          <a:lstStyle/>
          <a:p>
            <a:r>
              <a:rPr lang="it-IT" altLang="en-US">
                <a:solidFill>
                  <a:srgbClr val="FF0000"/>
                </a:solidFill>
                <a:sym typeface="+mn-ea"/>
              </a:rPr>
              <a:t>Leggi i numeri,colora ogni casella con un colore diverso.</a:t>
            </a:r>
            <a:br>
              <a:rPr lang="it-IT" altLang="en-US">
                <a:solidFill>
                  <a:srgbClr val="FF0000"/>
                </a:solidFill>
                <a:sym typeface="+mn-ea"/>
              </a:rPr>
            </a:br>
            <a:r>
              <a:rPr lang="it-IT" altLang="en-US">
                <a:solidFill>
                  <a:srgbClr val="0070C0"/>
                </a:solidFill>
                <a:sym typeface="+mn-ea"/>
              </a:rPr>
              <a:t>Conta gli elementi e cerchia ogni gruppo con il colore del numero corrispondente </a:t>
            </a:r>
            <a:br>
              <a:rPr lang="it-IT" altLang="en-US">
                <a:solidFill>
                  <a:srgbClr val="0070C0"/>
                </a:solidFill>
                <a:sym typeface="+mn-ea"/>
              </a:rPr>
            </a:br>
            <a:endParaRPr lang="it-IT" altLang="en-US">
              <a:solidFill>
                <a:srgbClr val="0070C0"/>
              </a:solidFill>
              <a:sym typeface="+mn-ea"/>
            </a:endParaRPr>
          </a:p>
        </p:txBody>
      </p:sp>
      <p:pic>
        <p:nvPicPr>
          <p:cNvPr id="3" name="Content Placeholder 2" descr="d0fe7bbba896dec1324eeb288de161ea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12570" y="2447290"/>
            <a:ext cx="3178810" cy="4122420"/>
          </a:xfrm>
          <a:prstGeom prst="rect">
            <a:avLst/>
          </a:prstGeom>
        </p:spPr>
      </p:pic>
      <p:pic>
        <p:nvPicPr>
          <p:cNvPr id="6" name="Picture 5" descr="233c5881-5855-49dc-a999-e9a0e4ee1b4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25" y="2447290"/>
            <a:ext cx="3093720" cy="4122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05" y="133350"/>
            <a:ext cx="5687695" cy="343535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l"/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Ascolta la filastrocca del numero     </a:t>
            </a:r>
            <a:r>
              <a:rPr lang="it-IT" altLang="en-US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 </a:t>
            </a: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Ungaro</a:t>
            </a: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 </a:t>
            </a: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Duino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vanno a fare un bel bagno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insieme nello stagno.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 ecco che trovano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sei</a:t>
            </a: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pesciolini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tutti rossi: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 carini!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it-IT" altLang="en-US" sz="2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720" y="3936365"/>
            <a:ext cx="5686425" cy="2605405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Ora tocca a te,lavora sul tuo quadernone</a:t>
            </a:r>
            <a:br>
              <a:rPr lang="it-IT" altLang="en-US" sz="2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Illustra la filastrocca.</a:t>
            </a:r>
            <a:endParaRPr lang="it-IT" altLang="en-US" sz="2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it-IT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esercito a scrivere il numero </a:t>
            </a:r>
            <a:r>
              <a:rPr lang="it-IT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cifre e in lettere.</a:t>
            </a:r>
            <a:endParaRPr lang="it-IT" alt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Copia sul quadernone e metti la X solo dove la carta indica 6</a:t>
            </a:r>
            <a:endParaRPr lang="it-IT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3475" y="1851025"/>
            <a:ext cx="3055620" cy="1859280"/>
          </a:xfrm>
          <a:prstGeom prst="rect">
            <a:avLst/>
          </a:prstGeom>
        </p:spPr>
      </p:pic>
      <p:pic>
        <p:nvPicPr>
          <p:cNvPr id="6" name="Picture 5" descr="car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85" y="5425440"/>
            <a:ext cx="4961255" cy="1116330"/>
          </a:xfrm>
          <a:prstGeom prst="rect">
            <a:avLst/>
          </a:prstGeom>
        </p:spPr>
      </p:pic>
      <p:pic>
        <p:nvPicPr>
          <p:cNvPr id="4" name="Picture 3" descr="b75608a1-eb9d-491b-ac17-8f453b5a200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015" y="429895"/>
            <a:ext cx="3173730" cy="4290060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0207" y="429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98170"/>
            <a:ext cx="5376545" cy="5826760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it-IT" altLang="en-US" sz="1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Ascolta la filastrocca del numero  7</a:t>
            </a:r>
            <a:br>
              <a:rPr lang="it-IT" altLang="en-US" sz="1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nani si stendono </a:t>
            </a:r>
            <a:b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sotto il melo</a:t>
            </a:r>
            <a:b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 guardano </a:t>
            </a:r>
            <a:b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verso il cielo.</a:t>
            </a:r>
            <a:b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 arrivano </a:t>
            </a:r>
            <a:b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 nuvolette,</a:t>
            </a:r>
            <a:b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fammi contare...</a:t>
            </a:r>
            <a:b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sono </a:t>
            </a:r>
            <a:r>
              <a:rPr lang="it-IT" altLang="en-US" sz="1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sette</a:t>
            </a: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b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Ora tocca a te,lavora sul tuo quadernone</a:t>
            </a:r>
            <a:br>
              <a:rPr lang="it-IT" altLang="en-US" sz="18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Illustra la filastrocca,attenzione al numero delle nuvolette!</a:t>
            </a:r>
            <a:br>
              <a:rPr lang="it-IT" altLang="en-US" sz="1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1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 esercito a scrivere il numero 7 in cifre e in lettere.</a:t>
            </a:r>
            <a:br>
              <a:rPr lang="it-IT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Disegna i funghi e i puntini su ogni fungo per arrivare a 7.</a:t>
            </a:r>
            <a:endParaRPr lang="it-IT" altLang="en-US" sz="18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sz="1800"/>
          </a:p>
        </p:txBody>
      </p:sp>
      <p:pic>
        <p:nvPicPr>
          <p:cNvPr id="5" name="Content Placeholder 4" descr="7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824605" y="1200785"/>
            <a:ext cx="3107690" cy="1872615"/>
          </a:xfrm>
          <a:prstGeom prst="rect">
            <a:avLst/>
          </a:prstGeom>
        </p:spPr>
      </p:pic>
      <p:pic>
        <p:nvPicPr>
          <p:cNvPr id="7" name="Picture 6" descr="8535d8a9-722c-4a7f-8c42-c5fbf210e0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935" y="494030"/>
            <a:ext cx="2892425" cy="4092575"/>
          </a:xfrm>
          <a:prstGeom prst="rect">
            <a:avLst/>
          </a:prstGeom>
        </p:spPr>
      </p:pic>
      <p:pic>
        <p:nvPicPr>
          <p:cNvPr id="8" name="Picture 7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80" y="4708525"/>
            <a:ext cx="4835525" cy="1689735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4454" y="289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60190" y="350520"/>
            <a:ext cx="4337685" cy="262445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IMPARO ...</a:t>
            </a:r>
            <a:b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FACENDO</a:t>
            </a:r>
            <a:endParaRPr lang="it-IT" sz="40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/>
          <a:srcRect l="15331" t="39363" b="3260"/>
          <a:stretch>
            <a:fillRect/>
          </a:stretch>
        </p:blipFill>
        <p:spPr>
          <a:xfrm>
            <a:off x="5390515" y="576580"/>
            <a:ext cx="1874520" cy="1054735"/>
          </a:xfrm>
          <a:prstGeom prst="rect">
            <a:avLst/>
          </a:prstGeom>
        </p:spPr>
      </p:pic>
      <p:pic>
        <p:nvPicPr>
          <p:cNvPr id="5" name="Picture 4" descr="e28a3bfc-35c5-4091-87eb-a4b31490ce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060" y="455930"/>
            <a:ext cx="3319145" cy="2874010"/>
          </a:xfrm>
          <a:prstGeom prst="rect">
            <a:avLst/>
          </a:prstGeom>
        </p:spPr>
      </p:pic>
      <p:pic>
        <p:nvPicPr>
          <p:cNvPr id="6" name="Picture 5" descr="f4aff741-870d-4f0e-a4b6-1d6a7014209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" y="350520"/>
            <a:ext cx="3298190" cy="3085465"/>
          </a:xfrm>
          <a:prstGeom prst="rect">
            <a:avLst/>
          </a:prstGeom>
        </p:spPr>
      </p:pic>
      <p:pic>
        <p:nvPicPr>
          <p:cNvPr id="7" name="Picture 6" descr="05d8cb16-e010-4171-9ffa-eff7b39397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695" y="3387725"/>
            <a:ext cx="3318510" cy="3318510"/>
          </a:xfrm>
          <a:prstGeom prst="rect">
            <a:avLst/>
          </a:prstGeom>
        </p:spPr>
      </p:pic>
      <p:pic>
        <p:nvPicPr>
          <p:cNvPr id="8" name="Picture 7" descr="6f33b0d9-401c-4103-bd87-669e0a3487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15" y="3539490"/>
            <a:ext cx="3297555" cy="3046095"/>
          </a:xfrm>
          <a:prstGeom prst="rect">
            <a:avLst/>
          </a:prstGeom>
        </p:spPr>
      </p:pic>
      <p:pic>
        <p:nvPicPr>
          <p:cNvPr id="10" name="Picture 9" descr="202c074d-4e4f-4cdd-ae9a-d1716f6d087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785" y="3540125"/>
            <a:ext cx="3960495" cy="3166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830" y="4177030"/>
            <a:ext cx="10889615" cy="2477135"/>
          </a:xfrm>
          <a:solidFill>
            <a:schemeClr val="accent1"/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br>
              <a:rPr lang="it-IT" altLang="en-US" b="1" dirty="0">
                <a:sym typeface="+mn-ea"/>
              </a:rPr>
            </a:br>
            <a:br>
              <a:rPr lang="it-IT" altLang="en-US" b="1" dirty="0"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BUON LAVORO</a:t>
            </a:r>
            <a:br>
              <a:rPr lang="it-IT" altLang="en-US" sz="1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”ANDRA'TUTTO BENE”</a:t>
            </a:r>
            <a:br>
              <a:rPr lang="it-IT" altLang="en-US" sz="1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 FORTISSIMO ABBRACCIO</a:t>
            </a:r>
            <a:br>
              <a:rPr lang="it-IT" alt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CIAO A PRESTO!</a:t>
            </a:r>
            <a:endParaRPr lang="it-IT" altLang="en-US" sz="1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iao a prest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2701562" y="4267019"/>
            <a:ext cx="304800" cy="30480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1589768" y="4177665"/>
            <a:ext cx="5486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Box 3"/>
          <p:cNvSpPr txBox="1"/>
          <p:nvPr/>
        </p:nvSpPr>
        <p:spPr>
          <a:xfrm>
            <a:off x="933450" y="487045"/>
            <a:ext cx="4853940" cy="310769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endParaRPr lang="it-IT" altLang="en-US" sz="2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NOVEMBRE 2020                        </a:t>
            </a:r>
            <a:endParaRPr lang="it-IT" altLang="en-US" sz="2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it-IT" altLang="en-US" sz="2800" b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Cari </a:t>
            </a: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BAMBINI ,</a:t>
            </a:r>
            <a:endParaRPr lang="it-IT" altLang="en-US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 mancate molto,</a:t>
            </a:r>
            <a:endParaRPr lang="it-IT" altLang="en-US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  VOGLIAMO TANTO BENE</a:t>
            </a:r>
            <a:endParaRPr lang="it-IT" altLang="en-US" sz="2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insieme ce  la  faremo</a:t>
            </a:r>
            <a:r>
              <a:rPr lang="it-IT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992b99d-5c13-4648-925f-07dd4b822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415" y="487045"/>
            <a:ext cx="5507355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2381</Words>
  <Application>WPS Presentation</Application>
  <PresentationFormat>Widescreen</PresentationFormat>
  <Paragraphs>40</Paragraphs>
  <Slides>9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1_Default Design</vt:lpstr>
      <vt:lpstr>Scopriamo...  i numeri  5-6-7</vt:lpstr>
      <vt:lpstr>Pronti,partenza e ... VIA con la MAGIA dei NUMERI ! Ascolta la filastrocca del numero 5  Mentre lavora nano DUINO sente un certo languorino, ma ecco che spuntano  sull'albero in fiore cinque mele: uhm...che sapore!  Ora tocca a te... lavora sul tuo quadernone. Illustra la filastrocca e disegna le mele  sull' albero.  Mi esercito a scrivere il numero 5 in cifre e in lettere                </vt:lpstr>
      <vt:lpstr>      Osserva e ascolta ”IMPARIAMO a SCRIVERE i NUMERI” vai sul link per vedere il video-tutorial  https://youtu.be/NEg3EsgGrAw Completa sul tuo libro (le pagine 12 e 13)                                                                                           Giochiamo... con la linea  del 20  </vt:lpstr>
      <vt:lpstr>Allenati dall'1 al 5 Disegna,conta gli oggetti scolastici e scrivi il numero nel cartellino.                                                                            Leggi il numero e colora i quadratini.                                </vt:lpstr>
      <vt:lpstr> Copia sul tuo quadernone  Abbina la giusta quantità delle palline al numero corrispondente                                    </vt:lpstr>
      <vt:lpstr>   Ascolta la filastrocca del numero     6   Ungaro e Duino  vanno a fare un bel bagno  insieme nello stagno. Ma ecco che trovano sei pesciolini tutti rossi: che carini!                   </vt:lpstr>
      <vt:lpstr>PowerPoint 演示文稿</vt:lpstr>
      <vt:lpstr>IMPARO ... FACENDO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Scopriamo... i numeri 5,6,7.</dc:title>
  <dc:creator>Assunta De Simone</dc:creator>
  <cp:lastModifiedBy>Lenovo Y500-14-0IX</cp:lastModifiedBy>
  <cp:revision>130</cp:revision>
  <dcterms:created xsi:type="dcterms:W3CDTF">2020-10-27T10:05:00Z</dcterms:created>
  <dcterms:modified xsi:type="dcterms:W3CDTF">2020-11-18T15:59:10Z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