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89" r:id="rId4"/>
    <p:sldId id="288" r:id="rId5"/>
    <p:sldId id="296" r:id="rId6"/>
    <p:sldId id="291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42B4-D034-495D-AEBF-BE2FDE687F12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DA3B84-5D55-4084-AEC5-21C60BCD7470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media" Target="../media/media2.m4a"/><Relationship Id="rId4" Type="http://schemas.openxmlformats.org/officeDocument/2006/relationships/audio" Target="../media/media2.m4a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3.m4a"/><Relationship Id="rId3" Type="http://schemas.openxmlformats.org/officeDocument/2006/relationships/audio" Target="../media/media3.m4a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6.m4a"/><Relationship Id="rId2" Type="http://schemas.openxmlformats.org/officeDocument/2006/relationships/audio" Target="../media/media6.m4a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7.m4a"/><Relationship Id="rId3" Type="http://schemas.openxmlformats.org/officeDocument/2006/relationships/audio" Target="../media/media7.m4a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media" Target="../media/media9.m4a"/><Relationship Id="rId7" Type="http://schemas.openxmlformats.org/officeDocument/2006/relationships/audio" Target="../media/media9.m4a"/><Relationship Id="rId6" Type="http://schemas.openxmlformats.org/officeDocument/2006/relationships/image" Target="../media/image3.png"/><Relationship Id="rId5" Type="http://schemas.microsoft.com/office/2007/relationships/media" Target="../media/media8.m4a"/><Relationship Id="rId4" Type="http://schemas.openxmlformats.org/officeDocument/2006/relationships/audio" Target="../media/media8.m4a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3654425"/>
            <a:ext cx="4398645" cy="2241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89835" y="634365"/>
            <a:ext cx="8086725" cy="25533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Istituto Comprensivo 3 Ponte- Siciliano Pomigliano d'Arco     </a:t>
            </a:r>
            <a:endParaRPr lang="it-I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it-I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Plesso  GIANNI RODARI      1A-1B</a:t>
            </a:r>
            <a:endParaRPr lang="it-I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a.s. 2020/2021</a:t>
            </a:r>
            <a:endParaRPr lang="it-I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Docenti:   </a:t>
            </a:r>
            <a:endParaRPr lang="it-I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Simone Assunta-D'Avanzo Tiziana-Napolitano Filomena</a:t>
            </a:r>
            <a:endParaRPr lang="it-IT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Ambito disciplinare-Attivita' Inclusiva 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Scienze e Tecnologia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 flipH="1">
            <a:off x="5966460" y="4375785"/>
            <a:ext cx="3629025" cy="14452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it-IT" sz="4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Scopriamo..</a:t>
            </a:r>
            <a:endParaRPr lang="it-IT" sz="44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it-IT" sz="4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L'UDITO</a:t>
            </a:r>
            <a:endParaRPr lang="it-IT" sz="44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0" y="3484880"/>
            <a:ext cx="1823085" cy="258064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655" y="60253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962150" y="297180"/>
            <a:ext cx="9657080" cy="62160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it-IT" altLang="en-US" b="1">
                <a:solidFill>
                  <a:srgbClr val="0070C0"/>
                </a:solidFill>
              </a:rPr>
              <a:t>Ciao,</a:t>
            </a:r>
            <a:endParaRPr lang="it-IT" altLang="en-US" b="1">
              <a:solidFill>
                <a:srgbClr val="0070C0"/>
              </a:solidFill>
            </a:endParaRPr>
          </a:p>
          <a:p>
            <a:pPr algn="l"/>
            <a:r>
              <a:rPr lang="it-IT" altLang="en-US" b="1">
                <a:solidFill>
                  <a:srgbClr val="0070C0"/>
                </a:solidFill>
              </a:rPr>
              <a:t>ricordi  i </a:t>
            </a:r>
            <a:r>
              <a:rPr lang="it-IT" altLang="en-US" b="1">
                <a:solidFill>
                  <a:srgbClr val="FF0000"/>
                </a:solidFill>
              </a:rPr>
              <a:t>cinque sensi</a:t>
            </a:r>
            <a:r>
              <a:rPr lang="it-IT" altLang="en-US" b="1">
                <a:solidFill>
                  <a:srgbClr val="0070C0"/>
                </a:solidFill>
              </a:rPr>
              <a:t>?</a:t>
            </a:r>
            <a:endParaRPr lang="it-IT" altLang="en-US" b="1">
              <a:solidFill>
                <a:srgbClr val="0070C0"/>
              </a:solidFill>
            </a:endParaRPr>
          </a:p>
          <a:p>
            <a:pPr algn="l"/>
            <a:r>
              <a:rPr lang="it-IT" altLang="en-US" b="1">
                <a:solidFill>
                  <a:srgbClr val="0070C0"/>
                </a:solidFill>
              </a:rPr>
              <a:t>-La </a:t>
            </a:r>
            <a:r>
              <a:rPr lang="it-IT" altLang="en-US" b="1">
                <a:solidFill>
                  <a:srgbClr val="FF0000"/>
                </a:solidFill>
              </a:rPr>
              <a:t>VISTA</a:t>
            </a:r>
            <a:r>
              <a:rPr lang="it-IT" altLang="en-US" b="1">
                <a:solidFill>
                  <a:srgbClr val="0070C0"/>
                </a:solidFill>
              </a:rPr>
              <a:t>-L'</a:t>
            </a:r>
            <a:r>
              <a:rPr lang="it-IT" altLang="en-US" b="1">
                <a:solidFill>
                  <a:srgbClr val="FF0000"/>
                </a:solidFill>
              </a:rPr>
              <a:t>UDITO</a:t>
            </a:r>
            <a:r>
              <a:rPr lang="it-IT" altLang="en-US" b="1">
                <a:solidFill>
                  <a:srgbClr val="0070C0"/>
                </a:solidFill>
              </a:rPr>
              <a:t>-Il </a:t>
            </a:r>
            <a:r>
              <a:rPr lang="it-IT" altLang="en-US" b="1">
                <a:solidFill>
                  <a:srgbClr val="FF0000"/>
                </a:solidFill>
              </a:rPr>
              <a:t>GUSTO</a:t>
            </a:r>
            <a:r>
              <a:rPr lang="it-IT" altLang="en-US" b="1">
                <a:solidFill>
                  <a:srgbClr val="0070C0"/>
                </a:solidFill>
              </a:rPr>
              <a:t>-L'</a:t>
            </a:r>
            <a:r>
              <a:rPr lang="it-IT" altLang="en-US" b="1">
                <a:solidFill>
                  <a:srgbClr val="FF0000"/>
                </a:solidFill>
              </a:rPr>
              <a:t>OLFATTO</a:t>
            </a:r>
            <a:r>
              <a:rPr lang="it-IT" altLang="en-US" b="1">
                <a:solidFill>
                  <a:srgbClr val="0070C0"/>
                </a:solidFill>
              </a:rPr>
              <a:t>-Il </a:t>
            </a:r>
            <a:r>
              <a:rPr lang="it-IT" altLang="en-US" b="1">
                <a:solidFill>
                  <a:srgbClr val="FF0000"/>
                </a:solidFill>
              </a:rPr>
              <a:t>TATTO</a:t>
            </a:r>
            <a:r>
              <a:rPr lang="it-IT" altLang="en-US" b="1">
                <a:solidFill>
                  <a:srgbClr val="0070C0"/>
                </a:solidFill>
              </a:rPr>
              <a:t>-</a:t>
            </a:r>
            <a:endParaRPr lang="it-IT" altLang="en-US" b="1">
              <a:solidFill>
                <a:srgbClr val="0070C0"/>
              </a:solidFill>
            </a:endParaRPr>
          </a:p>
          <a:p>
            <a:pPr algn="ctr"/>
            <a:endParaRPr lang="it-IT" altLang="en-US" b="1">
              <a:solidFill>
                <a:srgbClr val="0070C0"/>
              </a:solidFill>
              <a:sym typeface="+mn-ea"/>
            </a:endParaRPr>
          </a:p>
          <a:p>
            <a:pPr algn="ctr"/>
            <a:endParaRPr lang="it-IT" altLang="en-US" b="1">
              <a:solidFill>
                <a:srgbClr val="0070C0"/>
              </a:solidFill>
              <a:sym typeface="+mn-ea"/>
            </a:endParaRPr>
          </a:p>
          <a:p>
            <a:pPr algn="ctr"/>
            <a:endParaRPr lang="it-IT" altLang="en-US" b="1">
              <a:solidFill>
                <a:srgbClr val="0070C0"/>
              </a:solidFill>
              <a:sym typeface="+mn-ea"/>
            </a:endParaRPr>
          </a:p>
          <a:p>
            <a:pPr algn="ctr"/>
            <a:endParaRPr lang="it-IT" altLang="en-US" b="1">
              <a:solidFill>
                <a:srgbClr val="0070C0"/>
              </a:solidFill>
              <a:sym typeface="+mn-ea"/>
            </a:endParaRPr>
          </a:p>
          <a:p>
            <a:pPr algn="ctr"/>
            <a:endParaRPr lang="it-IT" altLang="en-US" b="1">
              <a:solidFill>
                <a:srgbClr val="0070C0"/>
              </a:solidFill>
              <a:sym typeface="+mn-ea"/>
            </a:endParaRPr>
          </a:p>
          <a:p>
            <a:pPr algn="ctr"/>
            <a:r>
              <a:rPr lang="it-IT" altLang="en-US" b="1">
                <a:solidFill>
                  <a:srgbClr val="0070C0"/>
                </a:solidFill>
                <a:sym typeface="+mn-ea"/>
              </a:rPr>
              <a:t>Oggi ripassiamo insieme uno dei cinque sensi: l'</a:t>
            </a:r>
            <a:r>
              <a:rPr lang="it-IT" altLang="en-US" b="1">
                <a:solidFill>
                  <a:srgbClr val="FF0000"/>
                </a:solidFill>
                <a:sym typeface="+mn-ea"/>
              </a:rPr>
              <a:t>UDITO.</a:t>
            </a:r>
            <a:endParaRPr lang="it-IT" altLang="en-US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it-IT" altLang="en-US" b="1">
                <a:solidFill>
                  <a:srgbClr val="0070C0"/>
                </a:solidFill>
                <a:sym typeface="+mn-ea"/>
              </a:rPr>
              <a:t>PER</a:t>
            </a:r>
            <a:r>
              <a:rPr lang="it-IT" altLang="en-US" b="1">
                <a:solidFill>
                  <a:srgbClr val="FF0000"/>
                </a:solidFill>
                <a:sym typeface="+mn-ea"/>
              </a:rPr>
              <a:t> SENTIRE</a:t>
            </a:r>
            <a:r>
              <a:rPr lang="it-IT" altLang="en-US" b="1">
                <a:solidFill>
                  <a:srgbClr val="0070C0"/>
                </a:solidFill>
                <a:sym typeface="+mn-ea"/>
              </a:rPr>
              <a:t> IO USO LE </a:t>
            </a:r>
            <a:r>
              <a:rPr lang="it-IT" altLang="en-US" b="1">
                <a:solidFill>
                  <a:srgbClr val="FF0000"/>
                </a:solidFill>
                <a:sym typeface="+mn-ea"/>
              </a:rPr>
              <a:t>ORECCHIE</a:t>
            </a:r>
            <a:endParaRPr lang="it-IT" altLang="en-US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it-IT" altLang="en-US" b="1">
                <a:solidFill>
                  <a:srgbClr val="0070C0"/>
                </a:solidFill>
                <a:sym typeface="+mn-ea"/>
              </a:rPr>
              <a:t>LE</a:t>
            </a:r>
            <a:r>
              <a:rPr lang="it-IT" altLang="en-US" b="1">
                <a:solidFill>
                  <a:srgbClr val="FF0000"/>
                </a:solidFill>
                <a:sym typeface="+mn-ea"/>
              </a:rPr>
              <a:t> ORECCHIE </a:t>
            </a:r>
            <a:r>
              <a:rPr lang="it-IT" altLang="en-US" b="1">
                <a:solidFill>
                  <a:srgbClr val="0070C0"/>
                </a:solidFill>
                <a:sym typeface="+mn-ea"/>
              </a:rPr>
              <a:t>SONO L'</a:t>
            </a:r>
            <a:r>
              <a:rPr lang="it-IT" altLang="en-US" b="1">
                <a:solidFill>
                  <a:srgbClr val="FF0000"/>
                </a:solidFill>
                <a:sym typeface="+mn-ea"/>
              </a:rPr>
              <a:t>ORGANO DI SENSO DELL'UDITO.</a:t>
            </a:r>
            <a:endParaRPr lang="it-IT" altLang="en-US" b="1">
              <a:solidFill>
                <a:srgbClr val="0070C0"/>
              </a:solidFill>
            </a:endParaRPr>
          </a:p>
          <a:p>
            <a:pPr algn="ctr"/>
            <a:endParaRPr lang="it-IT" altLang="en-US" b="1">
              <a:solidFill>
                <a:srgbClr val="0070C0"/>
              </a:solidFill>
            </a:endParaRPr>
          </a:p>
          <a:p>
            <a:pPr algn="ctr"/>
            <a:r>
              <a:rPr lang="it-IT" altLang="en-US" b="1">
                <a:solidFill>
                  <a:srgbClr val="0070C0"/>
                </a:solidFill>
              </a:rPr>
              <a:t>Con le </a:t>
            </a:r>
            <a:r>
              <a:rPr lang="it-IT" altLang="en-US" b="1">
                <a:solidFill>
                  <a:srgbClr val="FF0000"/>
                </a:solidFill>
              </a:rPr>
              <a:t>ORECCHIE</a:t>
            </a:r>
            <a:r>
              <a:rPr lang="it-IT" altLang="en-US" b="1">
                <a:solidFill>
                  <a:srgbClr val="0070C0"/>
                </a:solidFill>
              </a:rPr>
              <a:t> ascolto i </a:t>
            </a:r>
            <a:r>
              <a:rPr lang="it-IT" altLang="en-US" b="1">
                <a:solidFill>
                  <a:srgbClr val="FF0000"/>
                </a:solidFill>
              </a:rPr>
              <a:t>SUONI</a:t>
            </a:r>
            <a:r>
              <a:rPr lang="it-IT" altLang="en-US" b="1">
                <a:solidFill>
                  <a:srgbClr val="0070C0"/>
                </a:solidFill>
              </a:rPr>
              <a:t>,i </a:t>
            </a:r>
            <a:r>
              <a:rPr lang="it-IT" altLang="en-US" b="1">
                <a:solidFill>
                  <a:srgbClr val="FF0000"/>
                </a:solidFill>
              </a:rPr>
              <a:t>RUMORI</a:t>
            </a:r>
            <a:r>
              <a:rPr lang="it-IT" altLang="en-US" b="1">
                <a:solidFill>
                  <a:srgbClr val="0070C0"/>
                </a:solidFill>
              </a:rPr>
              <a:t>,le </a:t>
            </a:r>
            <a:r>
              <a:rPr lang="it-IT" altLang="en-US" b="1">
                <a:solidFill>
                  <a:srgbClr val="FF0000"/>
                </a:solidFill>
              </a:rPr>
              <a:t>VOCI.</a:t>
            </a:r>
            <a:endParaRPr lang="it-IT" alt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L’</a:t>
            </a:r>
            <a:r>
              <a:rPr lang="en-US" sz="2000" b="1">
                <a:solidFill>
                  <a:srgbClr val="FF0000"/>
                </a:solidFill>
              </a:rPr>
              <a:t>orecchio</a:t>
            </a:r>
            <a:r>
              <a:rPr lang="en-US" b="1">
                <a:solidFill>
                  <a:srgbClr val="0070C0"/>
                </a:solidFill>
              </a:rPr>
              <a:t> e l’</a:t>
            </a:r>
            <a:r>
              <a:rPr lang="en-US" sz="2000" b="1">
                <a:solidFill>
                  <a:srgbClr val="FF0000"/>
                </a:solidFill>
              </a:rPr>
              <a:t>udito</a:t>
            </a:r>
            <a:r>
              <a:rPr lang="en-US" b="1">
                <a:solidFill>
                  <a:srgbClr val="0070C0"/>
                </a:solidFill>
              </a:rPr>
              <a:t> ci permettono di orientarci nell’ambiente, di imparare la lezione di musica, di comunicare con gli altri o di metterci in guardia davanti a</a:t>
            </a:r>
            <a:r>
              <a:rPr lang="it-IT" altLang="en-US" b="1">
                <a:solidFill>
                  <a:srgbClr val="0070C0"/>
                </a:solidFill>
              </a:rPr>
              <a:t>d</a:t>
            </a:r>
            <a:r>
              <a:rPr lang="en-US" b="1">
                <a:solidFill>
                  <a:srgbClr val="0070C0"/>
                </a:solidFill>
              </a:rPr>
              <a:t> un pericolo.</a:t>
            </a:r>
            <a:endParaRPr lang="en-US" b="1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 </a:t>
            </a:r>
            <a:endParaRPr lang="en-US" b="1">
              <a:solidFill>
                <a:srgbClr val="0070C0"/>
              </a:solidFill>
            </a:endParaRPr>
          </a:p>
          <a:p>
            <a:pPr algn="ctr"/>
            <a:r>
              <a:rPr lang="it-IT" altLang="en-US" b="1">
                <a:solidFill>
                  <a:srgbClr val="0070C0"/>
                </a:solidFill>
              </a:rPr>
              <a:t>L'</a:t>
            </a:r>
            <a:r>
              <a:rPr lang="it-IT" altLang="en-US" b="1">
                <a:solidFill>
                  <a:srgbClr val="FF0000"/>
                </a:solidFill>
              </a:rPr>
              <a:t>UDITO</a:t>
            </a:r>
            <a:r>
              <a:rPr lang="it-IT" altLang="en-US" b="1">
                <a:solidFill>
                  <a:srgbClr val="0070C0"/>
                </a:solidFill>
              </a:rPr>
              <a:t> è </a:t>
            </a:r>
            <a:r>
              <a:rPr lang="en-US" b="1">
                <a:solidFill>
                  <a:srgbClr val="0070C0"/>
                </a:solidFill>
              </a:rPr>
              <a:t>uno dei sensi più complessi che abbiamo.</a:t>
            </a:r>
            <a:endParaRPr lang="en-US" b="1">
              <a:solidFill>
                <a:srgbClr val="0070C0"/>
              </a:solidFill>
            </a:endParaRPr>
          </a:p>
          <a:p>
            <a:pPr algn="ctr"/>
            <a:endParaRPr lang="it-IT" altLang="en-US" b="1"/>
          </a:p>
          <a:p>
            <a:pPr algn="ctr"/>
            <a:r>
              <a:rPr lang="it-IT" altLang="en-US" b="1">
                <a:solidFill>
                  <a:srgbClr val="002060"/>
                </a:solidFill>
              </a:rPr>
              <a:t>Vai al seguente indirizzo per visionare il video</a:t>
            </a:r>
            <a:endParaRPr lang="it-IT" altLang="en-US" b="1">
              <a:solidFill>
                <a:srgbClr val="002060"/>
              </a:solidFill>
            </a:endParaRPr>
          </a:p>
          <a:p>
            <a:pPr algn="ctr"/>
            <a:r>
              <a:rPr lang="it-IT" altLang="en-US" b="1">
                <a:solidFill>
                  <a:srgbClr val="FF0000"/>
                </a:solidFill>
              </a:rPr>
              <a:t>I CINQUE SENSI:L'UDITO.</a:t>
            </a:r>
            <a:endParaRPr lang="it-IT" altLang="en-US" b="1">
              <a:solidFill>
                <a:srgbClr val="FF0000"/>
              </a:solidFill>
            </a:endParaRPr>
          </a:p>
          <a:p>
            <a:pPr algn="ctr"/>
            <a:r>
              <a:rPr lang="it-IT" altLang="en-US" b="1">
                <a:solidFill>
                  <a:srgbClr val="0070C0"/>
                </a:solidFill>
              </a:rPr>
              <a:t>https://youtu.be/o44YsTRJxPY</a:t>
            </a:r>
            <a:endParaRPr lang="it-IT" altLang="en-US" b="1">
              <a:solidFill>
                <a:srgbClr val="0070C0"/>
              </a:solidFill>
            </a:endParaRPr>
          </a:p>
          <a:p>
            <a:pPr algn="ctr"/>
            <a:endParaRPr lang="it-IT" altLang="en-US" b="1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1430" y="2291080"/>
            <a:ext cx="1009015" cy="1428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805" y="5506085"/>
            <a:ext cx="1827530" cy="959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50" y="401320"/>
            <a:ext cx="2357120" cy="188976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665" y="58559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80540" y="831215"/>
            <a:ext cx="44037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it-IT" altLang="en-US" sz="2800" b="1">
                <a:solidFill>
                  <a:srgbClr val="FF0000"/>
                </a:solidFill>
                <a:sym typeface="+mn-ea"/>
              </a:rPr>
              <a:t>Copia sul tuo quaderno</a:t>
            </a:r>
            <a:endParaRPr lang="en-US" sz="2800" b="1"/>
          </a:p>
        </p:txBody>
      </p:sp>
      <p:pic>
        <p:nvPicPr>
          <p:cNvPr id="2" name="Picture 1" descr="12c67523-5c06-4f48-97e5-463f1041617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745" y="2138045"/>
            <a:ext cx="3477895" cy="4551045"/>
          </a:xfrm>
          <a:prstGeom prst="rect">
            <a:avLst/>
          </a:prstGeom>
        </p:spPr>
      </p:pic>
      <p:pic>
        <p:nvPicPr>
          <p:cNvPr id="5" name="Picture 4" descr="3ccb8b91-4be9-4c73-9846-b9831a80ed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275" y="2138680"/>
            <a:ext cx="3439160" cy="455041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765" y="6079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1bff61-47b5-4d76-a9fa-1d8e800139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815" y="349885"/>
            <a:ext cx="4503420" cy="61575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666240" y="349885"/>
            <a:ext cx="3604895" cy="1476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it-IT" altLang="en-US" b="1">
                <a:solidFill>
                  <a:srgbClr val="002060"/>
                </a:solidFill>
              </a:rPr>
              <a:t>Indica con una crocetta se è un</a:t>
            </a:r>
            <a:r>
              <a:rPr lang="it-IT" altLang="en-US" b="1">
                <a:solidFill>
                  <a:srgbClr val="FF0000"/>
                </a:solidFill>
              </a:rPr>
              <a:t> SUONO</a:t>
            </a:r>
            <a:r>
              <a:rPr lang="it-IT" altLang="en-US" b="1">
                <a:solidFill>
                  <a:srgbClr val="002060"/>
                </a:solidFill>
              </a:rPr>
              <a:t> o un </a:t>
            </a:r>
            <a:r>
              <a:rPr lang="it-IT" altLang="en-US" b="1">
                <a:solidFill>
                  <a:srgbClr val="FF0000"/>
                </a:solidFill>
              </a:rPr>
              <a:t>RUMORE</a:t>
            </a:r>
            <a:r>
              <a:rPr lang="it-IT" altLang="en-US" b="1">
                <a:solidFill>
                  <a:srgbClr val="002060"/>
                </a:solidFill>
              </a:rPr>
              <a:t>.</a:t>
            </a:r>
            <a:endParaRPr lang="it-IT" altLang="en-US" b="1">
              <a:solidFill>
                <a:srgbClr val="002060"/>
              </a:solidFill>
            </a:endParaRPr>
          </a:p>
          <a:p>
            <a:pPr algn="ctr"/>
            <a:endParaRPr lang="it-IT" altLang="en-US" b="1">
              <a:solidFill>
                <a:srgbClr val="002060"/>
              </a:solidFill>
            </a:endParaRPr>
          </a:p>
          <a:p>
            <a:pPr algn="ctr"/>
            <a:r>
              <a:rPr lang="it-IT" altLang="en-US" b="1">
                <a:solidFill>
                  <a:srgbClr val="002060"/>
                </a:solidFill>
              </a:rPr>
              <a:t>Colora le faccine </a:t>
            </a:r>
            <a:endParaRPr lang="it-IT" altLang="en-US" b="1">
              <a:solidFill>
                <a:srgbClr val="002060"/>
              </a:solidFill>
            </a:endParaRPr>
          </a:p>
          <a:p>
            <a:pPr algn="ctr"/>
            <a:r>
              <a:rPr lang="it-IT" altLang="en-US" b="1">
                <a:solidFill>
                  <a:srgbClr val="FF0000"/>
                </a:solidFill>
              </a:rPr>
              <a:t>PIACEVOLE</a:t>
            </a:r>
            <a:r>
              <a:rPr lang="it-IT" altLang="en-US" b="1">
                <a:solidFill>
                  <a:srgbClr val="002060"/>
                </a:solidFill>
              </a:rPr>
              <a:t> o </a:t>
            </a:r>
            <a:r>
              <a:rPr lang="it-IT" altLang="en-US" b="1">
                <a:solidFill>
                  <a:srgbClr val="FF0000"/>
                </a:solidFill>
              </a:rPr>
              <a:t>SPIACEVOLE</a:t>
            </a:r>
            <a:endParaRPr lang="it-IT" altLang="en-US" b="1">
              <a:solidFill>
                <a:srgbClr val="FF0000"/>
              </a:solidFill>
            </a:endParaRPr>
          </a:p>
        </p:txBody>
      </p:sp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638" y="58976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bdd528-173a-4498-992b-aa8d8ac3b5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000">
            <a:off x="6725285" y="521970"/>
            <a:ext cx="4944745" cy="59563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71625" y="318135"/>
            <a:ext cx="5126990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it-IT" altLang="en-US" sz="2400" b="1">
                <a:solidFill>
                  <a:srgbClr val="FF0000"/>
                </a:solidFill>
              </a:rPr>
              <a:t>Completa la scheda. </a:t>
            </a:r>
            <a:endParaRPr lang="it-IT" altLang="en-US" sz="2400" b="1">
              <a:solidFill>
                <a:srgbClr val="FF0000"/>
              </a:solidFill>
            </a:endParaRPr>
          </a:p>
          <a:p>
            <a:r>
              <a:rPr lang="it-IT" altLang="en-US" sz="2400" b="1">
                <a:solidFill>
                  <a:srgbClr val="FF0000"/>
                </a:solidFill>
              </a:rPr>
              <a:t>Giochiamo insieme:</a:t>
            </a:r>
            <a:endParaRPr lang="it-IT" altLang="en-US" sz="2400" b="1">
              <a:solidFill>
                <a:srgbClr val="FF0000"/>
              </a:solidFill>
            </a:endParaRPr>
          </a:p>
          <a:p>
            <a:r>
              <a:rPr lang="it-IT" altLang="en-US" sz="2400" b="1">
                <a:solidFill>
                  <a:srgbClr val="FF0000"/>
                </a:solidFill>
              </a:rPr>
              <a:t>con gli occhi bendati ,prova a riconoscere dalla voce i tuoi compagni o un tuo familiare.</a:t>
            </a:r>
            <a:endParaRPr lang="it-IT" altLang="en-US" sz="2400" b="1">
              <a:solidFill>
                <a:srgbClr val="FF0000"/>
              </a:solidFill>
            </a:endParaRPr>
          </a:p>
        </p:txBody>
      </p:sp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3096" y="60728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229" t="3390" r="7659" b="5222"/>
          <a:stretch>
            <a:fillRect/>
          </a:stretch>
        </p:blipFill>
        <p:spPr>
          <a:xfrm>
            <a:off x="6711315" y="481330"/>
            <a:ext cx="4380230" cy="58947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09750" y="494030"/>
            <a:ext cx="330327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it-IT" altLang="en-US" sz="2400" b="1">
                <a:solidFill>
                  <a:srgbClr val="FF0000"/>
                </a:solidFill>
              </a:rPr>
              <a:t>Ripeti </a:t>
            </a:r>
            <a:r>
              <a:rPr lang="it-IT" altLang="en-US" sz="2400" b="1">
                <a:solidFill>
                  <a:srgbClr val="FF0000"/>
                </a:solidFill>
                <a:sym typeface="+mn-ea"/>
              </a:rPr>
              <a:t> la filastrocca .</a:t>
            </a:r>
            <a:endParaRPr lang="it-IT" altLang="en-US" sz="2400" b="1">
              <a:solidFill>
                <a:srgbClr val="FF0000"/>
              </a:solidFill>
            </a:endParaRPr>
          </a:p>
          <a:p>
            <a:endParaRPr lang="it-IT" altLang="en-US" sz="2400" b="1">
              <a:solidFill>
                <a:srgbClr val="FF0000"/>
              </a:solidFill>
            </a:endParaRPr>
          </a:p>
        </p:txBody>
      </p:sp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55" y="59469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4)"/>
          <p:cNvPicPr>
            <a:picLocks noChangeAspect="1"/>
          </p:cNvPicPr>
          <p:nvPr/>
        </p:nvPicPr>
        <p:blipFill>
          <a:blip r:embed="rId1"/>
          <a:srcRect l="39774" t="19506" r="32206" b="8961"/>
          <a:stretch>
            <a:fillRect/>
          </a:stretch>
        </p:blipFill>
        <p:spPr>
          <a:xfrm>
            <a:off x="7490460" y="661670"/>
            <a:ext cx="4128135" cy="5534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51539" t="7655" r="3891" b="11732"/>
          <a:stretch>
            <a:fillRect/>
          </a:stretch>
        </p:blipFill>
        <p:spPr>
          <a:xfrm>
            <a:off x="2112010" y="1988820"/>
            <a:ext cx="4001770" cy="46469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630045" y="318770"/>
            <a:ext cx="564959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it-IT" altLang="en-US" sz="2000" b="1">
                <a:solidFill>
                  <a:srgbClr val="FF0000"/>
                </a:solidFill>
              </a:rPr>
              <a:t>MI RACCOMANDO,</a:t>
            </a:r>
            <a:endParaRPr lang="it-IT" altLang="en-US" sz="2000" b="1">
              <a:solidFill>
                <a:srgbClr val="FF0000"/>
              </a:solidFill>
            </a:endParaRPr>
          </a:p>
          <a:p>
            <a:r>
              <a:rPr lang="it-IT" altLang="en-US" sz="2000" b="1">
                <a:solidFill>
                  <a:srgbClr val="FF0000"/>
                </a:solidFill>
              </a:rPr>
              <a:t>ABBASSA IL VOLUME QUANDO ASCOLTI LA MUSICA.</a:t>
            </a:r>
            <a:endParaRPr lang="it-IT" altLang="en-US" sz="2000" b="1">
              <a:solidFill>
                <a:srgbClr val="FF0000"/>
              </a:solidFill>
            </a:endParaRPr>
          </a:p>
          <a:p>
            <a:r>
              <a:rPr lang="it-IT" altLang="en-US" sz="2000" b="1">
                <a:solidFill>
                  <a:srgbClr val="FF0000"/>
                </a:solidFill>
              </a:rPr>
              <a:t>FA BENE ALLE TUE ORECCHIE!</a:t>
            </a:r>
            <a:endParaRPr lang="it-IT" altLang="en-US" sz="2000" b="1">
              <a:solidFill>
                <a:srgbClr val="FF0000"/>
              </a:solidFill>
            </a:endParaRPr>
          </a:p>
        </p:txBody>
      </p:sp>
      <p:pic>
        <p:nvPicPr>
          <p:cNvPr id="8" name="Audio registra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405" y="58915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5468" b="7930"/>
          <a:stretch>
            <a:fillRect/>
          </a:stretch>
        </p:blipFill>
        <p:spPr>
          <a:xfrm rot="420000">
            <a:off x="7469014" y="348107"/>
            <a:ext cx="4561840" cy="2463800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8669" t="26151" r="679" b="26924"/>
          <a:stretch>
            <a:fillRect/>
          </a:stretch>
        </p:blipFill>
        <p:spPr>
          <a:xfrm rot="20880000">
            <a:off x="7005955" y="3702050"/>
            <a:ext cx="4168775" cy="265684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078" b="-1078"/>
          <a:stretch>
            <a:fillRect/>
          </a:stretch>
        </p:blipFill>
        <p:spPr>
          <a:xfrm rot="21180000">
            <a:off x="1308735" y="508081"/>
            <a:ext cx="5728970" cy="524383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3856381" y="3080698"/>
            <a:ext cx="4956313" cy="73119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824" y="57766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1181</Words>
  <Application>WPS Presentation</Application>
  <PresentationFormat>Widescreen</PresentationFormat>
  <Paragraphs>52</Paragraphs>
  <Slides>8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Wingdings 3</vt:lpstr>
      <vt:lpstr>Arial</vt:lpstr>
      <vt:lpstr>Times New Roman</vt:lpstr>
      <vt:lpstr>Microsoft YaHei</vt:lpstr>
      <vt:lpstr/>
      <vt:lpstr>Arial Unicode MS</vt:lpstr>
      <vt:lpstr>Century Gothic</vt:lpstr>
      <vt:lpstr>Calibri</vt:lpstr>
      <vt:lpstr>Segoe Print</vt:lpstr>
      <vt:lpstr>Filo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SCOPRIAMO...L'UDITO!</dc:title>
  <dc:creator>Assunta De Simone</dc:creator>
  <cp:lastModifiedBy>Lenovo Y500-14-0IX</cp:lastModifiedBy>
  <cp:revision>34</cp:revision>
  <dcterms:created xsi:type="dcterms:W3CDTF">2020-11-09T17:14:00Z</dcterms:created>
  <dcterms:modified xsi:type="dcterms:W3CDTF">2020-11-24T16:13:21Z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