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1" r:id="rId2"/>
    <p:sldId id="356" r:id="rId3"/>
    <p:sldId id="357" r:id="rId4"/>
    <p:sldId id="365" r:id="rId5"/>
    <p:sldId id="370" r:id="rId6"/>
    <p:sldId id="288" r:id="rId7"/>
  </p:sldIdLst>
  <p:sldSz cx="12192000" cy="6858000"/>
  <p:notesSz cx="6858000" cy="9144000"/>
  <p:custShowLst>
    <p:custShow name="Presentazione personalizzata 1" id="0">
      <p:sldLst>
        <p:sld r:id="rId2"/>
        <p:sld r:id="rId3"/>
        <p:sld r:id="rId4"/>
        <p:sld r:id="rId5"/>
        <p:sld r:id="rId6"/>
        <p:sld r:id="rId7"/>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2CE740-7992-4D61-967A-FD867E1FADFB}" type="datetimeFigureOut">
              <a:rPr lang="it-IT" smtClean="0"/>
              <a:t>03/11/2020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CE740-7992-4D61-967A-FD867E1FADFB}" type="datetimeFigureOut">
              <a:rPr lang="it-IT" smtClean="0"/>
              <a:t>03/11/2020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CE740-7992-4D61-967A-FD867E1FADFB}" type="datetimeFigureOut">
              <a:rPr lang="it-IT" smtClean="0"/>
              <a:t>03/11/2020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CE740-7992-4D61-967A-FD867E1FADFB}" type="datetimeFigureOut">
              <a:rPr lang="it-IT" smtClean="0"/>
              <a:t>03/11/2020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CE740-7992-4D61-967A-FD867E1FADFB}" type="datetimeFigureOut">
              <a:rPr lang="it-IT" smtClean="0"/>
              <a:t>03/11/2020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2CE740-7992-4D61-967A-FD867E1FADFB}" type="datetimeFigureOut">
              <a:rPr lang="it-IT" smtClean="0"/>
              <a:t>03/11/2020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2CE740-7992-4D61-967A-FD867E1FADFB}" type="datetimeFigureOut">
              <a:rPr lang="it-IT" smtClean="0"/>
              <a:t>03/11/2020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2CE740-7992-4D61-967A-FD867E1FADFB}" type="datetimeFigureOut">
              <a:rPr lang="it-IT" smtClean="0"/>
              <a:t>03/11/2020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CE740-7992-4D61-967A-FD867E1FADFB}" type="datetimeFigureOut">
              <a:rPr lang="it-IT" smtClean="0"/>
              <a:t>03/11/2020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2CE740-7992-4D61-967A-FD867E1FADFB}" type="datetimeFigureOut">
              <a:rPr lang="it-IT" smtClean="0"/>
              <a:t>03/11/2020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2CE740-7992-4D61-967A-FD867E1FADFB}" type="datetimeFigureOut">
              <a:rPr lang="it-IT" smtClean="0"/>
              <a:t>03/11/2020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1BA5CB-492D-4E2B-A69C-3CA43FAA46CD}" type="slidenum">
              <a:rPr lang="it-IT" smtClean="0"/>
              <a:t>‹N›</a:t>
            </a:fld>
            <a:endParaRPr lang="it-I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62CE740-7992-4D61-967A-FD867E1FADFB}" type="datetimeFigureOut">
              <a:rPr lang="it-IT" smtClean="0"/>
              <a:t>03/11/2020</a:t>
            </a:fld>
            <a:endParaRPr lang="it-IT"/>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it-IT"/>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1BA5CB-492D-4E2B-A69C-3CA43FAA46CD}"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029450" y="546735"/>
            <a:ext cx="5063490" cy="2945765"/>
          </a:xfrm>
          <a:solidFill>
            <a:schemeClr val="accent1"/>
          </a:solidFill>
        </p:spPr>
        <p:txBody>
          <a:bodyPr>
            <a:normAutofit/>
          </a:bodyPr>
          <a:lstStyle/>
          <a:p>
            <a:r>
              <a:rPr lang="it-IT" sz="4000" b="1" dirty="0">
                <a:ln w="9525" cmpd="sng">
                  <a:solidFill>
                    <a:schemeClr val="accent1"/>
                  </a:solidFill>
                  <a:prstDash val="solid"/>
                </a:ln>
                <a:solidFill>
                  <a:schemeClr val="accent5">
                    <a:lumMod val="25000"/>
                  </a:schemeClr>
                </a:solidFill>
                <a:effectLst>
                  <a:glow rad="38100">
                    <a:schemeClr val="accent1">
                      <a:alpha val="40000"/>
                    </a:schemeClr>
                  </a:glow>
                </a:effectLst>
                <a:latin typeface="Times New Roman" panose="02020603050405020304" pitchFamily="18" charset="0"/>
                <a:cs typeface="Times New Roman" panose="02020603050405020304" pitchFamily="18" charset="0"/>
              </a:rPr>
              <a:t>Scopriamo...</a:t>
            </a:r>
            <a:br>
              <a:rPr lang="it-IT" sz="4000" b="1" dirty="0">
                <a:ln w="9525" cmpd="sng">
                  <a:solidFill>
                    <a:schemeClr val="accent1"/>
                  </a:solidFill>
                  <a:prstDash val="solid"/>
                </a:ln>
                <a:solidFill>
                  <a:schemeClr val="accent5">
                    <a:lumMod val="25000"/>
                  </a:schemeClr>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it-IT" sz="4000" b="1" dirty="0">
                <a:ln w="9525" cmpd="sng">
                  <a:solidFill>
                    <a:schemeClr val="accent1"/>
                  </a:solidFill>
                  <a:prstDash val="solid"/>
                </a:ln>
                <a:solidFill>
                  <a:schemeClr val="accent5">
                    <a:lumMod val="25000"/>
                  </a:schemeClr>
                </a:solidFill>
                <a:effectLst>
                  <a:glow rad="38100">
                    <a:schemeClr val="accent1">
                      <a:alpha val="40000"/>
                    </a:schemeClr>
                  </a:glow>
                </a:effectLst>
                <a:latin typeface="Times New Roman" panose="02020603050405020304" pitchFamily="18" charset="0"/>
                <a:cs typeface="Times New Roman" panose="02020603050405020304" pitchFamily="18" charset="0"/>
              </a:rPr>
              <a:t>Chi ha iniziato a contare?</a:t>
            </a:r>
          </a:p>
        </p:txBody>
      </p:sp>
      <p:sp>
        <p:nvSpPr>
          <p:cNvPr id="3" name="Sottotitolo 2"/>
          <p:cNvSpPr>
            <a:spLocks noGrp="1"/>
          </p:cNvSpPr>
          <p:nvPr>
            <p:ph type="subTitle" idx="1"/>
          </p:nvPr>
        </p:nvSpPr>
        <p:spPr>
          <a:xfrm>
            <a:off x="437515" y="3879850"/>
            <a:ext cx="11466830" cy="2745740"/>
          </a:xfrm>
          <a:solidFill>
            <a:schemeClr val="accent1">
              <a:lumMod val="20000"/>
              <a:lumOff val="80000"/>
            </a:schemeClr>
          </a:solidFill>
        </p:spPr>
        <p:txBody>
          <a:bodyPr>
            <a:noAutofit/>
          </a:bodyPr>
          <a:lstStyle/>
          <a:p>
            <a:r>
              <a:rPr lang="it-IT" sz="2400" b="1" dirty="0">
                <a:solidFill>
                  <a:srgbClr val="002060"/>
                </a:solidFill>
                <a:latin typeface="Times New Roman" panose="02020603050405020304" pitchFamily="18" charset="0"/>
                <a:cs typeface="Times New Roman" panose="02020603050405020304" pitchFamily="18" charset="0"/>
              </a:rPr>
              <a:t>Istituto Comprensivo 3 Ponte- Siciliano </a:t>
            </a:r>
            <a:r>
              <a:rPr lang="it-IT" sz="2400" b="1" dirty="0">
                <a:solidFill>
                  <a:srgbClr val="002060"/>
                </a:solidFill>
                <a:latin typeface="Times New Roman" panose="02020603050405020304" pitchFamily="18" charset="0"/>
                <a:cs typeface="Times New Roman" panose="02020603050405020304" pitchFamily="18" charset="0"/>
                <a:sym typeface="+mn-ea"/>
              </a:rPr>
              <a:t>Pomigliano d'Arco      a.s. 2020/2021</a:t>
            </a:r>
          </a:p>
          <a:p>
            <a:r>
              <a:rPr lang="it-IT" sz="2400" b="1" dirty="0">
                <a:solidFill>
                  <a:srgbClr val="0070C0"/>
                </a:solidFill>
                <a:latin typeface="Times New Roman" panose="02020603050405020304" pitchFamily="18" charset="0"/>
                <a:cs typeface="Times New Roman" panose="02020603050405020304" pitchFamily="18" charset="0"/>
              </a:rPr>
              <a:t>     Plesso GIANNI RODARI      Classi  PRIME</a:t>
            </a:r>
          </a:p>
          <a:p>
            <a:r>
              <a:rPr lang="it-IT" sz="2400" b="1" dirty="0">
                <a:solidFill>
                  <a:srgbClr val="0070C0"/>
                </a:solidFill>
                <a:latin typeface="Times New Roman" panose="02020603050405020304" pitchFamily="18" charset="0"/>
                <a:cs typeface="Times New Roman" panose="02020603050405020304" pitchFamily="18" charset="0"/>
              </a:rPr>
              <a:t>Docenti:    De Simone Assunta</a:t>
            </a:r>
          </a:p>
          <a:p>
            <a:r>
              <a:rPr lang="it-IT" sz="2400" b="1" dirty="0">
                <a:solidFill>
                  <a:srgbClr val="0070C0"/>
                </a:solidFill>
                <a:latin typeface="Times New Roman" panose="02020603050405020304" pitchFamily="18" charset="0"/>
                <a:cs typeface="Times New Roman" panose="02020603050405020304" pitchFamily="18" charset="0"/>
              </a:rPr>
              <a:t>D'Avanzo Tiziana-Napolitano Filomena</a:t>
            </a:r>
          </a:p>
          <a:p>
            <a:r>
              <a:rPr lang="it-IT" sz="2400" b="1" dirty="0">
                <a:solidFill>
                  <a:srgbClr val="002060"/>
                </a:solidFill>
                <a:latin typeface="Times New Roman" panose="02020603050405020304" pitchFamily="18" charset="0"/>
                <a:cs typeface="Times New Roman" panose="02020603050405020304" pitchFamily="18" charset="0"/>
                <a:sym typeface="+mn-ea"/>
              </a:rPr>
              <a:t>Ambito disciplinare-Attivita' Inclusiva     </a:t>
            </a:r>
          </a:p>
          <a:p>
            <a:r>
              <a:rPr lang="it-IT" sz="2400" b="1" dirty="0">
                <a:solidFill>
                  <a:srgbClr val="002060"/>
                </a:solidFill>
                <a:latin typeface="Times New Roman" panose="02020603050405020304" pitchFamily="18" charset="0"/>
                <a:cs typeface="Times New Roman" panose="02020603050405020304" pitchFamily="18" charset="0"/>
                <a:sym typeface="+mn-ea"/>
              </a:rPr>
              <a:t>Matematica</a:t>
            </a:r>
          </a:p>
        </p:txBody>
      </p:sp>
      <p:pic>
        <p:nvPicPr>
          <p:cNvPr id="4" name="Picture 3" descr="ad4dea55-7f35-4abc-9a76-cd87d4201975"/>
          <p:cNvPicPr>
            <a:picLocks noChangeAspect="1"/>
          </p:cNvPicPr>
          <p:nvPr/>
        </p:nvPicPr>
        <p:blipFill>
          <a:blip r:embed="rId4"/>
          <a:srcRect t="10240" r="3270" b="-430"/>
          <a:stretch>
            <a:fillRect/>
          </a:stretch>
        </p:blipFill>
        <p:spPr>
          <a:xfrm>
            <a:off x="520065" y="444499"/>
            <a:ext cx="6195060" cy="3150235"/>
          </a:xfrm>
          <a:prstGeom prst="rect">
            <a:avLst/>
          </a:prstGeom>
        </p:spPr>
      </p:pic>
      <p:pic>
        <p:nvPicPr>
          <p:cNvPr id="7" name="Audi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 y="580390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4078605"/>
          </a:xfrm>
        </p:spPr>
        <p:txBody>
          <a:bodyPr/>
          <a:lstStyle/>
          <a:p>
            <a:pPr algn="l"/>
            <a:r>
              <a:rPr lang="it-IT" altLang="en-US" sz="2000">
                <a:solidFill>
                  <a:srgbClr val="FF0000"/>
                </a:solidFill>
              </a:rPr>
              <a:t>Una storiella per te,anzi una vera storia</a:t>
            </a:r>
            <a:br>
              <a:rPr lang="it-IT" altLang="en-US" sz="1800">
                <a:solidFill>
                  <a:srgbClr val="FF0000"/>
                </a:solidFill>
              </a:rPr>
            </a:br>
            <a:br>
              <a:rPr lang="it-IT" altLang="en-US" sz="1800">
                <a:solidFill>
                  <a:srgbClr val="FF0000"/>
                </a:solidFill>
              </a:rPr>
            </a:br>
            <a:r>
              <a:rPr lang="it-IT" altLang="en-US" sz="1800">
                <a:solidFill>
                  <a:srgbClr val="FF0000"/>
                </a:solidFill>
              </a:rPr>
              <a:t>SCOPRIAMO...</a:t>
            </a:r>
            <a:br>
              <a:rPr lang="it-IT" altLang="en-US" sz="1800">
                <a:solidFill>
                  <a:srgbClr val="FF0000"/>
                </a:solidFill>
              </a:rPr>
            </a:br>
            <a:r>
              <a:rPr lang="it-IT" altLang="en-US" sz="1800">
                <a:solidFill>
                  <a:srgbClr val="FF0000"/>
                </a:solidFill>
              </a:rPr>
              <a:t>Chi ha iniziato a contare?</a:t>
            </a:r>
            <a:br>
              <a:rPr lang="it-IT" altLang="en-US" sz="1800"/>
            </a:br>
            <a:r>
              <a:rPr lang="it-IT" altLang="en-US" sz="1800">
                <a:solidFill>
                  <a:srgbClr val="002060"/>
                </a:solidFill>
              </a:rPr>
              <a:t>E come?</a:t>
            </a:r>
            <a:br>
              <a:rPr lang="it-IT" altLang="en-US" sz="1800"/>
            </a:br>
            <a:r>
              <a:rPr lang="it-IT" altLang="en-US" sz="1800"/>
              <a:t>                                                        </a:t>
            </a:r>
            <a:r>
              <a:rPr lang="it-IT" altLang="en-US" sz="1800">
                <a:solidFill>
                  <a:srgbClr val="FF0000"/>
                </a:solidFill>
              </a:rPr>
              <a:t>Gli uomini delle caverne</a:t>
            </a:r>
            <a:br>
              <a:rPr lang="it-IT" altLang="en-US" sz="1800">
                <a:solidFill>
                  <a:srgbClr val="FF0000"/>
                </a:solidFill>
              </a:rPr>
            </a:br>
            <a:r>
              <a:rPr lang="it-IT" altLang="en-US" sz="1800">
                <a:solidFill>
                  <a:srgbClr val="002060"/>
                </a:solidFill>
              </a:rPr>
              <a:t>Tantissimo tempo fa gli uomini delle caverne non sapevano cosa fossero i numeri.</a:t>
            </a:r>
            <a:br>
              <a:rPr lang="it-IT" altLang="en-US" sz="1800">
                <a:solidFill>
                  <a:srgbClr val="002060"/>
                </a:solidFill>
              </a:rPr>
            </a:br>
            <a:r>
              <a:rPr lang="it-IT" altLang="en-US" sz="1800">
                <a:solidFill>
                  <a:srgbClr val="002060"/>
                </a:solidFill>
              </a:rPr>
              <a:t>Per contare degli oggetti ,ad esempio le lance che usavano per cacciare,disegnavano delle tacche sulle pareti oppure intagliavano un rametto.</a:t>
            </a:r>
            <a:br>
              <a:rPr lang="it-IT" altLang="en-US" sz="1800">
                <a:solidFill>
                  <a:srgbClr val="002060"/>
                </a:solidFill>
              </a:rPr>
            </a:br>
            <a:r>
              <a:rPr lang="it-IT" altLang="en-US" sz="1800">
                <a:solidFill>
                  <a:srgbClr val="002060"/>
                </a:solidFill>
              </a:rPr>
              <a:t>Per ogni lancia tracciavano un piccolo segno,oppure intagliavano il rametto di un albero.</a:t>
            </a:r>
            <a:br>
              <a:rPr lang="it-IT" altLang="en-US" sz="1800">
                <a:solidFill>
                  <a:srgbClr val="002060"/>
                </a:solidFill>
              </a:rPr>
            </a:br>
            <a:r>
              <a:rPr lang="it-IT" altLang="en-US" sz="1800">
                <a:solidFill>
                  <a:srgbClr val="002060"/>
                </a:solidFill>
              </a:rPr>
              <a:t>Ogni intaglio rappresentava una lancia,in modo che ci fossero tante tacche quante erano le lance.</a:t>
            </a:r>
            <a:br>
              <a:rPr lang="it-IT" altLang="en-US" sz="1800">
                <a:solidFill>
                  <a:srgbClr val="002060"/>
                </a:solidFill>
              </a:rPr>
            </a:br>
            <a:r>
              <a:rPr lang="it-IT" altLang="en-US" sz="1800">
                <a:solidFill>
                  <a:srgbClr val="002060"/>
                </a:solidFill>
              </a:rPr>
              <a:t>(</a:t>
            </a:r>
            <a:r>
              <a:rPr lang="it-IT" altLang="en-US" sz="1800">
                <a:solidFill>
                  <a:srgbClr val="FF0000"/>
                </a:solidFill>
              </a:rPr>
              <a:t>TANTE-QUANTE)</a:t>
            </a:r>
            <a:br>
              <a:rPr lang="it-IT" altLang="en-US" sz="1800">
                <a:solidFill>
                  <a:srgbClr val="FF0000"/>
                </a:solidFill>
              </a:rPr>
            </a:br>
            <a:r>
              <a:rPr lang="it-IT" altLang="en-US" sz="1800">
                <a:solidFill>
                  <a:srgbClr val="002060"/>
                </a:solidFill>
              </a:rPr>
              <a:t>Per controllare se nella caccia avessero perso qualche lancia,confrontavano la quantità di lance con la quantità di tacche.</a:t>
            </a:r>
          </a:p>
        </p:txBody>
      </p:sp>
      <p:pic>
        <p:nvPicPr>
          <p:cNvPr id="4" name="Picture 3" descr="Screenshot (1)"/>
          <p:cNvPicPr>
            <a:picLocks noChangeAspect="1"/>
          </p:cNvPicPr>
          <p:nvPr/>
        </p:nvPicPr>
        <p:blipFill>
          <a:blip r:embed="rId4"/>
          <a:srcRect l="2482" t="18423" r="6631"/>
          <a:stretch>
            <a:fillRect/>
          </a:stretch>
        </p:blipFill>
        <p:spPr>
          <a:xfrm>
            <a:off x="3397885" y="4227830"/>
            <a:ext cx="5113655" cy="2222500"/>
          </a:xfrm>
          <a:prstGeom prst="rect">
            <a:avLst/>
          </a:prstGeom>
        </p:spPr>
      </p:pic>
      <p:pic>
        <p:nvPicPr>
          <p:cNvPr id="10" name="Audi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14553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0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1807210"/>
          </a:xfrm>
        </p:spPr>
        <p:txBody>
          <a:bodyPr/>
          <a:lstStyle/>
          <a:p>
            <a:r>
              <a:rPr lang="it-IT" altLang="en-US" sz="2000">
                <a:solidFill>
                  <a:srgbClr val="002060"/>
                </a:solidFill>
                <a:latin typeface="Times New Roman" panose="02020603050405020304" pitchFamily="18" charset="0"/>
                <a:cs typeface="Times New Roman" panose="02020603050405020304" pitchFamily="18" charset="0"/>
              </a:rPr>
              <a:t>I pastori utilizzavano lo stesso principio per  </a:t>
            </a:r>
            <a:r>
              <a:rPr lang="it-IT" altLang="en-US" sz="2000">
                <a:solidFill>
                  <a:srgbClr val="FF0000"/>
                </a:solidFill>
                <a:latin typeface="Times New Roman" panose="02020603050405020304" pitchFamily="18" charset="0"/>
                <a:cs typeface="Times New Roman" panose="02020603050405020304" pitchFamily="18" charset="0"/>
              </a:rPr>
              <a:t>contare le pecore del proprio gregge</a:t>
            </a:r>
            <a:r>
              <a:rPr lang="it-IT" altLang="en-US" sz="2000">
                <a:solidFill>
                  <a:srgbClr val="002060"/>
                </a:solidFill>
                <a:latin typeface="Times New Roman" panose="02020603050405020304" pitchFamily="18" charset="0"/>
                <a:cs typeface="Times New Roman" panose="02020603050405020304" pitchFamily="18" charset="0"/>
              </a:rPr>
              <a:t>.</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All'uscita del recinto,inserivano in una sacca tanti sassolini quante erano le pecore.</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Al ritorno il pastore gettava via un sassolino per ogni pecora che entrava nell'ovile.</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Alla fine  il pastore era in grado di capire se mancasse qualche pecorella o meno ;</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gli bastava controllare che non rimanesse alcun sassolino nel sacchetto.</a:t>
            </a:r>
          </a:p>
        </p:txBody>
      </p:sp>
      <p:pic>
        <p:nvPicPr>
          <p:cNvPr id="4" name="Picture 3" descr="21332d6c-f86e-4faa-9b76-9ef621c2348a"/>
          <p:cNvPicPr>
            <a:picLocks noChangeAspect="1"/>
          </p:cNvPicPr>
          <p:nvPr/>
        </p:nvPicPr>
        <p:blipFill>
          <a:blip r:embed="rId4"/>
          <a:stretch>
            <a:fillRect/>
          </a:stretch>
        </p:blipFill>
        <p:spPr>
          <a:xfrm>
            <a:off x="1144905" y="2925445"/>
            <a:ext cx="4258945" cy="3246120"/>
          </a:xfrm>
          <a:prstGeom prst="rect">
            <a:avLst/>
          </a:prstGeom>
        </p:spPr>
      </p:pic>
      <p:pic>
        <p:nvPicPr>
          <p:cNvPr id="5" name="Content Placeholder 4"/>
          <p:cNvPicPr>
            <a:picLocks noGrp="1" noChangeAspect="1"/>
          </p:cNvPicPr>
          <p:nvPr>
            <p:ph idx="1"/>
          </p:nvPr>
        </p:nvPicPr>
        <p:blipFill>
          <a:blip r:embed="rId5"/>
          <a:stretch>
            <a:fillRect/>
          </a:stretch>
        </p:blipFill>
        <p:spPr>
          <a:xfrm>
            <a:off x="6886575" y="2081530"/>
            <a:ext cx="3232150" cy="3683000"/>
          </a:xfrm>
          <a:prstGeom prst="rect">
            <a:avLst/>
          </a:prstGeom>
        </p:spPr>
      </p:pic>
      <p:pic>
        <p:nvPicPr>
          <p:cNvPr id="8" name="Audi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582803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
            <a:ext cx="10972800" cy="6235700"/>
          </a:xfrm>
        </p:spPr>
        <p:txBody>
          <a:bodyPr/>
          <a:lstStyle/>
          <a:p>
            <a:pPr algn="l"/>
            <a:r>
              <a:rPr lang="it-IT" altLang="en-US" sz="2000">
                <a:solidFill>
                  <a:srgbClr val="002060"/>
                </a:solidFill>
                <a:latin typeface="Times New Roman" panose="02020603050405020304" pitchFamily="18" charset="0"/>
                <a:cs typeface="Times New Roman" panose="02020603050405020304" pitchFamily="18" charset="0"/>
              </a:rPr>
              <a:t>Nella tua REALTA</a:t>
            </a:r>
            <a:r>
              <a:rPr lang="it-IT" altLang="en-US" sz="2000">
                <a:latin typeface="Times New Roman" panose="02020603050405020304" pitchFamily="18" charset="0"/>
                <a:cs typeface="Times New Roman" panose="02020603050405020304" pitchFamily="18" charset="0"/>
              </a:rPr>
              <a:t>'</a:t>
            </a:r>
            <a:br>
              <a:rPr lang="it-IT" altLang="en-US" sz="2000">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Tu</a:t>
            </a:r>
            <a:r>
              <a:rPr lang="it-IT" altLang="en-US" sz="2000">
                <a:latin typeface="Times New Roman" panose="02020603050405020304" pitchFamily="18" charset="0"/>
                <a:cs typeface="Times New Roman" panose="02020603050405020304" pitchFamily="18" charset="0"/>
              </a:rPr>
              <a:t> </a:t>
            </a:r>
            <a:r>
              <a:rPr lang="it-IT" altLang="en-US" sz="2000">
                <a:solidFill>
                  <a:srgbClr val="FF0000"/>
                </a:solidFill>
                <a:latin typeface="Times New Roman" panose="02020603050405020304" pitchFamily="18" charset="0"/>
                <a:cs typeface="Times New Roman" panose="02020603050405020304" pitchFamily="18" charset="0"/>
              </a:rPr>
              <a:t>usi le dita per confrontare le quantità, </a:t>
            </a:r>
            <a:r>
              <a:rPr lang="it-IT" altLang="en-US" sz="2000">
                <a:solidFill>
                  <a:srgbClr val="002060"/>
                </a:solidFill>
                <a:latin typeface="Times New Roman" panose="02020603050405020304" pitchFamily="18" charset="0"/>
                <a:cs typeface="Times New Roman" panose="02020603050405020304" pitchFamily="18" charset="0"/>
              </a:rPr>
              <a:t>associ ad ogni dito un oggetto.</a:t>
            </a:r>
            <a:br>
              <a:rPr lang="it-IT" altLang="en-US" sz="2000">
                <a:solidFill>
                  <a:srgbClr val="002060"/>
                </a:solidFill>
                <a:latin typeface="Times New Roman" panose="02020603050405020304" pitchFamily="18" charset="0"/>
                <a:cs typeface="Times New Roman" panose="02020603050405020304" pitchFamily="18" charset="0"/>
              </a:rPr>
            </a:b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Contare senza i numeri è possibile ,ma quando gli oggetti da contare diventano</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 tanti cominciano a sorgere svariati problemi.</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L'uomo delle caverne doveva usare rami sempre più grandi</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 per poterli incidere con tante e tante tacchette, </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mentre i pastori dovevano trascinare</a:t>
            </a:r>
            <a:br>
              <a:rPr lang="it-IT" altLang="en-US" sz="2000">
                <a:solidFill>
                  <a:srgbClr val="002060"/>
                </a:solidFill>
                <a:latin typeface="Times New Roman" panose="02020603050405020304" pitchFamily="18" charset="0"/>
                <a:cs typeface="Times New Roman" panose="02020603050405020304" pitchFamily="18" charset="0"/>
              </a:rPr>
            </a:br>
            <a:r>
              <a:rPr lang="it-IT" altLang="en-US" sz="2000">
                <a:solidFill>
                  <a:srgbClr val="002060"/>
                </a:solidFill>
                <a:latin typeface="Times New Roman" panose="02020603050405020304" pitchFamily="18" charset="0"/>
                <a:cs typeface="Times New Roman" panose="02020603050405020304" pitchFamily="18" charset="0"/>
              </a:rPr>
              <a:t> sacche piene di sassi e sempre più pesanti.</a:t>
            </a:r>
            <a:br>
              <a:rPr lang="it-IT" altLang="en-US" sz="2000">
                <a:solidFill>
                  <a:srgbClr val="002060"/>
                </a:solidFill>
                <a:latin typeface="Times New Roman" panose="02020603050405020304" pitchFamily="18" charset="0"/>
                <a:cs typeface="Times New Roman" panose="02020603050405020304" pitchFamily="18" charset="0"/>
              </a:rPr>
            </a:br>
            <a:br>
              <a:rPr lang="it-IT" altLang="en-US" sz="2000">
                <a:solidFill>
                  <a:srgbClr val="002060"/>
                </a:solidFill>
                <a:latin typeface="Times New Roman" panose="02020603050405020304" pitchFamily="18" charset="0"/>
                <a:cs typeface="Times New Roman" panose="02020603050405020304" pitchFamily="18" charset="0"/>
              </a:rPr>
            </a:br>
            <a:br>
              <a:rPr lang="it-IT" altLang="en-US" sz="2000">
                <a:solidFill>
                  <a:srgbClr val="002060"/>
                </a:solidFill>
                <a:latin typeface="Times New Roman" panose="02020603050405020304" pitchFamily="18" charset="0"/>
                <a:cs typeface="Times New Roman" panose="02020603050405020304" pitchFamily="18" charset="0"/>
              </a:rPr>
            </a:br>
            <a:br>
              <a:rPr lang="it-IT" altLang="en-US" sz="2000">
                <a:solidFill>
                  <a:srgbClr val="002060"/>
                </a:solidFill>
                <a:latin typeface="Times New Roman" panose="02020603050405020304" pitchFamily="18" charset="0"/>
                <a:cs typeface="Times New Roman" panose="02020603050405020304" pitchFamily="18" charset="0"/>
              </a:rPr>
            </a:br>
            <a:br>
              <a:rPr lang="it-IT" altLang="en-US" sz="2000">
                <a:solidFill>
                  <a:srgbClr val="002060"/>
                </a:solidFill>
                <a:latin typeface="Times New Roman" panose="02020603050405020304" pitchFamily="18" charset="0"/>
                <a:cs typeface="Times New Roman" panose="02020603050405020304" pitchFamily="18" charset="0"/>
              </a:rPr>
            </a:br>
            <a:endParaRPr lang="it-IT" altLang="en-US" sz="200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half" idx="1"/>
          </p:nvPr>
        </p:nvPicPr>
        <p:blipFill>
          <a:blip r:embed="rId4"/>
          <a:srcRect l="55985" t="63685" r="5909" b="4016"/>
          <a:stretch>
            <a:fillRect/>
          </a:stretch>
        </p:blipFill>
        <p:spPr>
          <a:xfrm>
            <a:off x="9067165" y="1202055"/>
            <a:ext cx="2059305" cy="1286510"/>
          </a:xfrm>
          <a:prstGeom prst="rect">
            <a:avLst/>
          </a:prstGeom>
        </p:spPr>
      </p:pic>
      <p:pic>
        <p:nvPicPr>
          <p:cNvPr id="6" name="Picture 5" descr="Copy-of-CLIMB-HIGH"/>
          <p:cNvPicPr>
            <a:picLocks noChangeAspect="1"/>
          </p:cNvPicPr>
          <p:nvPr/>
        </p:nvPicPr>
        <p:blipFill>
          <a:blip r:embed="rId5"/>
          <a:stretch>
            <a:fillRect/>
          </a:stretch>
        </p:blipFill>
        <p:spPr>
          <a:xfrm>
            <a:off x="3925570" y="4916805"/>
            <a:ext cx="1504950" cy="1200150"/>
          </a:xfrm>
          <a:prstGeom prst="rect">
            <a:avLst/>
          </a:prstGeom>
        </p:spPr>
      </p:pic>
      <p:pic>
        <p:nvPicPr>
          <p:cNvPr id="7" name="Picture 6" descr="Copy-of-CLIMB-HIGH"/>
          <p:cNvPicPr>
            <a:picLocks noChangeAspect="1"/>
          </p:cNvPicPr>
          <p:nvPr/>
        </p:nvPicPr>
        <p:blipFill>
          <a:blip r:embed="rId6"/>
          <a:stretch>
            <a:fillRect/>
          </a:stretch>
        </p:blipFill>
        <p:spPr>
          <a:xfrm>
            <a:off x="1457325" y="4665980"/>
            <a:ext cx="1171575" cy="1266825"/>
          </a:xfrm>
          <a:prstGeom prst="rect">
            <a:avLst/>
          </a:prstGeom>
        </p:spPr>
      </p:pic>
      <p:pic>
        <p:nvPicPr>
          <p:cNvPr id="8" name="Picture 7" descr="Screenshot (1)"/>
          <p:cNvPicPr>
            <a:picLocks noChangeAspect="1"/>
          </p:cNvPicPr>
          <p:nvPr/>
        </p:nvPicPr>
        <p:blipFill>
          <a:blip r:embed="rId7"/>
          <a:srcRect l="2482" t="18423" r="6631"/>
          <a:stretch>
            <a:fillRect/>
          </a:stretch>
        </p:blipFill>
        <p:spPr>
          <a:xfrm>
            <a:off x="7058025" y="3242945"/>
            <a:ext cx="3006090" cy="1673225"/>
          </a:xfrm>
          <a:prstGeom prst="rect">
            <a:avLst/>
          </a:prstGeom>
        </p:spPr>
      </p:pic>
      <p:pic>
        <p:nvPicPr>
          <p:cNvPr id="5" name="Audi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4800" y="598360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3018790"/>
          </a:xfrm>
        </p:spPr>
        <p:txBody>
          <a:bodyPr/>
          <a:lstStyle/>
          <a:p>
            <a:r>
              <a:rPr lang="it-IT" altLang="en-US" sz="2000">
                <a:solidFill>
                  <a:srgbClr val="002060"/>
                </a:solidFill>
                <a:latin typeface="Times New Roman" panose="02020603050405020304" pitchFamily="18" charset="0"/>
                <a:cs typeface="Times New Roman" panose="02020603050405020304" pitchFamily="18" charset="0"/>
                <a:sym typeface="+mn-ea"/>
              </a:rPr>
              <a:t>Ben presto gli uomini si resero conto che era necessario un </a:t>
            </a:r>
            <a:r>
              <a:rPr lang="it-IT" altLang="en-US" sz="2000">
                <a:solidFill>
                  <a:srgbClr val="FF0000"/>
                </a:solidFill>
                <a:latin typeface="Times New Roman" panose="02020603050405020304" pitchFamily="18" charset="0"/>
                <a:cs typeface="Times New Roman" panose="02020603050405020304" pitchFamily="18" charset="0"/>
                <a:sym typeface="+mn-ea"/>
              </a:rPr>
              <a:t>metodo per contare alternativo </a:t>
            </a:r>
            <a:r>
              <a:rPr lang="it-IT" altLang="en-US" sz="2000">
                <a:solidFill>
                  <a:srgbClr val="002060"/>
                </a:solidFill>
                <a:latin typeface="Times New Roman" panose="02020603050405020304" pitchFamily="18" charset="0"/>
                <a:cs typeface="Times New Roman" panose="02020603050405020304" pitchFamily="18" charset="0"/>
                <a:sym typeface="+mn-ea"/>
              </a:rPr>
              <a:t>,</a:t>
            </a:r>
            <a:br>
              <a:rPr lang="it-IT" altLang="en-US" sz="2000">
                <a:solidFill>
                  <a:srgbClr val="002060"/>
                </a:solidFill>
                <a:latin typeface="Times New Roman" panose="02020603050405020304" pitchFamily="18" charset="0"/>
                <a:cs typeface="Times New Roman" panose="02020603050405020304" pitchFamily="18" charset="0"/>
                <a:sym typeface="+mn-ea"/>
              </a:rPr>
            </a:br>
            <a:r>
              <a:rPr lang="it-IT" altLang="en-US" sz="2000">
                <a:solidFill>
                  <a:srgbClr val="002060"/>
                </a:solidFill>
                <a:latin typeface="Times New Roman" panose="02020603050405020304" pitchFamily="18" charset="0"/>
                <a:cs typeface="Times New Roman" panose="02020603050405020304" pitchFamily="18" charset="0"/>
                <a:sym typeface="+mn-ea"/>
              </a:rPr>
              <a:t>così cominciarono ad utilizzare dei simboli unici che indicavano la numerosità dei gruppi di oggetti:</a:t>
            </a:r>
            <a:br>
              <a:rPr lang="it-IT" altLang="en-US" sz="2000">
                <a:solidFill>
                  <a:srgbClr val="002060"/>
                </a:solidFill>
                <a:latin typeface="Times New Roman" panose="02020603050405020304" pitchFamily="18" charset="0"/>
                <a:cs typeface="Times New Roman" panose="02020603050405020304" pitchFamily="18" charset="0"/>
                <a:sym typeface="+mn-ea"/>
              </a:rPr>
            </a:br>
            <a:r>
              <a:rPr lang="it-IT" altLang="en-US" sz="2000">
                <a:solidFill>
                  <a:srgbClr val="002060"/>
                </a:solidFill>
                <a:latin typeface="Times New Roman" panose="02020603050405020304" pitchFamily="18" charset="0"/>
                <a:cs typeface="Times New Roman" panose="02020603050405020304" pitchFamily="18" charset="0"/>
                <a:sym typeface="+mn-ea"/>
              </a:rPr>
              <a:t>non più le tacche IIIIIIIII per indicare nove lance,ma solo il numero 9;</a:t>
            </a:r>
            <a:br>
              <a:rPr lang="it-IT" altLang="en-US" sz="2000">
                <a:solidFill>
                  <a:srgbClr val="002060"/>
                </a:solidFill>
                <a:latin typeface="Times New Roman" panose="02020603050405020304" pitchFamily="18" charset="0"/>
                <a:cs typeface="Times New Roman" panose="02020603050405020304" pitchFamily="18" charset="0"/>
                <a:sym typeface="+mn-ea"/>
              </a:rPr>
            </a:br>
            <a:r>
              <a:rPr lang="it-IT" altLang="en-US" sz="2000">
                <a:solidFill>
                  <a:srgbClr val="002060"/>
                </a:solidFill>
                <a:latin typeface="Times New Roman" panose="02020603050405020304" pitchFamily="18" charset="0"/>
                <a:cs typeface="Times New Roman" panose="02020603050405020304" pitchFamily="18" charset="0"/>
                <a:sym typeface="+mn-ea"/>
              </a:rPr>
              <a:t>non più pesanti sassolini ,ma solo un simbolo che indicasse una certa quantità di pecore.</a:t>
            </a:r>
            <a:br>
              <a:rPr lang="it-IT" altLang="en-US" sz="2000">
                <a:solidFill>
                  <a:srgbClr val="002060"/>
                </a:solidFill>
                <a:latin typeface="Times New Roman" panose="02020603050405020304" pitchFamily="18" charset="0"/>
                <a:cs typeface="Times New Roman" panose="02020603050405020304" pitchFamily="18" charset="0"/>
                <a:sym typeface="+mn-ea"/>
              </a:rPr>
            </a:br>
            <a:r>
              <a:rPr lang="it-IT" altLang="en-US" sz="2000">
                <a:solidFill>
                  <a:srgbClr val="FF0000"/>
                </a:solidFill>
                <a:latin typeface="Times New Roman" panose="02020603050405020304" pitchFamily="18" charset="0"/>
                <a:cs typeface="Times New Roman" panose="02020603050405020304" pitchFamily="18" charset="0"/>
                <a:sym typeface="+mn-ea"/>
              </a:rPr>
              <a:t>Introdurre i numeri diventò una necessità e rivoluzionò la storia dell'essere umano.</a:t>
            </a:r>
            <a:br>
              <a:rPr lang="it-IT" altLang="en-US" sz="2000">
                <a:solidFill>
                  <a:srgbClr val="FF0000"/>
                </a:solidFill>
                <a:latin typeface="Times New Roman" panose="02020603050405020304" pitchFamily="18" charset="0"/>
                <a:cs typeface="Times New Roman" panose="02020603050405020304" pitchFamily="18" charset="0"/>
                <a:sym typeface="+mn-ea"/>
              </a:rPr>
            </a:br>
            <a:br>
              <a:rPr lang="it-IT" altLang="en-US" sz="2000">
                <a:solidFill>
                  <a:srgbClr val="FF0000"/>
                </a:solidFill>
                <a:latin typeface="Times New Roman" panose="02020603050405020304" pitchFamily="18" charset="0"/>
                <a:cs typeface="Times New Roman" panose="02020603050405020304" pitchFamily="18" charset="0"/>
              </a:rPr>
            </a:br>
            <a:r>
              <a:rPr lang="it-IT" altLang="en-US" sz="2400">
                <a:solidFill>
                  <a:srgbClr val="002060"/>
                </a:solidFill>
                <a:latin typeface="Times New Roman" panose="02020603050405020304" pitchFamily="18" charset="0"/>
                <a:cs typeface="Times New Roman" panose="02020603050405020304" pitchFamily="18" charset="0"/>
              </a:rPr>
              <a:t>Ti è piaciuta questa storiella?</a:t>
            </a:r>
            <a:br>
              <a:rPr lang="it-IT" altLang="en-US" sz="2400">
                <a:solidFill>
                  <a:srgbClr val="002060"/>
                </a:solidFill>
                <a:latin typeface="Times New Roman" panose="02020603050405020304" pitchFamily="18" charset="0"/>
                <a:cs typeface="Times New Roman" panose="02020603050405020304" pitchFamily="18" charset="0"/>
              </a:rPr>
            </a:br>
            <a:r>
              <a:rPr lang="it-IT" altLang="en-US" sz="2400">
                <a:solidFill>
                  <a:srgbClr val="002060"/>
                </a:solidFill>
                <a:latin typeface="Times New Roman" panose="02020603050405020304" pitchFamily="18" charset="0"/>
                <a:cs typeface="Times New Roman" panose="02020603050405020304" pitchFamily="18" charset="0"/>
              </a:rPr>
              <a:t>Ora tocca a te , prova a scrivere i numeri sul tuo quadernone</a:t>
            </a:r>
          </a:p>
        </p:txBody>
      </p:sp>
      <p:pic>
        <p:nvPicPr>
          <p:cNvPr id="5" name="Content Placeholder 4"/>
          <p:cNvPicPr>
            <a:picLocks noGrp="1" noChangeAspect="1"/>
          </p:cNvPicPr>
          <p:nvPr>
            <p:ph sz="half" idx="2"/>
          </p:nvPr>
        </p:nvPicPr>
        <p:blipFill>
          <a:blip r:embed="rId4"/>
          <a:stretch>
            <a:fillRect/>
          </a:stretch>
        </p:blipFill>
        <p:spPr>
          <a:xfrm>
            <a:off x="3623945" y="3608705"/>
            <a:ext cx="4547870" cy="3011805"/>
          </a:xfrm>
          <a:prstGeom prst="rect">
            <a:avLst/>
          </a:prstGeom>
        </p:spPr>
      </p:pic>
      <p:pic>
        <p:nvPicPr>
          <p:cNvPr id="7" name="Audio registra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000" y="6108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7530" y="4779645"/>
            <a:ext cx="11130280" cy="1874520"/>
          </a:xfrm>
          <a:solidFill>
            <a:schemeClr val="accent1"/>
          </a:solidFill>
        </p:spPr>
        <p:txBody>
          <a:bodyPr>
            <a:normAutofit fontScale="25000" lnSpcReduction="20000"/>
          </a:bodyPr>
          <a:lstStyle/>
          <a:p>
            <a:pPr marL="0" indent="0" algn="ctr">
              <a:buNone/>
            </a:pPr>
            <a:br>
              <a:rPr lang="it-IT" altLang="en-US" b="1" dirty="0">
                <a:sym typeface="+mn-ea"/>
              </a:rPr>
            </a:br>
            <a:br>
              <a:rPr lang="it-IT" altLang="en-US" b="1" dirty="0">
                <a:sym typeface="+mn-ea"/>
              </a:rPr>
            </a:br>
            <a:r>
              <a:rPr lang="it-IT" altLang="en-US" sz="1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BUON LAVORO</a:t>
            </a:r>
            <a:br>
              <a:rPr lang="it-IT" altLang="en-US" sz="128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br>
            <a:r>
              <a:rPr lang="it-IT" altLang="en-US" sz="128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”ANDRA'TUTTO BENE”</a:t>
            </a:r>
            <a:br>
              <a:rPr lang="it-IT" altLang="en-US" sz="12800" b="1" dirty="0">
                <a:latin typeface="Times New Roman" panose="02020603050405020304" pitchFamily="18" charset="0"/>
                <a:cs typeface="Times New Roman" panose="02020603050405020304" pitchFamily="18" charset="0"/>
                <a:sym typeface="+mn-ea"/>
              </a:rPr>
            </a:br>
            <a:r>
              <a:rPr lang="it-IT" altLang="en-US" sz="128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sym typeface="+mn-ea"/>
              </a:rPr>
              <a:t>UN FORTISSIMO ABBRACCIO</a:t>
            </a:r>
            <a:br>
              <a:rPr lang="it-IT" altLang="en-US" sz="12800" b="1" dirty="0">
                <a:solidFill>
                  <a:srgbClr val="FF0000"/>
                </a:solidFill>
                <a:latin typeface="Times New Roman" panose="02020603050405020304" pitchFamily="18" charset="0"/>
                <a:cs typeface="Times New Roman" panose="02020603050405020304" pitchFamily="18" charset="0"/>
                <a:sym typeface="+mn-ea"/>
              </a:rPr>
            </a:br>
            <a:r>
              <a:rPr lang="it-IT" altLang="en-US" sz="1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CIAO A PRESTO!</a:t>
            </a:r>
            <a:endParaRPr lang="it-IT" altLang="en-US" sz="128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a:p>
            <a:endParaRPr lang="it-IT" altLang="en-US" sz="128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pic>
        <p:nvPicPr>
          <p:cNvPr id="5" name="ciao a pres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2283732" y="5071564"/>
            <a:ext cx="304800" cy="304800"/>
          </a:xfrm>
          <a:prstGeom prst="rect">
            <a:avLst/>
          </a:prstGeom>
        </p:spPr>
      </p:pic>
      <p:sp>
        <p:nvSpPr>
          <p:cNvPr id="7" name="Freccia a destra 6"/>
          <p:cNvSpPr/>
          <p:nvPr/>
        </p:nvSpPr>
        <p:spPr>
          <a:xfrm>
            <a:off x="1279888" y="4982210"/>
            <a:ext cx="548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Text Box 3"/>
          <p:cNvSpPr txBox="1"/>
          <p:nvPr/>
        </p:nvSpPr>
        <p:spPr>
          <a:xfrm>
            <a:off x="557530" y="2539365"/>
            <a:ext cx="11475720" cy="1999615"/>
          </a:xfrm>
          <a:prstGeom prst="rect">
            <a:avLst/>
          </a:prstGeom>
          <a:solidFill>
            <a:schemeClr val="accent1">
              <a:lumMod val="20000"/>
              <a:lumOff val="80000"/>
            </a:schemeClr>
          </a:solidFill>
        </p:spPr>
        <p:txBody>
          <a:bodyPr wrap="square" rtlCol="0" anchor="t">
            <a:spAutoFit/>
          </a:bodyPr>
          <a:lstStyle/>
          <a:p>
            <a:pPr marL="0" indent="0" algn="ctr">
              <a:buNone/>
            </a:pPr>
            <a:r>
              <a:rPr lang="it-IT" altLang="en-US" sz="2800" b="1" dirty="0">
                <a:solidFill>
                  <a:schemeClr val="accent5">
                    <a:lumMod val="25000"/>
                  </a:schemeClr>
                </a:solidFill>
                <a:latin typeface="Times New Roman" panose="02020603050405020304" pitchFamily="18" charset="0"/>
                <a:cs typeface="Times New Roman" panose="02020603050405020304" pitchFamily="18" charset="0"/>
                <a:sym typeface="+mn-ea"/>
              </a:rPr>
              <a:t>                                      </a:t>
            </a:r>
            <a:endParaRPr lang="it-IT" alt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sym typeface="+mn-ea"/>
            </a:endParaRPr>
          </a:p>
          <a:p>
            <a:pPr marL="0" indent="0" algn="ctr">
              <a:buNone/>
            </a:pPr>
            <a:r>
              <a:rPr lang="it-IT" altLang="en-US" sz="24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sym typeface="+mn-ea"/>
              </a:rPr>
              <a:t>NOVEMBRE 2020                        </a:t>
            </a:r>
          </a:p>
          <a:p>
            <a:pPr marL="0" indent="0" algn="ctr">
              <a:buNone/>
            </a:pPr>
            <a:r>
              <a:rPr lang="it-IT" altLang="en-US" sz="2400" b="1" dirty="0" err="1">
                <a:gradFill>
                  <a:gsLst>
                    <a:gs pos="0">
                      <a:srgbClr val="FE4444"/>
                    </a:gs>
                    <a:gs pos="100000">
                      <a:srgbClr val="832B2B"/>
                    </a:gs>
                  </a:gsLst>
                  <a:lin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Cari </a:t>
            </a:r>
            <a:r>
              <a:rPr lang="it-IT" altLang="en-US" sz="2400" b="1" dirty="0">
                <a:gradFill>
                  <a:gsLst>
                    <a:gs pos="0">
                      <a:srgbClr val="FE4444"/>
                    </a:gs>
                    <a:gs pos="100000">
                      <a:srgbClr val="832B2B"/>
                    </a:gs>
                  </a:gsLst>
                  <a:lin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BAMBINI ,ci mancate molto,</a:t>
            </a:r>
          </a:p>
          <a:p>
            <a:pPr marL="0" indent="0" algn="ctr">
              <a:buNone/>
            </a:pPr>
            <a:r>
              <a:rPr lang="it-IT" altLang="en-US" sz="2400" b="1" dirty="0">
                <a:gradFill>
                  <a:gsLst>
                    <a:gs pos="0">
                      <a:srgbClr val="FE4444"/>
                    </a:gs>
                    <a:gs pos="100000">
                      <a:srgbClr val="832B2B"/>
                    </a:gs>
                  </a:gsLst>
                  <a:lin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VI  VOGLIAMO TANTO BENE</a:t>
            </a:r>
            <a:endParaRPr lang="it-IT" altLang="en-US" sz="24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a:p>
            <a:pPr marL="0" indent="0" algn="ctr">
              <a:buNone/>
            </a:pPr>
            <a:r>
              <a:rPr lang="it-IT" altLang="en-US" sz="2400" b="1" dirty="0">
                <a:gradFill>
                  <a:gsLst>
                    <a:gs pos="0">
                      <a:srgbClr val="FE4444"/>
                    </a:gs>
                    <a:gs pos="100000">
                      <a:srgbClr val="832B2B"/>
                    </a:gs>
                  </a:gsLst>
                  <a:lin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insieme ce  la  faremo </a:t>
            </a:r>
          </a:p>
        </p:txBody>
      </p:sp>
      <p:pic>
        <p:nvPicPr>
          <p:cNvPr id="12" name="Content Placeholder 4"/>
          <p:cNvPicPr>
            <a:picLocks noGrp="1" noChangeAspect="1"/>
          </p:cNvPicPr>
          <p:nvPr>
            <p:ph sz="half" idx="2"/>
          </p:nvPr>
        </p:nvPicPr>
        <p:blipFill>
          <a:blip r:embed="rId5"/>
          <a:stretch>
            <a:fillRect/>
          </a:stretch>
        </p:blipFill>
        <p:spPr>
          <a:xfrm>
            <a:off x="610235" y="394970"/>
            <a:ext cx="11077575" cy="17018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Widescreen</PresentationFormat>
  <Paragraphs>17</Paragraphs>
  <Slides>6</Slides>
  <Notes>0</Notes>
  <HiddenSlides>0</HiddenSlides>
  <MMClips>6</MMClips>
  <ScaleCrop>false</ScaleCrop>
  <HeadingPairs>
    <vt:vector size="8" baseType="variant">
      <vt:variant>
        <vt:lpstr>Caratteri utilizzati</vt:lpstr>
      </vt:variant>
      <vt:variant>
        <vt:i4>2</vt:i4>
      </vt:variant>
      <vt:variant>
        <vt:lpstr>Tema</vt:lpstr>
      </vt:variant>
      <vt:variant>
        <vt:i4>1</vt:i4>
      </vt:variant>
      <vt:variant>
        <vt:lpstr>Titoli diapositive</vt:lpstr>
      </vt:variant>
      <vt:variant>
        <vt:i4>6</vt:i4>
      </vt:variant>
      <vt:variant>
        <vt:lpstr>Presentazioni personalizzate</vt:lpstr>
      </vt:variant>
      <vt:variant>
        <vt:i4>1</vt:i4>
      </vt:variant>
    </vt:vector>
  </HeadingPairs>
  <TitlesOfParts>
    <vt:vector size="10" baseType="lpstr">
      <vt:lpstr>Arial</vt:lpstr>
      <vt:lpstr>Times New Roman</vt:lpstr>
      <vt:lpstr>Default Design</vt:lpstr>
      <vt:lpstr>Scopriamo... Chi ha iniziato a contare?</vt:lpstr>
      <vt:lpstr>Una storiella per te,anzi una vera storia  SCOPRIAMO... Chi ha iniziato a contare? E come?                                                         Gli uomini delle caverne Tantissimo tempo fa gli uomini delle caverne non sapevano cosa fossero i numeri. Per contare degli oggetti ,ad esempio le lance che usavano per cacciare,disegnavano delle tacche sulle pareti oppure intagliavano un rametto. Per ogni lancia tracciavano un piccolo segno,oppure intagliavano il rametto di un albero. Ogni intaglio rappresentava una lancia,in modo che ci fossero tante tacche quante erano le lance. (TANTE-QUANTE) Per controllare se nella caccia avessero perso qualche lancia,confrontavano la quantità di lance con la quantità di tacche.</vt:lpstr>
      <vt:lpstr>I pastori utilizzavano lo stesso principio per  contare le pecore del proprio gregge. All'uscita del recinto,inserivano in una sacca tanti sassolini quante erano le pecore. Al ritorno il pastore gettava via un sassolino per ogni pecora che entrava nell'ovile. Alla fine  il pastore era in grado di capire se mancasse qualche pecorella o meno ; gli bastava controllare che non rimanesse alcun sassolino nel sacchetto.</vt:lpstr>
      <vt:lpstr>Nella tua REALTA' Tu usi le dita per confrontare le quantità, associ ad ogni dito un oggetto.  Contare senza i numeri è possibile ,ma quando gli oggetti da contare diventano  tanti cominciano a sorgere svariati problemi. L'uomo delle caverne doveva usare rami sempre più grandi  per poterli incidere con tante e tante tacchette,  mentre i pastori dovevano trascinare  sacche piene di sassi e sempre più pesanti.     </vt:lpstr>
      <vt:lpstr>Ben presto gli uomini si resero conto che era necessario un metodo per contare alternativo , così cominciarono ad utilizzare dei simboli unici che indicavano la numerosità dei gruppi di oggetti: non più le tacche IIIIIIIII per indicare nove lance,ma solo il numero 9; non più pesanti sassolini ,ma solo un simbolo che indicasse una certa quantità di pecore. Introdurre i numeri diventò una necessità e rivoluzionò la storia dell'essere umano.  Ti è piaciuta questa storiella? Ora tocca a te , prova a scrivere i numeri sul tuo quadernone</vt:lpstr>
      <vt:lpstr>Presentazione standard di PowerPoint</vt:lpstr>
      <vt:lpstr>Presentazione personalizzata 1</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Scopriamo...</dc:title>
  <dc:creator>Assunta De Simone</dc:creator>
  <cp:lastModifiedBy>Raffaella Castiello</cp:lastModifiedBy>
  <cp:revision>102</cp:revision>
  <dcterms:created xsi:type="dcterms:W3CDTF">2020-10-27T10:05:00Z</dcterms:created>
  <dcterms:modified xsi:type="dcterms:W3CDTF">2020-11-03T21:11:01Z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