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5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media" Target="../media/media2.m4a"/><Relationship Id="rId7" Type="http://schemas.openxmlformats.org/officeDocument/2006/relationships/oleObject" Target="../embeddings/oleObject1.bin"/><Relationship Id="rId2" Type="http://schemas.openxmlformats.org/officeDocument/2006/relationships/video" Target="https://www.youtube.com/embed/5pkXqL_hRFg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jpeg"/><Relationship Id="rId4" Type="http://schemas.openxmlformats.org/officeDocument/2006/relationships/audio" Target="../media/media2.m4a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cusjunior.it/scuola/italiano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0410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 ASINCRONA </a:t>
            </a:r>
            <a:br>
              <a:rPr lang="it-IT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RACCONTO BIOGRAFICO </a:t>
            </a:r>
            <a:br>
              <a:rPr lang="it-IT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IL VOCABOLARIO</a:t>
            </a:r>
            <a:br>
              <a:rPr lang="it-IT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INS. ZANFARDINO CL -5C</a:t>
            </a:r>
            <a:endParaRPr lang="it-IT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 descr="&lt;strong&gt;Autunno&lt;/strong&gt; - Wikiquo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7" y="1980398"/>
            <a:ext cx="6280041" cy="4710031"/>
          </a:xfrm>
        </p:spPr>
      </p:pic>
      <p:sp>
        <p:nvSpPr>
          <p:cNvPr id="5" name="Esplosione 1 4"/>
          <p:cNvSpPr/>
          <p:nvPr/>
        </p:nvSpPr>
        <p:spPr>
          <a:xfrm>
            <a:off x="8912506" y="755509"/>
            <a:ext cx="3171464" cy="264744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SUSSULTI  AUTUNNALI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4550487" y="3317514"/>
            <a:ext cx="2870211" cy="1659775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 RACCONTO 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AUTOBIOGRAFICO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6025896" y="2756806"/>
            <a:ext cx="9144" cy="4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7487412" y="4129905"/>
            <a:ext cx="1082040" cy="37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3275635" y="4129905"/>
            <a:ext cx="925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035040" y="4623847"/>
            <a:ext cx="0" cy="844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5605735" y="2031522"/>
            <a:ext cx="129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Chi scrive?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569452" y="3945239"/>
            <a:ext cx="175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Perché?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241495" y="3638592"/>
            <a:ext cx="125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Che cosa scrive?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7515651" y="4866048"/>
            <a:ext cx="1540841" cy="103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4846783" y="5468112"/>
            <a:ext cx="230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                Dove?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              Quando?  </a:t>
            </a:r>
            <a:r>
              <a:rPr lang="it-IT" dirty="0" smtClean="0"/>
              <a:t>       </a:t>
            </a:r>
          </a:p>
        </p:txBody>
      </p:sp>
      <p:sp>
        <p:nvSpPr>
          <p:cNvPr id="39" name="Angolo ripiegato 38"/>
          <p:cNvSpPr/>
          <p:nvPr/>
        </p:nvSpPr>
        <p:spPr>
          <a:xfrm>
            <a:off x="9056492" y="4977289"/>
            <a:ext cx="1840375" cy="1846162"/>
          </a:xfrm>
          <a:prstGeom prst="foldedCorner">
            <a:avLst/>
          </a:prstGeom>
          <a:solidFill>
            <a:srgbClr val="00B0F0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>Com’è fatto il testo?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854949" y="1574675"/>
            <a:ext cx="548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Elabora la mappa dei testi assegnati seguendo lo schema</a:t>
            </a:r>
            <a:endParaRPr lang="it-IT" dirty="0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1218990"/>
            <a:ext cx="2143125" cy="2143125"/>
          </a:xfrm>
          <a:prstGeom prst="rect">
            <a:avLst/>
          </a:prstGeom>
        </p:spPr>
      </p:pic>
      <p:sp>
        <p:nvSpPr>
          <p:cNvPr id="42" name="Rettangolo arrotondato 41"/>
          <p:cNvSpPr/>
          <p:nvPr/>
        </p:nvSpPr>
        <p:spPr>
          <a:xfrm>
            <a:off x="371334" y="204884"/>
            <a:ext cx="2916820" cy="202669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ANALIZZO IL </a:t>
            </a:r>
            <a:r>
              <a:rPr lang="it-IT" dirty="0" smtClean="0">
                <a:solidFill>
                  <a:srgbClr val="7030A0"/>
                </a:solidFill>
              </a:rPr>
              <a:t>TESTO: 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Personaggi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Tempo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Luogo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Linguaggio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Contenuto</a:t>
            </a:r>
            <a:endParaRPr lang="it-IT" dirty="0">
              <a:solidFill>
                <a:srgbClr val="7030A0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 flipH="1">
            <a:off x="3366173" y="5045979"/>
            <a:ext cx="1184314" cy="645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979580" y="5643613"/>
            <a:ext cx="152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STILE DELL’AUTORE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325112" y="329184"/>
            <a:ext cx="5202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Leggi con attenzione i testi a pag.39-40- 41 .. …</a:t>
            </a:r>
            <a:r>
              <a:rPr lang="it-IT" dirty="0" smtClean="0">
                <a:solidFill>
                  <a:srgbClr val="FFC000"/>
                </a:solidFill>
              </a:rPr>
              <a:t>e poi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</a:rPr>
              <a:t>tocca a te scrivere un tuo racconto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AUTOBIOGRAFICO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4036" y="378691"/>
            <a:ext cx="5061528" cy="618836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 VOCABOLARIO</a:t>
            </a:r>
            <a:endParaRPr lang="it-IT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3" y="2069926"/>
            <a:ext cx="2844510" cy="4335494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 rot="10800000" flipV="1">
            <a:off x="4498466" y="822960"/>
            <a:ext cx="4051173" cy="5582460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Il Dizionario o Vocabolario è il libro che contiene tutte le parole della lingua italiana e i loro significati 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.  Ad oggi vocabolario </a:t>
            </a:r>
            <a:r>
              <a:rPr lang="it-IT" sz="1600" dirty="0">
                <a:solidFill>
                  <a:schemeClr val="tx1"/>
                </a:solidFill>
              </a:rPr>
              <a:t>contiene molti neologismi, cioè parole nuove ,anche di altre lingue , entrate a far parte del linguaggio quotidiano. Così come le scienze  anche la lingua cambia, si evolve,  per rispondere alle esigenze di comunicazione della società che </a:t>
            </a:r>
            <a:r>
              <a:rPr lang="it-IT" sz="1600" dirty="0" smtClean="0">
                <a:solidFill>
                  <a:schemeClr val="tx1"/>
                </a:solidFill>
              </a:rPr>
              <a:t>cambia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Il Dizionario fornisce una serie d’informazioni utili su ogni parola: Divisione in sillabe- pronuncia corretta – Informazioni grammaticali( sostantivo maschile.)….</a:t>
            </a:r>
          </a:p>
          <a:p>
            <a:pPr algn="ctr"/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36" y="3650423"/>
            <a:ext cx="2274031" cy="283971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4439" y="11175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6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0000"/>
                <a:satMod val="92000"/>
                <a:lumMod val="120000"/>
              </a:schemeClr>
            </a:gs>
            <a:gs pos="95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5648" y="395510"/>
            <a:ext cx="5468112" cy="55294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rgbClr val="00B0F0"/>
                </a:solidFill>
              </a:rPr>
              <a:t>LA RICERCA LESSICALE</a:t>
            </a:r>
            <a:endParaRPr lang="it-IT" sz="2400" dirty="0">
              <a:solidFill>
                <a:srgbClr val="00B0F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37" y="128017"/>
            <a:ext cx="4035552" cy="3026664"/>
          </a:xfrm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32716"/>
              </p:ext>
            </p:extLst>
          </p:nvPr>
        </p:nvGraphicFramePr>
        <p:xfrm>
          <a:off x="395181" y="2071909"/>
          <a:ext cx="4235989" cy="467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o" r:id="rId7" imgW="6119223" imgH="4360837" progId="Word.Document.12">
                  <p:embed/>
                </p:oleObj>
              </mc:Choice>
              <mc:Fallback>
                <p:oleObj name="Documento" r:id="rId7" imgW="6119223" imgH="43608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181" y="2071909"/>
                        <a:ext cx="4235989" cy="467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30" y="4329648"/>
            <a:ext cx="3687749" cy="2416022"/>
          </a:xfrm>
          <a:prstGeom prst="rect">
            <a:avLst/>
          </a:prstGeom>
        </p:spPr>
      </p:pic>
      <p:pic>
        <p:nvPicPr>
          <p:cNvPr id="5" name="5pkXqL_hRFg"/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4462272" y="3619687"/>
            <a:ext cx="3657600" cy="2057400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>
            <a:off x="6790183" y="1975104"/>
            <a:ext cx="122681" cy="1555781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281928" y="1435608"/>
            <a:ext cx="1188720" cy="39319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CLICCA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42439" y="182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280" y="194637"/>
            <a:ext cx="5292328" cy="530429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SGUARDO AL PASSATO</a:t>
            </a:r>
            <a:endParaRPr lang="it-IT" sz="20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397496" y="1819656"/>
            <a:ext cx="4565904" cy="424731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In questo campo la tradizione è tutta italiana. Il primo dizionario alfabetico fu infatti pubblicato in Italia nel 1502 da Ambrogio Calepino. Tanto che ancora oggi la parola “calepino” è sinonimo di “dizionario”.</a:t>
            </a:r>
            <a:br>
              <a:rPr lang="it-IT" dirty="0"/>
            </a:br>
            <a:r>
              <a:rPr lang="it-IT" dirty="0"/>
              <a:t>Nel 1755, a Londra apparve il primo dizionario inglese per opera di Samuel Johnson: due volumi con volumi 50 mila definizioni. Toccò poi a Niccolò </a:t>
            </a:r>
            <a:r>
              <a:rPr lang="it-IT" dirty="0" err="1"/>
              <a:t>Tommaseo</a:t>
            </a:r>
            <a:r>
              <a:rPr lang="it-IT" dirty="0"/>
              <a:t> e a Bernardo Bellini, che nel 1858 diedero il via alla compilazione del Dizionario della lingua italiana, opera in sette completata nel 1879.</a:t>
            </a:r>
          </a:p>
          <a:p>
            <a:r>
              <a:rPr lang="it-IT" dirty="0"/>
              <a:t> 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18" y="1978044"/>
            <a:ext cx="4468515" cy="4156086"/>
          </a:xfrm>
        </p:spPr>
      </p:pic>
    </p:spTree>
    <p:extLst>
      <p:ext uri="{BB962C8B-B14F-4D97-AF65-F5344CB8AC3E}">
        <p14:creationId xmlns:p14="http://schemas.microsoft.com/office/powerpoint/2010/main" val="302117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0" y="830750"/>
            <a:ext cx="4137243" cy="5907525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4500534" y="338328"/>
            <a:ext cx="2187340" cy="813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CURIOSITA’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767527" y="1740408"/>
            <a:ext cx="7211113" cy="371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 </a:t>
            </a:r>
            <a:r>
              <a:rPr lang="it-IT" sz="1100" u="sng" dirty="0">
                <a:solidFill>
                  <a:srgbClr val="0075BE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lingua italiana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così come la conosciamo </a:t>
            </a: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è nata nel '500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quando alcuni studiosi e linguisti (non senza discussioni tra di loro), </a:t>
            </a: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recuperarono il fiorentino del 1300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usato dai grandi maestri Dante, Petrarca e Boccaccio, </a:t>
            </a: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lo fissarono come modello cui ispirarsi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per lessico, morfologia, sintassi e suoni fonetici: da allora, pur con i cambiamenti dovuti dal tempo,</a:t>
            </a:r>
            <a:endParaRPr lang="it-I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regole per considerare corretta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una parola dell'italiano n questo contesto, si formarono molti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circoli di intellettuali appassionati di linguistica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(lo studio di una lingua appunto), i quali si ritrovavano per approfondire la loro conoscenza </a:t>
            </a:r>
            <a:r>
              <a:rPr lang="it-IT" sz="1100" u="sng" dirty="0">
                <a:solidFill>
                  <a:srgbClr val="0075B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dell'italiano 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capire se una certa forma poteva essere corretta oppure no.</a:t>
            </a:r>
            <a:endParaRPr lang="it-I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L'accademia della Crusca è figlia proprio di uno di questi circoli di studiosi: 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nata a Firenze nel 1583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per opera di 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Leonardo Salviati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detto "l'Infarinato", l'Accademia divenne un organismo sempre più autorevole e rispettato nella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conservazione del volgare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(la lingua del volgo, il popolo)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fiorentino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sono da ricercare i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Nel 1612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l'Accademia pubblica il suo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Vocabolario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e inizia l'opera che porterà avanti per secoli, ricercando in testi vecchi e nuovi, sia di grandi scrittori che di autori minori, 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le varie sfumature della </a:t>
            </a:r>
            <a:r>
              <a:rPr lang="it-IT" sz="1100" b="1" u="sng" dirty="0">
                <a:solidFill>
                  <a:srgbClr val="0075B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lingua italiana</a:t>
            </a:r>
            <a:r>
              <a:rPr lang="it-IT" sz="1100" u="sng" dirty="0">
                <a:solidFill>
                  <a:srgbClr val="0075B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, 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descrivendone le forme (significato, origine della parola...) e 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citando i casi letterari in cui sono state utilizzate.</a:t>
            </a:r>
            <a:endParaRPr lang="it-I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nome e il simbolo dell'Accademia fanno riferimento alla 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crusca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il rimasuglio meno nobile prodotto dalla lavorazione della farina: 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così come il mugnaio separa la buona farina dalla grezza crusca, così l'Accademia si propone di separare le </a:t>
            </a:r>
            <a:r>
              <a:rPr lang="it-IT" sz="1100" b="1" u="sng" dirty="0">
                <a:solidFill>
                  <a:srgbClr val="0075B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forme corrette dell'italiano</a:t>
            </a:r>
            <a:r>
              <a:rPr lang="it-IT" sz="11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da tutte le impurità!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1100" b="1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b="1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Petaloso</a:t>
            </a:r>
            <a:r>
              <a:rPr lang="it-IT" sz="1100" b="1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parola inventata da un bambino. E l’accademia della Crusca approva</a:t>
            </a:r>
            <a:endParaRPr lang="it-IT" sz="1100" b="1" kern="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1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Appoggiato dalla sua maestra Aurora, il piccolo Matteo ha inventato una nuova parola approvata niente meno </a:t>
            </a:r>
            <a:r>
              <a:rPr lang="it-IT" sz="11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 </a:t>
            </a:r>
            <a:r>
              <a:rPr lang="it-IT" sz="110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dall’Accademia della </a:t>
            </a:r>
            <a:r>
              <a:rPr lang="it-IT" sz="11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Cerusca</a:t>
            </a:r>
            <a:r>
              <a:rPr lang="it-IT" sz="11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2166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209</Words>
  <Application>Microsoft Office PowerPoint</Application>
  <PresentationFormat>Widescreen</PresentationFormat>
  <Paragraphs>37</Paragraphs>
  <Slides>6</Slides>
  <Notes>0</Notes>
  <HiddenSlides>0</HiddenSlides>
  <MMClips>3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Century Gothic</vt:lpstr>
      <vt:lpstr>inherit</vt:lpstr>
      <vt:lpstr>Times New Roman</vt:lpstr>
      <vt:lpstr>Wingdings 3</vt:lpstr>
      <vt:lpstr>Filo</vt:lpstr>
      <vt:lpstr>Documento</vt:lpstr>
      <vt:lpstr>ATTIVITA’ ASINCRONA  IL RACCONTO BIOGRAFICO  E IL VOCABOLARIO INS. ZANFARDINO CL -5C</vt:lpstr>
      <vt:lpstr>Presentazione standard di PowerPoint</vt:lpstr>
      <vt:lpstr>IL  VOCABOLARIO</vt:lpstr>
      <vt:lpstr>LA RICERCA LESSICALE</vt:lpstr>
      <vt:lpstr>UNO SGUARDO AL PASSATO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19</cp:revision>
  <dcterms:created xsi:type="dcterms:W3CDTF">2020-11-15T22:10:59Z</dcterms:created>
  <dcterms:modified xsi:type="dcterms:W3CDTF">2020-11-17T10:34:22Z</dcterms:modified>
</cp:coreProperties>
</file>