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5" r:id="rId2"/>
  </p:sldMasterIdLst>
  <p:notesMasterIdLst>
    <p:notesMasterId r:id="rId12"/>
  </p:notesMasterIdLst>
  <p:sldIdLst>
    <p:sldId id="256" r:id="rId3"/>
    <p:sldId id="257" r:id="rId4"/>
    <p:sldId id="259" r:id="rId5"/>
    <p:sldId id="260" r:id="rId6"/>
    <p:sldId id="262" r:id="rId7"/>
    <p:sldId id="261" r:id="rId8"/>
    <p:sldId id="264" r:id="rId9"/>
    <p:sldId id="265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7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BA51D-88D6-4AFC-A0C8-AA57A945080F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BD2ED6-EC01-4389-8F3D-D5450A31FC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376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800" dirty="0" smtClean="0"/>
              <a:t>Moneta ateniese</a:t>
            </a:r>
            <a:endParaRPr lang="it-IT" sz="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DBFEB-6E58-487D-811C-49A13872CCB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4253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60762E6-AB4E-4AA6-8893-8F858A30DA3C}" type="datetimeFigureOut">
              <a:rPr lang="it-IT" smtClean="0"/>
              <a:pPr defTabSz="914400"/>
              <a:t>13/11/2020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it-IT"/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3" name="Ovale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4" name="Ovale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defTabSz="914400"/>
            <a:fld id="{CC5EF1D0-3399-4CC8-BD0B-E9B58262FD0C}" type="slidenum">
              <a:rPr lang="it-IT" smtClean="0">
                <a:solidFill>
                  <a:srgbClr val="8CADAE">
                    <a:shade val="75000"/>
                  </a:srgbClr>
                </a:solidFill>
              </a:rPr>
              <a:pPr defTabSz="914400"/>
              <a:t>‹N›</a:t>
            </a:fld>
            <a:endParaRPr lang="it-IT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70343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60762E6-AB4E-4AA6-8893-8F858A30DA3C}" type="datetimeFigureOut">
              <a:rPr lang="it-IT" smtClean="0"/>
              <a:pPr defTabSz="914400"/>
              <a:t>13/11/2020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5815584" y="1026373"/>
            <a:ext cx="609600" cy="441325"/>
          </a:xfrm>
        </p:spPr>
        <p:txBody>
          <a:bodyPr/>
          <a:lstStyle/>
          <a:p>
            <a:pPr defTabSz="914400"/>
            <a:fld id="{CC5EF1D0-3399-4CC8-BD0B-E9B58262FD0C}" type="slidenum">
              <a:rPr lang="it-IT" smtClean="0">
                <a:solidFill>
                  <a:srgbClr val="8CADAE">
                    <a:shade val="75000"/>
                  </a:srgbClr>
                </a:solidFill>
              </a:rPr>
              <a:pPr defTabSz="914400"/>
              <a:t>‹N›</a:t>
            </a:fld>
            <a:endParaRPr lang="it-IT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63852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3" name="Rettangolo 12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4" name="Rettangolo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60762E6-AB4E-4AA6-8893-8F858A30DA3C}" type="datetimeFigureOut">
              <a:rPr lang="it-IT" smtClean="0"/>
              <a:pPr defTabSz="914400"/>
              <a:t>13/11/2020</a:t>
            </a:fld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1" name="Ovale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defTabSz="914400"/>
            <a:fld id="{CC5EF1D0-3399-4CC8-BD0B-E9B58262FD0C}" type="slidenum">
              <a:rPr lang="it-IT" smtClean="0">
                <a:solidFill>
                  <a:srgbClr val="8CADAE">
                    <a:shade val="75000"/>
                  </a:srgbClr>
                </a:solidFill>
              </a:rPr>
              <a:pPr defTabSz="914400"/>
              <a:t>‹N›</a:t>
            </a:fld>
            <a:endParaRPr lang="it-IT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15548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pPr defTabSz="914400"/>
            <a:fld id="{560762E6-AB4E-4AA6-8893-8F858A30DA3C}" type="datetimeFigureOut">
              <a:rPr lang="it-IT" smtClean="0"/>
              <a:pPr defTabSz="914400"/>
              <a:t>13/11/2020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C5EF1D0-3399-4CC8-BD0B-E9B58262FD0C}" type="slidenum">
              <a:rPr lang="it-IT" smtClean="0">
                <a:solidFill>
                  <a:srgbClr val="8CADAE">
                    <a:shade val="75000"/>
                  </a:srgbClr>
                </a:solidFill>
              </a:rPr>
              <a:pPr defTabSz="914400"/>
              <a:t>‹N›</a:t>
            </a:fld>
            <a:endParaRPr lang="it-IT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 flipV="1">
            <a:off x="6084107" y="1575653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Segnaposto contenuto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2" name="Segnaposto contenuto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11262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ttore 1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Rettangolo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1" name="Rettangolo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2" name="Rettangolo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3" name="Rettangolo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60762E6-AB4E-4AA6-8893-8F858A30DA3C}" type="datetimeFigureOut">
              <a:rPr lang="it-IT" smtClean="0"/>
              <a:pPr defTabSz="914400"/>
              <a:t>13/11/2020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pPr defTabSz="914400"/>
            <a:endParaRPr lang="it-IT"/>
          </a:p>
        </p:txBody>
      </p:sp>
      <p:sp>
        <p:nvSpPr>
          <p:cNvPr id="15" name="Connettore 1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4" name="Segnaposto contenuto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6" name="Segnaposto contenuto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Ovale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7" name="Ovale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5791200" y="1042417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pPr defTabSz="914400"/>
            <a:fld id="{CC5EF1D0-3399-4CC8-BD0B-E9B58262FD0C}" type="slidenum">
              <a:rPr lang="it-IT" smtClean="0">
                <a:solidFill>
                  <a:srgbClr val="8CADAE">
                    <a:shade val="75000"/>
                  </a:srgbClr>
                </a:solidFill>
              </a:rPr>
              <a:pPr defTabSz="914400"/>
              <a:t>‹N›</a:t>
            </a:fld>
            <a:endParaRPr lang="it-IT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Titolo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57710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60762E6-AB4E-4AA6-8893-8F858A30DA3C}" type="datetimeFigureOut">
              <a:rPr lang="it-IT" smtClean="0"/>
              <a:pPr defTabSz="914400"/>
              <a:t>13/11/2020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791200" y="1036021"/>
            <a:ext cx="609600" cy="441325"/>
          </a:xfrm>
        </p:spPr>
        <p:txBody>
          <a:bodyPr/>
          <a:lstStyle/>
          <a:p>
            <a:pPr defTabSz="914400"/>
            <a:fld id="{CC5EF1D0-3399-4CC8-BD0B-E9B58262FD0C}" type="slidenum">
              <a:rPr lang="it-IT" smtClean="0">
                <a:solidFill>
                  <a:srgbClr val="8CADAE">
                    <a:shade val="75000"/>
                  </a:srgbClr>
                </a:solidFill>
              </a:rPr>
              <a:pPr defTabSz="914400"/>
              <a:t>‹N›</a:t>
            </a:fld>
            <a:endParaRPr lang="it-IT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31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60762E6-AB4E-4AA6-8893-8F858A30DA3C}" type="datetimeFigureOut">
              <a:rPr lang="it-IT" smtClean="0"/>
              <a:pPr defTabSz="914400"/>
              <a:t>13/11/2020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914400"/>
            <a:fld id="{CC5EF1D0-3399-4CC8-BD0B-E9B58262FD0C}" type="slidenum">
              <a:rPr lang="it-IT" smtClean="0"/>
              <a:pPr defTabSz="91440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3480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Segnaposto contenuto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Ovale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1" name="Ovale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defTabSz="914400"/>
            <a:fld id="{CC5EF1D0-3399-4CC8-BD0B-E9B58262FD0C}" type="slidenum">
              <a:rPr lang="it-IT" smtClean="0">
                <a:solidFill>
                  <a:srgbClr val="8CADAE">
                    <a:shade val="75000"/>
                  </a:srgbClr>
                </a:solidFill>
              </a:rPr>
              <a:pPr defTabSz="914400"/>
              <a:t>‹N›</a:t>
            </a:fld>
            <a:endParaRPr lang="it-IT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ttangolo 20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60762E6-AB4E-4AA6-8893-8F858A30DA3C}" type="datetimeFigureOut">
              <a:rPr lang="it-IT" smtClean="0"/>
              <a:pPr defTabSz="914400"/>
              <a:t>13/11/2020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pPr defTabSz="91440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4054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nettore 1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Rettangolo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2" name="Ovale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3" name="Ovale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/>
          <a:p>
            <a:pPr defTabSz="914400"/>
            <a:fld id="{CC5EF1D0-3399-4CC8-BD0B-E9B58262FD0C}" type="slidenum">
              <a:rPr lang="it-IT" smtClean="0">
                <a:solidFill>
                  <a:srgbClr val="8CADAE">
                    <a:shade val="75000"/>
                  </a:srgbClr>
                </a:solidFill>
              </a:rPr>
              <a:pPr defTabSz="914400"/>
              <a:t>‹N›</a:t>
            </a:fld>
            <a:endParaRPr lang="it-IT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22" name="Rettangolo 21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pPr defTabSz="914400"/>
            <a:fld id="{560762E6-AB4E-4AA6-8893-8F858A30DA3C}" type="datetimeFigureOut">
              <a:rPr lang="it-IT" smtClean="0"/>
              <a:pPr defTabSz="914400"/>
              <a:t>13/11/2020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pPr defTabSz="91440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0722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60762E6-AB4E-4AA6-8893-8F858A30DA3C}" type="datetimeFigureOut">
              <a:rPr lang="it-IT" smtClean="0"/>
              <a:pPr defTabSz="914400"/>
              <a:t>13/11/2020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CC5EF1D0-3399-4CC8-BD0B-E9B58262FD0C}" type="slidenum">
              <a:rPr lang="it-IT" smtClean="0">
                <a:solidFill>
                  <a:srgbClr val="8CADAE">
                    <a:shade val="75000"/>
                  </a:srgbClr>
                </a:solidFill>
              </a:rPr>
              <a:pPr defTabSz="914400"/>
              <a:t>‹N›</a:t>
            </a:fld>
            <a:endParaRPr lang="it-IT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515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1" name="Rettangolo 10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3" name="Connettore 1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4" name="Ovale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5" name="Ovale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221216" y="3009902"/>
            <a:ext cx="609600" cy="441325"/>
          </a:xfrm>
        </p:spPr>
        <p:txBody>
          <a:bodyPr/>
          <a:lstStyle/>
          <a:p>
            <a:pPr defTabSz="914400"/>
            <a:fld id="{CC5EF1D0-3399-4CC8-BD0B-E9B58262FD0C}" type="slidenum">
              <a:rPr lang="it-IT" smtClean="0">
                <a:solidFill>
                  <a:srgbClr val="8CADAE">
                    <a:shade val="75000"/>
                  </a:srgbClr>
                </a:solidFill>
              </a:rPr>
              <a:pPr defTabSz="914400"/>
              <a:t>‹N›</a:t>
            </a:fld>
            <a:endParaRPr lang="it-IT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60762E6-AB4E-4AA6-8893-8F858A30DA3C}" type="datetimeFigureOut">
              <a:rPr lang="it-IT" smtClean="0"/>
              <a:pPr defTabSz="914400"/>
              <a:t>13/11/2020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it-IT"/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40568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C66"/>
            </a:gs>
            <a:gs pos="36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C66"/>
            </a:gs>
            <a:gs pos="36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1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defTabSz="914400"/>
            <a:fld id="{560762E6-AB4E-4AA6-8893-8F858A30DA3C}" type="datetimeFigureOut">
              <a:rPr lang="it-IT" smtClean="0"/>
              <a:pPr defTabSz="914400"/>
              <a:t>13/11/2020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defTabSz="914400"/>
            <a:endParaRPr lang="it-IT"/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2" name="Ovale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5" name="Ovale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5791200" y="1040175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defTabSz="914400"/>
            <a:fld id="{CC5EF1D0-3399-4CC8-BD0B-E9B58262FD0C}" type="slidenum">
              <a:rPr lang="it-IT" smtClean="0">
                <a:solidFill>
                  <a:srgbClr val="8CADAE">
                    <a:shade val="75000"/>
                  </a:srgbClr>
                </a:solidFill>
              </a:rPr>
              <a:pPr defTabSz="914400"/>
              <a:t>‹N›</a:t>
            </a:fld>
            <a:endParaRPr lang="it-IT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5457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jfif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https://www.youtube.com/embed/agj9VjnX1bY" TargetMode="External"/><Relationship Id="rId1" Type="http://schemas.openxmlformats.org/officeDocument/2006/relationships/video" Target="https://www.youtube.com/embed/DdiE-W6CtHI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46" y="1810512"/>
            <a:ext cx="6622221" cy="531949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280727" y="189883"/>
            <a:ext cx="3291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lgerian" panose="04020705040A02060702" pitchFamily="82" charset="0"/>
              </a:rPr>
              <a:t>ATTIVITA’ INTERDISCIPLINARE  ASINCRONA</a:t>
            </a:r>
          </a:p>
          <a:p>
            <a:pPr algn="ctr"/>
            <a:r>
              <a:rPr lang="it-IT" dirty="0" smtClean="0">
                <a:solidFill>
                  <a:srgbClr val="C00000"/>
                </a:solidFill>
                <a:latin typeface="Algerian" panose="04020705040A02060702" pitchFamily="82" charset="0"/>
              </a:rPr>
              <a:t> STORIA ARTE 5C </a:t>
            </a:r>
          </a:p>
          <a:p>
            <a:pPr algn="ctr"/>
            <a:r>
              <a:rPr lang="it-IT" dirty="0" smtClean="0">
                <a:solidFill>
                  <a:srgbClr val="C00000"/>
                </a:solidFill>
                <a:latin typeface="Algerian" panose="04020705040A02060702" pitchFamily="82" charset="0"/>
              </a:rPr>
              <a:t>INS. ZANFARDINO</a:t>
            </a:r>
            <a:endParaRPr lang="it-IT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447" y="355047"/>
            <a:ext cx="3416581" cy="262432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539" y="3958813"/>
            <a:ext cx="3736489" cy="26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4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7236" y="1796526"/>
            <a:ext cx="5635268" cy="502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76" y="1796526"/>
            <a:ext cx="4485940" cy="4711849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137594" y="602429"/>
            <a:ext cx="6379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00B0F0"/>
                </a:solidFill>
              </a:rPr>
              <a:t>LE DUE NEMICHE A CONFRONTO</a:t>
            </a:r>
            <a:endParaRPr lang="it-IT" dirty="0">
              <a:solidFill>
                <a:srgbClr val="00B0F0"/>
              </a:solidFill>
            </a:endParaRPr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6877" y="4843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1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2336" y="358588"/>
            <a:ext cx="10678040" cy="628964"/>
          </a:xfrm>
          <a:gradFill>
            <a:gsLst>
              <a:gs pos="0">
                <a:srgbClr val="FFCC66"/>
              </a:gs>
              <a:gs pos="36000">
                <a:schemeClr val="bg2">
                  <a:shade val="98000"/>
                  <a:satMod val="120000"/>
                  <a:lumMod val="98000"/>
                </a:schemeClr>
              </a:gs>
            </a:gsLst>
            <a:lin ang="5400000" scaled="0"/>
          </a:gradFill>
        </p:spPr>
        <p:txBody>
          <a:bodyPr/>
          <a:lstStyle/>
          <a:p>
            <a:r>
              <a:rPr lang="it-IT" dirty="0" smtClean="0"/>
              <a:t>Oligarchia e democrazia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Clr>
                <a:srgbClr val="D16349"/>
              </a:buClr>
            </a:pPr>
            <a:r>
              <a:rPr lang="it-IT" sz="28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La forma di governo di Sparta era l’oligarchia</a:t>
            </a:r>
            <a:endParaRPr lang="it-IT" sz="18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D16349"/>
              </a:buClr>
            </a:pPr>
            <a:r>
              <a:rPr lang="it-IT" sz="28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Oligarchia = </a:t>
            </a:r>
            <a:r>
              <a:rPr lang="it-IT" sz="28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governo di pochi. Forma di governo in cui le decisioni sono prese da un gruppo ristretto di persone.</a:t>
            </a:r>
            <a:endParaRPr lang="it-IT" sz="180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24600" y="1484784"/>
            <a:ext cx="4038600" cy="4568544"/>
          </a:xfrm>
          <a:gradFill>
            <a:gsLst>
              <a:gs pos="0">
                <a:srgbClr val="FFCC66"/>
              </a:gs>
              <a:gs pos="36000">
                <a:schemeClr val="bg2">
                  <a:shade val="98000"/>
                  <a:satMod val="120000"/>
                  <a:lumMod val="98000"/>
                </a:schemeClr>
              </a:gs>
            </a:gsLst>
            <a:lin ang="5400000" scaled="0"/>
          </a:gradFill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  <a:buClr>
                <a:srgbClr val="D16349"/>
              </a:buClr>
            </a:pPr>
            <a:r>
              <a:rPr lang="it-IT" sz="26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La forma di governo di Atene era : la democrazia</a:t>
            </a:r>
            <a:endParaRPr lang="it-IT" sz="17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D16349"/>
              </a:buClr>
            </a:pPr>
            <a:r>
              <a:rPr lang="it-IT" sz="26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Democrazia = </a:t>
            </a:r>
            <a:r>
              <a:rPr lang="it-IT" sz="26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governo</a:t>
            </a:r>
            <a:r>
              <a:rPr lang="it-IT" sz="26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it-IT" sz="26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del popolo. Forma di governo in cui le decisioni sono prese dai cittadini.</a:t>
            </a:r>
            <a:endParaRPr lang="it-IT" sz="17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6388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Visualizza immagine di origin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3" y="332656"/>
            <a:ext cx="4104456" cy="265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/>
          <p:cNvSpPr/>
          <p:nvPr/>
        </p:nvSpPr>
        <p:spPr>
          <a:xfrm>
            <a:off x="2783632" y="2990676"/>
            <a:ext cx="559836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b="1" dirty="0">
                <a:latin typeface="Calibri"/>
                <a:ea typeface="Calibri"/>
                <a:cs typeface="Times New Roman"/>
              </a:rPr>
              <a:t>All’inizio ad Atene il potere apparteneva ad un gruppo ristretto di persone: gli ARISTOCRATICI.</a:t>
            </a:r>
            <a:endParaRPr lang="it-IT" sz="11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b="1" dirty="0">
                <a:latin typeface="Calibri"/>
                <a:ea typeface="Calibri"/>
                <a:cs typeface="Times New Roman"/>
              </a:rPr>
              <a:t>Intorno al 500 a.C. nacque una nuova forma di governo: la democrazia. </a:t>
            </a:r>
            <a:endParaRPr lang="it-IT" sz="11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b="1" dirty="0">
                <a:latin typeface="Calibri"/>
                <a:ea typeface="Calibri"/>
                <a:cs typeface="Times New Roman"/>
              </a:rPr>
              <a:t>Tutti i cittadini adulti partecipavano  a un’ assemblea in cui si prendevano  decisioni politiche.</a:t>
            </a:r>
            <a:endParaRPr lang="it-IT" sz="11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b="1" dirty="0">
                <a:latin typeface="Calibri"/>
                <a:ea typeface="Calibri"/>
                <a:cs typeface="Times New Roman"/>
              </a:rPr>
              <a:t>Nell’assemblea i cittadini potevano esprimere la propria opinione e approvare le leggi attraverso il voto. All’assemblea non potevano</a:t>
            </a:r>
            <a:r>
              <a:rPr lang="it-IT" sz="1000" b="1" dirty="0">
                <a:latin typeface="Calibri"/>
                <a:ea typeface="Calibri"/>
                <a:cs typeface="Times New Roman"/>
              </a:rPr>
              <a:t> </a:t>
            </a:r>
            <a:r>
              <a:rPr lang="it-IT" b="1" dirty="0">
                <a:latin typeface="Calibri"/>
                <a:ea typeface="Calibri"/>
                <a:cs typeface="Times New Roman"/>
              </a:rPr>
              <a:t>partecipare</a:t>
            </a:r>
            <a:r>
              <a:rPr lang="it-IT" sz="1600" b="1" dirty="0">
                <a:latin typeface="Calibri"/>
                <a:ea typeface="Calibri"/>
                <a:cs typeface="Times New Roman"/>
              </a:rPr>
              <a:t> </a:t>
            </a:r>
            <a:r>
              <a:rPr lang="it-IT" b="1" dirty="0">
                <a:latin typeface="Calibri"/>
                <a:ea typeface="Calibri"/>
                <a:cs typeface="Times New Roman"/>
              </a:rPr>
              <a:t>le donne, gli stranieri  e gli schiavi.</a:t>
            </a:r>
            <a:endParaRPr lang="it-IT" sz="11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9" y="794530"/>
            <a:ext cx="2432184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37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00" y="1687988"/>
            <a:ext cx="6951591" cy="4779622"/>
          </a:xfrm>
          <a:prstGeom prst="rect">
            <a:avLst/>
          </a:prstGeom>
        </p:spPr>
      </p:pic>
      <p:sp>
        <p:nvSpPr>
          <p:cNvPr id="5" name="Rettangolo arrotondato 4"/>
          <p:cNvSpPr/>
          <p:nvPr/>
        </p:nvSpPr>
        <p:spPr>
          <a:xfrm>
            <a:off x="2167128" y="310896"/>
            <a:ext cx="7589520" cy="8412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Algerian" panose="04020705040A02060702" pitchFamily="82" charset="0"/>
              </a:rPr>
              <a:t>UNA GRANDE CULTURA</a:t>
            </a:r>
            <a:endParaRPr lang="it-IT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latin typeface="Algerian" panose="04020705040A02060702" pitchFamily="82" charset="0"/>
            </a:endParaRPr>
          </a:p>
        </p:txBody>
      </p:sp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4109" y="19226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5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017" y="2226561"/>
            <a:ext cx="4979716" cy="373478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15" y="2110515"/>
            <a:ext cx="5289175" cy="3966881"/>
          </a:xfrm>
          <a:prstGeom prst="rect">
            <a:avLst/>
          </a:prstGeom>
        </p:spPr>
      </p:pic>
      <p:sp>
        <p:nvSpPr>
          <p:cNvPr id="6" name="Nastro perforato 5"/>
          <p:cNvSpPr/>
          <p:nvPr/>
        </p:nvSpPr>
        <p:spPr>
          <a:xfrm>
            <a:off x="3295246" y="137160"/>
            <a:ext cx="5739026" cy="1792224"/>
          </a:xfrm>
          <a:prstGeom prst="flowChartPunchedTape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lgerian" panose="04020705040A02060702" pitchFamily="82" charset="0"/>
              </a:rPr>
              <a:t>L’ARTE GRECA :ESPRESSIONE DI UNA GRANDE CIVILTA’</a:t>
            </a:r>
            <a:endParaRPr lang="it-IT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8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8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&lt;strong&gt;Il Partenone&lt;/strong&gt;.fonte.affascinarte.altervista.org:&lt;strong&gt;partenone&lt;/strong&gt;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32" y="1456584"/>
            <a:ext cx="7427996" cy="5147535"/>
          </a:xfrm>
          <a:prstGeom prst="rect">
            <a:avLst/>
          </a:prstGeom>
        </p:spPr>
      </p:pic>
      <p:sp>
        <p:nvSpPr>
          <p:cNvPr id="10" name="Rettangolo arrotondato 9"/>
          <p:cNvSpPr/>
          <p:nvPr/>
        </p:nvSpPr>
        <p:spPr>
          <a:xfrm>
            <a:off x="1783080" y="438912"/>
            <a:ext cx="7434072" cy="694944"/>
          </a:xfrm>
          <a:prstGeom prst="roundRect">
            <a:avLst/>
          </a:prstGeom>
          <a:solidFill>
            <a:srgbClr val="00B0F0"/>
          </a:solidFill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FF000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IL PARTENONE </a:t>
            </a:r>
          </a:p>
          <a:p>
            <a:pPr algn="ctr"/>
            <a:r>
              <a:rPr lang="it-IT" b="1" dirty="0" smtClean="0">
                <a:solidFill>
                  <a:srgbClr val="FF000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 </a:t>
            </a:r>
            <a:r>
              <a:rPr lang="it-IT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SIMBOLO DI   UNA CIVILTA’ CHE HA AFFASCINATO SECOLI SFIDANDO LA POLVERE DEL TEMPO</a:t>
            </a:r>
            <a:endParaRPr lang="it-IT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6595" y="18661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4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908" y="5576917"/>
            <a:ext cx="3110708" cy="107077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93" y="1965960"/>
            <a:ext cx="6242304" cy="4681728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713232" y="329184"/>
            <a:ext cx="4038061" cy="121615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C00000"/>
                </a:solidFill>
              </a:rPr>
              <a:t>E ORA PROVA A DISEGNARE IL Partenone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8" name="Onda 2 7"/>
          <p:cNvSpPr/>
          <p:nvPr/>
        </p:nvSpPr>
        <p:spPr>
          <a:xfrm>
            <a:off x="8209239" y="121225"/>
            <a:ext cx="2576658" cy="1545336"/>
          </a:xfrm>
          <a:prstGeom prst="doubleWave">
            <a:avLst>
              <a:gd name="adj1" fmla="val 6250"/>
              <a:gd name="adj2" fmla="val -1000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C00000"/>
                </a:solidFill>
              </a:rPr>
              <a:t>NOTIZIE STORICHE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164" y="1965959"/>
            <a:ext cx="4317716" cy="341255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049230" y="393192"/>
            <a:ext cx="286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70C0"/>
                </a:solidFill>
              </a:rPr>
              <a:t>IL PARTENONE</a:t>
            </a:r>
            <a:endParaRPr lang="it-IT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97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diE-W6CtHI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60381" y="1317811"/>
            <a:ext cx="5109881" cy="5122194"/>
          </a:xfrm>
          <a:prstGeom prst="rect">
            <a:avLst/>
          </a:prstGeom>
        </p:spPr>
      </p:pic>
      <p:pic>
        <p:nvPicPr>
          <p:cNvPr id="3" name="agj9VjnX1bY"/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806006" y="1317811"/>
            <a:ext cx="5156498" cy="521745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948056" y="398033"/>
            <a:ext cx="3281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CURIOSITA’ STORICHE….. </a:t>
            </a:r>
            <a:endParaRPr lang="it-IT" dirty="0"/>
          </a:p>
        </p:txBody>
      </p:sp>
      <p:sp>
        <p:nvSpPr>
          <p:cNvPr id="8" name="Fumetto 2 7"/>
          <p:cNvSpPr/>
          <p:nvPr/>
        </p:nvSpPr>
        <p:spPr>
          <a:xfrm>
            <a:off x="7627171" y="225911"/>
            <a:ext cx="2474259" cy="677731"/>
          </a:xfrm>
          <a:prstGeom prst="wedgeRoundRectCallout">
            <a:avLst>
              <a:gd name="adj1" fmla="val -70415"/>
              <a:gd name="adj2" fmla="val 86310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CLICCA  SUI VIDEO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010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ilo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Città">
  <a:themeElements>
    <a:clrScheme name="Città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ttà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ttà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198</TotalTime>
  <Words>203</Words>
  <Application>Microsoft Office PowerPoint</Application>
  <PresentationFormat>Widescreen</PresentationFormat>
  <Paragraphs>24</Paragraphs>
  <Slides>9</Slides>
  <Notes>1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9</vt:i4>
      </vt:variant>
    </vt:vector>
  </HeadingPairs>
  <TitlesOfParts>
    <vt:vector size="20" baseType="lpstr">
      <vt:lpstr>Algerian</vt:lpstr>
      <vt:lpstr>Arial</vt:lpstr>
      <vt:lpstr>Calibri</vt:lpstr>
      <vt:lpstr>Century Gothic</vt:lpstr>
      <vt:lpstr>Georgia</vt:lpstr>
      <vt:lpstr>Times New Roman</vt:lpstr>
      <vt:lpstr>Wingdings</vt:lpstr>
      <vt:lpstr>Wingdings 2</vt:lpstr>
      <vt:lpstr>Wingdings 3</vt:lpstr>
      <vt:lpstr>Filo</vt:lpstr>
      <vt:lpstr>Città</vt:lpstr>
      <vt:lpstr>Presentazione standard di PowerPoint</vt:lpstr>
      <vt:lpstr>Presentazione standard di PowerPoint</vt:lpstr>
      <vt:lpstr>Oligarchia e democrazia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Rosa Zanfardino</dc:creator>
  <cp:lastModifiedBy>Rosa Zanfardino</cp:lastModifiedBy>
  <cp:revision>21</cp:revision>
  <dcterms:created xsi:type="dcterms:W3CDTF">2020-11-11T18:10:55Z</dcterms:created>
  <dcterms:modified xsi:type="dcterms:W3CDTF">2020-11-13T08:58:47Z</dcterms:modified>
</cp:coreProperties>
</file>