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6703" autoAdjust="0"/>
  </p:normalViewPr>
  <p:slideViewPr>
    <p:cSldViewPr>
      <p:cViewPr>
        <p:scale>
          <a:sx n="66" d="100"/>
          <a:sy n="66" d="100"/>
        </p:scale>
        <p:origin x="-150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46C0-EF49-4DCE-B539-3B6CAFEA7DB0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8025-D06C-4C31-B34D-4436782F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46C0-EF49-4DCE-B539-3B6CAFEA7DB0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8025-D06C-4C31-B34D-4436782F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46C0-EF49-4DCE-B539-3B6CAFEA7DB0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8025-D06C-4C31-B34D-4436782F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46C0-EF49-4DCE-B539-3B6CAFEA7DB0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8025-D06C-4C31-B34D-4436782F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46C0-EF49-4DCE-B539-3B6CAFEA7DB0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8025-D06C-4C31-B34D-4436782F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46C0-EF49-4DCE-B539-3B6CAFEA7DB0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8025-D06C-4C31-B34D-4436782F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46C0-EF49-4DCE-B539-3B6CAFEA7DB0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8025-D06C-4C31-B34D-4436782F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46C0-EF49-4DCE-B539-3B6CAFEA7DB0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8025-D06C-4C31-B34D-4436782F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46C0-EF49-4DCE-B539-3B6CAFEA7DB0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8025-D06C-4C31-B34D-4436782F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46C0-EF49-4DCE-B539-3B6CAFEA7DB0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8025-D06C-4C31-B34D-4436782F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46C0-EF49-4DCE-B539-3B6CAFEA7DB0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8025-D06C-4C31-B34D-4436782F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E46C0-EF49-4DCE-B539-3B6CAFEA7DB0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58025-D06C-4C31-B34D-4436782F0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571744"/>
            <a:ext cx="7600976" cy="102870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857628"/>
            <a:ext cx="6072230" cy="1752600"/>
          </a:xfrm>
        </p:spPr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STORIA </a:t>
            </a:r>
          </a:p>
          <a:p>
            <a:r>
              <a:rPr lang="it-I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 3 E</a:t>
            </a:r>
          </a:p>
          <a:p>
            <a:r>
              <a:rPr lang="it-I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Inss</a:t>
            </a:r>
            <a:r>
              <a:rPr lang="it-I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it-I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Ciccone</a:t>
            </a:r>
            <a:r>
              <a:rPr lang="it-I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P. – </a:t>
            </a:r>
            <a:r>
              <a:rPr lang="it-I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Vitiello</a:t>
            </a:r>
            <a:r>
              <a:rPr lang="it-I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I.</a:t>
            </a:r>
            <a:endParaRPr lang="it-IT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85786" y="2643182"/>
            <a:ext cx="757242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TEMPO CHE PASSA</a:t>
            </a:r>
            <a:endParaRPr lang="it-IT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20 frasi con il complemento di tempo determinato per scuola primaria, medie  e superiori | LINKUAGGIO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10321">
            <a:off x="939654" y="449633"/>
            <a:ext cx="2543175" cy="1800225"/>
          </a:xfrm>
          <a:prstGeom prst="rect">
            <a:avLst/>
          </a:prstGeom>
          <a:noFill/>
        </p:spPr>
      </p:pic>
      <p:pic>
        <p:nvPicPr>
          <p:cNvPr id="12292" name="Picture 4" descr="L'orologio e il tempo | PAIDEIA 2.0 - Officina per la Didattica INCLUSIV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41741">
            <a:off x="5572132" y="357166"/>
            <a:ext cx="2095500" cy="1857388"/>
          </a:xfrm>
          <a:prstGeom prst="rect">
            <a:avLst/>
          </a:prstGeom>
          <a:noFill/>
        </p:spPr>
      </p:pic>
      <p:pic>
        <p:nvPicPr>
          <p:cNvPr id="12294" name="Picture 6" descr="Fatti e curiosità sul calendario gregoriano - Focus Junio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4286256"/>
            <a:ext cx="2619375" cy="1743076"/>
          </a:xfrm>
          <a:prstGeom prst="rect">
            <a:avLst/>
          </a:prstGeom>
          <a:noFill/>
        </p:spPr>
      </p:pic>
      <p:pic>
        <p:nvPicPr>
          <p:cNvPr id="8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6"/>
          <a:stretch>
            <a:fillRect/>
          </a:stretch>
        </p:blipFill>
        <p:spPr>
          <a:xfrm>
            <a:off x="4143372" y="1785926"/>
            <a:ext cx="714380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17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71472" y="500042"/>
            <a:ext cx="80010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CHE COSA ACCADE NEL TEMPO?</a:t>
            </a:r>
          </a:p>
          <a:p>
            <a:endParaRPr lang="it-IT" dirty="0"/>
          </a:p>
          <a:p>
            <a:pPr algn="just"/>
            <a:r>
              <a:rPr lang="it-IT" sz="2400" dirty="0" smtClean="0">
                <a:latin typeface="Verdana" pitchFamily="34" charset="0"/>
                <a:ea typeface="Verdana" pitchFamily="34" charset="0"/>
              </a:rPr>
              <a:t>Nel tempo accadono fatti, si verificano trasformazioni, succedono cose contemporaneamente, si svolge la storia delle cose e degli uomini. </a:t>
            </a:r>
          </a:p>
        </p:txBody>
      </p:sp>
      <p:pic>
        <p:nvPicPr>
          <p:cNvPr id="1026" name="Picture 2" descr="Costruire un aba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786190"/>
            <a:ext cx="2438400" cy="1876425"/>
          </a:xfrm>
          <a:prstGeom prst="rect">
            <a:avLst/>
          </a:prstGeom>
          <a:noFill/>
        </p:spPr>
      </p:pic>
      <p:pic>
        <p:nvPicPr>
          <p:cNvPr id="1028" name="Picture 4" descr="Le costruzioni in legno: un gioco da riscoprire ← Mindcreations Bl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786058"/>
            <a:ext cx="2390775" cy="1905000"/>
          </a:xfrm>
          <a:prstGeom prst="rect">
            <a:avLst/>
          </a:prstGeom>
          <a:noFill/>
        </p:spPr>
      </p:pic>
      <p:pic>
        <p:nvPicPr>
          <p:cNvPr id="1030" name="Picture 6" descr="Fusione del ghiaccio, misurazione sperimentale del processo grazie al laser  - Unifimagazine - La testata online dell'Ateneo fiorenti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500570"/>
            <a:ext cx="2214578" cy="1721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00034" y="571480"/>
            <a:ext cx="8162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RICORDIAMO LE PAROLINE DEL TEMPO</a:t>
            </a:r>
            <a:endParaRPr lang="it-IT" sz="28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Fumetto 4 3"/>
          <p:cNvSpPr/>
          <p:nvPr/>
        </p:nvSpPr>
        <p:spPr>
          <a:xfrm>
            <a:off x="1285852" y="1142984"/>
            <a:ext cx="5857916" cy="278608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000232" y="1500174"/>
            <a:ext cx="48218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– DOPO – ORA – POI – SUCCESSIVAMENTE</a:t>
            </a:r>
          </a:p>
          <a:p>
            <a:pPr algn="just"/>
            <a:r>
              <a:rPr lang="it-I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INFINE – CONTEMPORANEAMENTE – INTANTO</a:t>
            </a:r>
          </a:p>
          <a:p>
            <a:pPr algn="just"/>
            <a:r>
              <a:rPr lang="it-I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NELLO STESSO MOMENTO</a:t>
            </a:r>
            <a:endParaRPr lang="it-IT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85720" y="4714884"/>
            <a:ext cx="885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Ricerca e incolla sul tuo quaderno due foto, una in cui sei piccolo e una recente. </a:t>
            </a:r>
          </a:p>
          <a:p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Poi, aiutandoti con le paroline del tempo, scrivi sotto ogni foto cosa ti piaceva fare di più prima </a:t>
            </a:r>
            <a:r>
              <a:rPr lang="it-IT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e ora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. 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85918" y="571480"/>
            <a:ext cx="5133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IL TEMPO LINEARE</a:t>
            </a:r>
            <a:endParaRPr lang="it-IT" sz="3600" b="1" dirty="0">
              <a:solidFill>
                <a:srgbClr val="FF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7158" y="1428736"/>
            <a:ext cx="80491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Verdana" pitchFamily="34" charset="0"/>
                <a:ea typeface="Verdana" pitchFamily="34" charset="0"/>
              </a:rPr>
              <a:t>Il tempo va sempre avanti e mai indietro.</a:t>
            </a:r>
          </a:p>
          <a:p>
            <a:r>
              <a:rPr lang="it-IT" sz="2800" dirty="0" smtClean="0">
                <a:latin typeface="Verdana" pitchFamily="34" charset="0"/>
                <a:ea typeface="Verdana" pitchFamily="34" charset="0"/>
              </a:rPr>
              <a:t>Si può rappresentare come una linea, detta</a:t>
            </a:r>
          </a:p>
          <a:p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LINEA DEL TEMPO</a:t>
            </a:r>
            <a:r>
              <a:rPr lang="it-IT" sz="2800" dirty="0" smtClean="0">
                <a:latin typeface="Verdana" pitchFamily="34" charset="0"/>
                <a:ea typeface="Verdana" pitchFamily="34" charset="0"/>
              </a:rPr>
              <a:t>. </a:t>
            </a:r>
            <a:endParaRPr lang="it-IT" sz="2800" dirty="0">
              <a:latin typeface="Verdana" pitchFamily="34" charset="0"/>
              <a:ea typeface="Verdana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57158" y="3000372"/>
          <a:ext cx="8215371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43"/>
                <a:gridCol w="860657"/>
                <a:gridCol w="860657"/>
                <a:gridCol w="912819"/>
                <a:gridCol w="912819"/>
                <a:gridCol w="912819"/>
                <a:gridCol w="912819"/>
                <a:gridCol w="912819"/>
                <a:gridCol w="912819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Anno di</a:t>
                      </a:r>
                    </a:p>
                    <a:p>
                      <a:pPr algn="ctr"/>
                      <a:r>
                        <a:rPr lang="it-IT" dirty="0" smtClean="0"/>
                        <a:t>nascita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r>
                        <a:rPr lang="it-IT" baseline="0" dirty="0" smtClean="0"/>
                        <a:t> anno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 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 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 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 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 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 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 anni</a:t>
                      </a:r>
                      <a:endParaRPr lang="it-IT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2012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2015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2016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Connettore 2 7"/>
          <p:cNvCxnSpPr/>
          <p:nvPr/>
        </p:nvCxnSpPr>
        <p:spPr>
          <a:xfrm rot="5400000">
            <a:off x="607985" y="4678371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rot="5400000">
            <a:off x="3251191" y="4678371"/>
            <a:ext cx="500066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rot="5400000">
            <a:off x="5965835" y="4678371"/>
            <a:ext cx="500066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5400000">
            <a:off x="7822826" y="4678768"/>
            <a:ext cx="500066" cy="794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285720" y="4929198"/>
            <a:ext cx="1357322" cy="7143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85720" y="5072074"/>
            <a:ext cx="1360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Sono nato/a</a:t>
            </a:r>
            <a:endParaRPr lang="it-IT" b="1" dirty="0"/>
          </a:p>
        </p:txBody>
      </p:sp>
      <p:sp>
        <p:nvSpPr>
          <p:cNvPr id="17" name="Rettangolo 16"/>
          <p:cNvSpPr/>
          <p:nvPr/>
        </p:nvSpPr>
        <p:spPr>
          <a:xfrm>
            <a:off x="2786050" y="4929198"/>
            <a:ext cx="1571636" cy="78581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786050" y="5000636"/>
            <a:ext cx="1576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Inizio la scuola</a:t>
            </a:r>
          </a:p>
          <a:p>
            <a:pPr algn="ctr"/>
            <a:r>
              <a:rPr lang="it-IT" b="1" dirty="0"/>
              <a:t>d</a:t>
            </a:r>
            <a:r>
              <a:rPr lang="it-IT" b="1" dirty="0" smtClean="0"/>
              <a:t>ell’infanzia</a:t>
            </a:r>
            <a:endParaRPr lang="it-IT" b="1" dirty="0"/>
          </a:p>
        </p:txBody>
      </p:sp>
      <p:sp>
        <p:nvSpPr>
          <p:cNvPr id="19" name="Rettangolo 18"/>
          <p:cNvSpPr/>
          <p:nvPr/>
        </p:nvSpPr>
        <p:spPr>
          <a:xfrm>
            <a:off x="5500694" y="4929198"/>
            <a:ext cx="1643074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572132" y="4929198"/>
            <a:ext cx="1628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Inizio la scuola </a:t>
            </a:r>
          </a:p>
          <a:p>
            <a:pPr algn="ctr"/>
            <a:r>
              <a:rPr lang="it-IT" b="1" dirty="0" smtClean="0"/>
              <a:t>primaria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7358082" y="4929198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7358082" y="5072074"/>
            <a:ext cx="14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Sono </a:t>
            </a:r>
            <a:r>
              <a:rPr lang="it-IT" b="1" smtClean="0"/>
              <a:t>in terza</a:t>
            </a:r>
            <a:endParaRPr lang="it-IT" b="1" dirty="0"/>
          </a:p>
        </p:txBody>
      </p:sp>
      <p:pic>
        <p:nvPicPr>
          <p:cNvPr id="5122" name="Picture 2" descr="Foto Neonato Disegno, Immagini E Vettoria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5715016"/>
            <a:ext cx="1214446" cy="857257"/>
          </a:xfrm>
          <a:prstGeom prst="rect">
            <a:avLst/>
          </a:prstGeom>
          <a:noFill/>
        </p:spPr>
      </p:pic>
      <p:pic>
        <p:nvPicPr>
          <p:cNvPr id="5124" name="Picture 4" descr="Insegnante Che Insegna Ad Una Lezione Nella Classe Alla Scuola Elementare  Illustrazione Vettoriale - Illustrazione di giorno, cute: 749876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5715016"/>
            <a:ext cx="2643206" cy="1142984"/>
          </a:xfrm>
          <a:prstGeom prst="rect">
            <a:avLst/>
          </a:prstGeom>
          <a:noFill/>
        </p:spPr>
      </p:pic>
      <p:pic>
        <p:nvPicPr>
          <p:cNvPr id="5126" name="Picture 6" descr="Scuola infanzia e primaria: riaprire subito le graduatorie dei diplomati  magistrali - News VDA ( Gazzetta Matin 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5786454"/>
            <a:ext cx="1558905" cy="860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71670" y="428604"/>
            <a:ext cx="5035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IL TEMPO CICLICO</a:t>
            </a:r>
            <a:endParaRPr lang="it-IT" sz="3600" b="1" dirty="0">
              <a:solidFill>
                <a:srgbClr val="00B05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71472" y="928670"/>
            <a:ext cx="832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Il tempo ciclico è il tempo che si ripete.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85918" y="1643050"/>
            <a:ext cx="5796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Appartengono al tempo ciclico:</a:t>
            </a:r>
          </a:p>
        </p:txBody>
      </p:sp>
      <p:pic>
        <p:nvPicPr>
          <p:cNvPr id="15362" name="Picture 2" descr="U.A. Misuriamo il tempo (Il giorno e la notte) - MaestraRena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3214710" cy="2857520"/>
          </a:xfrm>
          <a:prstGeom prst="rect">
            <a:avLst/>
          </a:prstGeom>
          <a:noFill/>
        </p:spPr>
      </p:pic>
      <p:pic>
        <p:nvPicPr>
          <p:cNvPr id="15363" name="Picture 3" descr="C:\Users\Imma\Desktop\parti del gior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357430"/>
            <a:ext cx="3143272" cy="2857520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928662" y="5572140"/>
            <a:ext cx="3294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latin typeface="Verdana" pitchFamily="34" charset="0"/>
                <a:ea typeface="Verdana" pitchFamily="34" charset="0"/>
              </a:rPr>
              <a:t>IL DI’ E LA NOTTE</a:t>
            </a:r>
            <a:endParaRPr lang="it-IT" sz="2400" b="1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857752" y="5572140"/>
            <a:ext cx="4094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latin typeface="Verdana" pitchFamily="34" charset="0"/>
                <a:ea typeface="Verdana" pitchFamily="34" charset="0"/>
              </a:rPr>
              <a:t>LE PARTI DEL GIORNO</a:t>
            </a:r>
            <a:endParaRPr lang="it-IT" sz="2400" b="1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 descr="CARTELLONE I GIORNI DELLA SETTIMANA … | Le idee della scuola, Filastrocche  scuola dell'infanzia, Immagini di scuo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7414" name="Picture 6" descr="CARTELLONE I GIORNI DELLA SETTIMANA … | Le idee della scuola, Filastrocche  scuola dell'infanzia, Immagini di scuo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5229230" cy="6019801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6143636" y="2214554"/>
            <a:ext cx="2282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Verdana" pitchFamily="34" charset="0"/>
                <a:ea typeface="Verdana" pitchFamily="34" charset="0"/>
              </a:rPr>
              <a:t>I GIORNI </a:t>
            </a:r>
          </a:p>
          <a:p>
            <a:pPr algn="ctr"/>
            <a:r>
              <a:rPr lang="it-IT" sz="2400" b="1" dirty="0" smtClean="0">
                <a:latin typeface="Verdana" pitchFamily="34" charset="0"/>
                <a:ea typeface="Verdana" pitchFamily="34" charset="0"/>
              </a:rPr>
              <a:t>DELLA </a:t>
            </a:r>
          </a:p>
          <a:p>
            <a:pPr algn="ctr"/>
            <a:r>
              <a:rPr lang="it-IT" sz="2400" b="1" dirty="0" smtClean="0">
                <a:latin typeface="Verdana" pitchFamily="34" charset="0"/>
                <a:ea typeface="Verdana" pitchFamily="34" charset="0"/>
              </a:rPr>
              <a:t>SETTIMANA</a:t>
            </a:r>
            <a:endParaRPr lang="it-IT" sz="2400" b="1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Imma\Desktop\ruota-mesi-stagioni-disegni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71546"/>
            <a:ext cx="6715172" cy="5500726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357290" y="50004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Verdana" pitchFamily="34" charset="0"/>
                <a:ea typeface="Verdana" pitchFamily="34" charset="0"/>
              </a:rPr>
              <a:t>I MESI DELL’ANNO E LE STAGIONI </a:t>
            </a:r>
            <a:endParaRPr lang="it-IT" sz="2400" b="1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428604"/>
            <a:ext cx="827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RISPONDI ALLE </a:t>
            </a:r>
            <a:r>
              <a:rPr lang="it-IT" sz="32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SEGUENTI DOMANDE</a:t>
            </a:r>
            <a:endParaRPr lang="it-IT" sz="32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00034" y="1357298"/>
            <a:ext cx="599734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it-IT" sz="2400" dirty="0" smtClean="0">
                <a:latin typeface="Verdana" pitchFamily="34" charset="0"/>
                <a:ea typeface="Verdana" pitchFamily="34" charset="0"/>
              </a:rPr>
              <a:t> IN QUALE STAGIONE SIAMO?</a:t>
            </a:r>
          </a:p>
          <a:p>
            <a:pPr>
              <a:buFontTx/>
              <a:buChar char="-"/>
            </a:pPr>
            <a:endParaRPr lang="it-IT" sz="2400" dirty="0">
              <a:latin typeface="Verdana" pitchFamily="34" charset="0"/>
              <a:ea typeface="Verdana" pitchFamily="34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Verdana" pitchFamily="34" charset="0"/>
                <a:ea typeface="Verdana" pitchFamily="34" charset="0"/>
              </a:rPr>
              <a:t> QUALI SONO I MESI AUTUNNALI?</a:t>
            </a:r>
          </a:p>
          <a:p>
            <a:pPr>
              <a:buFontTx/>
              <a:buChar char="-"/>
            </a:pPr>
            <a:endParaRPr lang="it-IT" sz="2400" dirty="0">
              <a:latin typeface="Verdana" pitchFamily="34" charset="0"/>
              <a:ea typeface="Verdana" pitchFamily="34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Verdana" pitchFamily="34" charset="0"/>
                <a:ea typeface="Verdana" pitchFamily="34" charset="0"/>
              </a:rPr>
              <a:t> COSA SIGNIFICA TEMPO CICLICO?</a:t>
            </a:r>
          </a:p>
          <a:p>
            <a:pPr>
              <a:buFontTx/>
              <a:buChar char="-"/>
            </a:pPr>
            <a:endParaRPr lang="it-IT" sz="2400" dirty="0">
              <a:latin typeface="Verdana" pitchFamily="34" charset="0"/>
              <a:ea typeface="Verdana" pitchFamily="34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Verdana" pitchFamily="34" charset="0"/>
                <a:ea typeface="Verdana" pitchFamily="34" charset="0"/>
              </a:rPr>
              <a:t> COSA SIGNIFICA TEMPO LINEARE? </a:t>
            </a:r>
            <a:endParaRPr lang="it-IT" sz="24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57224" y="4357694"/>
            <a:ext cx="69493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</a:rPr>
              <a:t>BUON LAVORO E </a:t>
            </a:r>
          </a:p>
          <a:p>
            <a:pPr algn="ctr"/>
            <a:r>
              <a:rPr lang="it-IT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</a:rPr>
              <a:t>A PRESTO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9458" name="Picture 2" descr="Mini cialde Arcobale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66783">
            <a:off x="6484238" y="5356212"/>
            <a:ext cx="2143140" cy="1172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250</Words>
  <Application>Microsoft Office PowerPoint</Application>
  <PresentationFormat>Presentazione su schermo (4:3)</PresentationFormat>
  <Paragraphs>73</Paragraphs>
  <Slides>8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Imma</dc:creator>
  <cp:lastModifiedBy>Imma</cp:lastModifiedBy>
  <cp:revision>12</cp:revision>
  <dcterms:created xsi:type="dcterms:W3CDTF">2020-10-27T17:54:02Z</dcterms:created>
  <dcterms:modified xsi:type="dcterms:W3CDTF">2020-10-29T14:24:28Z</dcterms:modified>
</cp:coreProperties>
</file>