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806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23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62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12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34522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7009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5233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71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9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256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1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8CF65E-E144-4404-A831-B4AA73C9CCCD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941194-6CAA-49ED-B8F2-9D613940FCA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347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omaestra.com/2012/09/arriva-lautunno-in-inglese-fallautum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youtu.be/Cpf-VBF45k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domainpictures.net/view-image.php?image=127050&amp;picture=halloween-pumpkin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lastrocche.it/contenuti/dolcetto-o-scherzetto/" TargetMode="External"/><Relationship Id="rId2" Type="http://schemas.openxmlformats.org/officeDocument/2006/relationships/hyperlink" Target="https://www.filastrocche.it/feste/costumi-hallowe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s://www.filastrocche.it/feste/wp-content/uploads/2012/09/vera-storia-halloween.jpg" TargetMode="External"/><Relationship Id="rId4" Type="http://schemas.openxmlformats.org/officeDocument/2006/relationships/hyperlink" Target="https://www.filastrocche.it/contenuti/trick-or-treat-2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oking-elena.blogspot.com/2010/10/biscotti-di-halloween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E624BD9-62FB-467A-ACDC-4836ADC5F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4C973920-672E-443D-8D2E-2D1E3853A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9133DF-CD19-4C48-B16D-C689691C7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7" y="1231894"/>
            <a:ext cx="5490143" cy="4339177"/>
          </a:xfrm>
        </p:spPr>
        <p:txBody>
          <a:bodyPr>
            <a:normAutofit/>
          </a:bodyPr>
          <a:lstStyle/>
          <a:p>
            <a:pPr algn="l"/>
            <a:r>
              <a:rPr lang="it-IT" sz="8800" dirty="0">
                <a:solidFill>
                  <a:srgbClr val="2A1A00"/>
                </a:solidFill>
              </a:rPr>
              <a:t>autunno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99187B4-C5CF-4994-926F-58E5F0EB1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27" y="4854804"/>
            <a:ext cx="6020627" cy="1591672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it-IT" dirty="0" err="1">
                <a:solidFill>
                  <a:srgbClr val="F3F3F2"/>
                </a:solidFill>
              </a:rPr>
              <a:t>Attivita’</a:t>
            </a:r>
            <a:r>
              <a:rPr lang="it-IT" dirty="0">
                <a:solidFill>
                  <a:srgbClr val="F3F3F2"/>
                </a:solidFill>
              </a:rPr>
              <a:t> interdisciplinare classe iva t.p. plesso capoluogo.</a:t>
            </a:r>
          </a:p>
          <a:p>
            <a:pPr algn="l"/>
            <a:endParaRPr lang="it-IT" dirty="0">
              <a:solidFill>
                <a:srgbClr val="F3F3F2"/>
              </a:solidFill>
            </a:endParaRPr>
          </a:p>
          <a:p>
            <a:pPr algn="l"/>
            <a:r>
              <a:rPr lang="it-IT" dirty="0">
                <a:solidFill>
                  <a:srgbClr val="F3F3F2"/>
                </a:solidFill>
              </a:rPr>
              <a:t> anno 2020/21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3DD75-42D3-453C-A84D-D18B4215C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mmagine 4" descr="Immagine che contiene cibo, disegnando&#10;&#10;Descrizione generata automaticamente">
            <a:extLst>
              <a:ext uri="{FF2B5EF4-FFF2-40B4-BE49-F238E27FC236}">
                <a16:creationId xmlns:a16="http://schemas.microsoft.com/office/drawing/2014/main" id="{9A447D5B-4DB0-48C7-80BC-79B2B7BE5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67573" y="1291472"/>
            <a:ext cx="3566333" cy="42796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65059-945F-4DDD-B7BA-4EC881E09E64}"/>
              </a:ext>
            </a:extLst>
          </p:cNvPr>
          <p:cNvSpPr txBox="1"/>
          <p:nvPr/>
        </p:nvSpPr>
        <p:spPr>
          <a:xfrm>
            <a:off x="8380853" y="5371017"/>
            <a:ext cx="295305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www.ciaomaestra.com/2012/09/arriva-lautunno-in-inglese-fallautum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7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Le operazioni con i numeri - ppt video online scaricare">
            <a:extLst>
              <a:ext uri="{FF2B5EF4-FFF2-40B4-BE49-F238E27FC236}">
                <a16:creationId xmlns:a16="http://schemas.microsoft.com/office/drawing/2014/main" id="{91224142-7F2A-4AB9-AFCF-4F6CB9570EF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8193" y="318051"/>
            <a:ext cx="5176744" cy="5724939"/>
          </a:xfrm>
          <a:prstGeom prst="rect">
            <a:avLst/>
          </a:prstGeom>
          <a:noFill/>
        </p:spPr>
      </p:pic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9157DB82-5BE7-4E5D-BC82-60EC75F1704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2572275" y="13802849"/>
            <a:ext cx="3984849" cy="222021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585D9A2-C486-4441-9F8A-2AB1259CBF3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251677" y="2618727"/>
            <a:ext cx="484213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CONSOLIDIAMO LE QUATTRO OPERAZIONI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RICORDATE QUALI SONO?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ADDIZIONE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SOTTRAZIONE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endParaRPr lang="it-IT" altLang="it-I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magine 1" descr="INDOVINA L'OPERAZIONE | MAESTRA PAMELA">
            <a:extLst>
              <a:ext uri="{FF2B5EF4-FFF2-40B4-BE49-F238E27FC236}">
                <a16:creationId xmlns:a16="http://schemas.microsoft.com/office/drawing/2014/main" id="{9A9EA62F-DE30-42E9-B7A8-BB845C8F5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893952" y="3507218"/>
            <a:ext cx="1715224" cy="171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8867DC3E-9A04-431C-A780-D92813E9AC34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320597" y="4671693"/>
            <a:ext cx="477321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MOLTIPLICAZIONE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DIVISIONE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quattro operazioni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servono per trovare rispettivamente la somma, la differenza, il prodotto e il quoziente.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70757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0">
            <a:extLst>
              <a:ext uri="{FF2B5EF4-FFF2-40B4-BE49-F238E27FC236}">
                <a16:creationId xmlns:a16="http://schemas.microsoft.com/office/drawing/2014/main" id="{B2993EF1-19E1-473A-8A3F-1D7B24951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F0E9BA-E79B-4FD1-B46D-FD7319FE8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5527033" cy="1492132"/>
          </a:xfrm>
        </p:spPr>
        <p:txBody>
          <a:bodyPr>
            <a:normAutofit/>
          </a:bodyPr>
          <a:lstStyle/>
          <a:p>
            <a:r>
              <a:rPr lang="it-IT" dirty="0"/>
              <a:t>La </a:t>
            </a:r>
            <a:r>
              <a:rPr lang="it-IT" dirty="0" err="1"/>
              <a:t>proprieta’</a:t>
            </a:r>
            <a:r>
              <a:rPr lang="it-IT" dirty="0"/>
              <a:t> commutativa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0C5101-CD9E-4E96-A827-ACA768C31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70399A8-CFF1-4FB2-A465-2A5261067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5527033" cy="3593591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22">
            <a:extLst>
              <a:ext uri="{FF2B5EF4-FFF2-40B4-BE49-F238E27FC236}">
                <a16:creationId xmlns:a16="http://schemas.microsoft.com/office/drawing/2014/main" id="{588FC0EF-FB5A-4AF3-A7C1-57F4582BF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 flipH="1">
            <a:off x="6909478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DB19D2F-9F08-47D1-A104-0BE7E3011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46365" y="2"/>
            <a:ext cx="5149751" cy="3402351"/>
          </a:xfrm>
          <a:custGeom>
            <a:avLst/>
            <a:gdLst>
              <a:gd name="connsiteX0" fmla="*/ 189795 w 5149751"/>
              <a:gd name="connsiteY0" fmla="*/ 0 h 3402351"/>
              <a:gd name="connsiteX1" fmla="*/ 5149751 w 5149751"/>
              <a:gd name="connsiteY1" fmla="*/ 0 h 3402351"/>
              <a:gd name="connsiteX2" fmla="*/ 5149751 w 5149751"/>
              <a:gd name="connsiteY2" fmla="*/ 3402351 h 3402351"/>
              <a:gd name="connsiteX3" fmla="*/ 1262 w 5149751"/>
              <a:gd name="connsiteY3" fmla="*/ 3402351 h 3402351"/>
              <a:gd name="connsiteX4" fmla="*/ 3359 w 5149751"/>
              <a:gd name="connsiteY4" fmla="*/ 3360737 h 3402351"/>
              <a:gd name="connsiteX5" fmla="*/ 11757 w 5149751"/>
              <a:gd name="connsiteY5" fmla="*/ 3300412 h 3402351"/>
              <a:gd name="connsiteX6" fmla="*/ 23514 w 5149751"/>
              <a:gd name="connsiteY6" fmla="*/ 3248025 h 3402351"/>
              <a:gd name="connsiteX7" fmla="*/ 38631 w 5149751"/>
              <a:gd name="connsiteY7" fmla="*/ 3201987 h 3402351"/>
              <a:gd name="connsiteX8" fmla="*/ 55427 w 5149751"/>
              <a:gd name="connsiteY8" fmla="*/ 3160712 h 3402351"/>
              <a:gd name="connsiteX9" fmla="*/ 75582 w 5149751"/>
              <a:gd name="connsiteY9" fmla="*/ 3121025 h 3402351"/>
              <a:gd name="connsiteX10" fmla="*/ 95737 w 5149751"/>
              <a:gd name="connsiteY10" fmla="*/ 3084512 h 3402351"/>
              <a:gd name="connsiteX11" fmla="*/ 115892 w 5149751"/>
              <a:gd name="connsiteY11" fmla="*/ 3046412 h 3402351"/>
              <a:gd name="connsiteX12" fmla="*/ 134368 w 5149751"/>
              <a:gd name="connsiteY12" fmla="*/ 3009900 h 3402351"/>
              <a:gd name="connsiteX13" fmla="*/ 152844 w 5149751"/>
              <a:gd name="connsiteY13" fmla="*/ 2967037 h 3402351"/>
              <a:gd name="connsiteX14" fmla="*/ 167959 w 5149751"/>
              <a:gd name="connsiteY14" fmla="*/ 2922587 h 3402351"/>
              <a:gd name="connsiteX15" fmla="*/ 178037 w 5149751"/>
              <a:gd name="connsiteY15" fmla="*/ 2868612 h 3402351"/>
              <a:gd name="connsiteX16" fmla="*/ 188115 w 5149751"/>
              <a:gd name="connsiteY16" fmla="*/ 2809875 h 3402351"/>
              <a:gd name="connsiteX17" fmla="*/ 189795 w 5149751"/>
              <a:gd name="connsiteY17" fmla="*/ 2741612 h 3402351"/>
              <a:gd name="connsiteX18" fmla="*/ 188115 w 5149751"/>
              <a:gd name="connsiteY18" fmla="*/ 2671762 h 3402351"/>
              <a:gd name="connsiteX19" fmla="*/ 178037 w 5149751"/>
              <a:gd name="connsiteY19" fmla="*/ 2613025 h 3402351"/>
              <a:gd name="connsiteX20" fmla="*/ 167959 w 5149751"/>
              <a:gd name="connsiteY20" fmla="*/ 2560637 h 3402351"/>
              <a:gd name="connsiteX21" fmla="*/ 152844 w 5149751"/>
              <a:gd name="connsiteY21" fmla="*/ 2513012 h 3402351"/>
              <a:gd name="connsiteX22" fmla="*/ 134368 w 5149751"/>
              <a:gd name="connsiteY22" fmla="*/ 2471737 h 3402351"/>
              <a:gd name="connsiteX23" fmla="*/ 115892 w 5149751"/>
              <a:gd name="connsiteY23" fmla="*/ 2433637 h 3402351"/>
              <a:gd name="connsiteX24" fmla="*/ 95737 w 5149751"/>
              <a:gd name="connsiteY24" fmla="*/ 2395537 h 3402351"/>
              <a:gd name="connsiteX25" fmla="*/ 75582 w 5149751"/>
              <a:gd name="connsiteY25" fmla="*/ 2359025 h 3402351"/>
              <a:gd name="connsiteX26" fmla="*/ 55427 w 5149751"/>
              <a:gd name="connsiteY26" fmla="*/ 2319337 h 3402351"/>
              <a:gd name="connsiteX27" fmla="*/ 38631 w 5149751"/>
              <a:gd name="connsiteY27" fmla="*/ 2278062 h 3402351"/>
              <a:gd name="connsiteX28" fmla="*/ 23514 w 5149751"/>
              <a:gd name="connsiteY28" fmla="*/ 2232025 h 3402351"/>
              <a:gd name="connsiteX29" fmla="*/ 11757 w 5149751"/>
              <a:gd name="connsiteY29" fmla="*/ 2179637 h 3402351"/>
              <a:gd name="connsiteX30" fmla="*/ 3359 w 5149751"/>
              <a:gd name="connsiteY30" fmla="*/ 2119312 h 3402351"/>
              <a:gd name="connsiteX31" fmla="*/ 0 w 5149751"/>
              <a:gd name="connsiteY31" fmla="*/ 2051050 h 3402351"/>
              <a:gd name="connsiteX32" fmla="*/ 3359 w 5149751"/>
              <a:gd name="connsiteY32" fmla="*/ 1982787 h 3402351"/>
              <a:gd name="connsiteX33" fmla="*/ 11757 w 5149751"/>
              <a:gd name="connsiteY33" fmla="*/ 1922462 h 3402351"/>
              <a:gd name="connsiteX34" fmla="*/ 23514 w 5149751"/>
              <a:gd name="connsiteY34" fmla="*/ 1870075 h 3402351"/>
              <a:gd name="connsiteX35" fmla="*/ 38631 w 5149751"/>
              <a:gd name="connsiteY35" fmla="*/ 1824037 h 3402351"/>
              <a:gd name="connsiteX36" fmla="*/ 55427 w 5149751"/>
              <a:gd name="connsiteY36" fmla="*/ 1782762 h 3402351"/>
              <a:gd name="connsiteX37" fmla="*/ 75582 w 5149751"/>
              <a:gd name="connsiteY37" fmla="*/ 1743075 h 3402351"/>
              <a:gd name="connsiteX38" fmla="*/ 95737 w 5149751"/>
              <a:gd name="connsiteY38" fmla="*/ 1708150 h 3402351"/>
              <a:gd name="connsiteX39" fmla="*/ 115892 w 5149751"/>
              <a:gd name="connsiteY39" fmla="*/ 1671637 h 3402351"/>
              <a:gd name="connsiteX40" fmla="*/ 134368 w 5149751"/>
              <a:gd name="connsiteY40" fmla="*/ 1631950 h 3402351"/>
              <a:gd name="connsiteX41" fmla="*/ 152844 w 5149751"/>
              <a:gd name="connsiteY41" fmla="*/ 1589087 h 3402351"/>
              <a:gd name="connsiteX42" fmla="*/ 167959 w 5149751"/>
              <a:gd name="connsiteY42" fmla="*/ 1544637 h 3402351"/>
              <a:gd name="connsiteX43" fmla="*/ 178037 w 5149751"/>
              <a:gd name="connsiteY43" fmla="*/ 1492250 h 3402351"/>
              <a:gd name="connsiteX44" fmla="*/ 188115 w 5149751"/>
              <a:gd name="connsiteY44" fmla="*/ 1431925 h 3402351"/>
              <a:gd name="connsiteX45" fmla="*/ 189795 w 5149751"/>
              <a:gd name="connsiteY45" fmla="*/ 1363662 h 3402351"/>
              <a:gd name="connsiteX46" fmla="*/ 188115 w 5149751"/>
              <a:gd name="connsiteY46" fmla="*/ 1295400 h 3402351"/>
              <a:gd name="connsiteX47" fmla="*/ 178037 w 5149751"/>
              <a:gd name="connsiteY47" fmla="*/ 1235075 h 3402351"/>
              <a:gd name="connsiteX48" fmla="*/ 167959 w 5149751"/>
              <a:gd name="connsiteY48" fmla="*/ 1182687 h 3402351"/>
              <a:gd name="connsiteX49" fmla="*/ 152844 w 5149751"/>
              <a:gd name="connsiteY49" fmla="*/ 1136650 h 3402351"/>
              <a:gd name="connsiteX50" fmla="*/ 134368 w 5149751"/>
              <a:gd name="connsiteY50" fmla="*/ 1095375 h 3402351"/>
              <a:gd name="connsiteX51" fmla="*/ 115892 w 5149751"/>
              <a:gd name="connsiteY51" fmla="*/ 1055687 h 3402351"/>
              <a:gd name="connsiteX52" fmla="*/ 95737 w 5149751"/>
              <a:gd name="connsiteY52" fmla="*/ 1017587 h 3402351"/>
              <a:gd name="connsiteX53" fmla="*/ 75582 w 5149751"/>
              <a:gd name="connsiteY53" fmla="*/ 981075 h 3402351"/>
              <a:gd name="connsiteX54" fmla="*/ 55427 w 5149751"/>
              <a:gd name="connsiteY54" fmla="*/ 942975 h 3402351"/>
              <a:gd name="connsiteX55" fmla="*/ 38631 w 5149751"/>
              <a:gd name="connsiteY55" fmla="*/ 901700 h 3402351"/>
              <a:gd name="connsiteX56" fmla="*/ 23514 w 5149751"/>
              <a:gd name="connsiteY56" fmla="*/ 854075 h 3402351"/>
              <a:gd name="connsiteX57" fmla="*/ 11757 w 5149751"/>
              <a:gd name="connsiteY57" fmla="*/ 801687 h 3402351"/>
              <a:gd name="connsiteX58" fmla="*/ 3359 w 5149751"/>
              <a:gd name="connsiteY58" fmla="*/ 744537 h 3402351"/>
              <a:gd name="connsiteX59" fmla="*/ 0 w 5149751"/>
              <a:gd name="connsiteY59" fmla="*/ 673100 h 3402351"/>
              <a:gd name="connsiteX60" fmla="*/ 3359 w 5149751"/>
              <a:gd name="connsiteY60" fmla="*/ 606425 h 3402351"/>
              <a:gd name="connsiteX61" fmla="*/ 11757 w 5149751"/>
              <a:gd name="connsiteY61" fmla="*/ 546100 h 3402351"/>
              <a:gd name="connsiteX62" fmla="*/ 23514 w 5149751"/>
              <a:gd name="connsiteY62" fmla="*/ 496887 h 3402351"/>
              <a:gd name="connsiteX63" fmla="*/ 38631 w 5149751"/>
              <a:gd name="connsiteY63" fmla="*/ 450850 h 3402351"/>
              <a:gd name="connsiteX64" fmla="*/ 55427 w 5149751"/>
              <a:gd name="connsiteY64" fmla="*/ 409575 h 3402351"/>
              <a:gd name="connsiteX65" fmla="*/ 73902 w 5149751"/>
              <a:gd name="connsiteY65" fmla="*/ 369887 h 3402351"/>
              <a:gd name="connsiteX66" fmla="*/ 92378 w 5149751"/>
              <a:gd name="connsiteY66" fmla="*/ 334962 h 3402351"/>
              <a:gd name="connsiteX67" fmla="*/ 112533 w 5149751"/>
              <a:gd name="connsiteY67" fmla="*/ 296862 h 3402351"/>
              <a:gd name="connsiteX68" fmla="*/ 132688 w 5149751"/>
              <a:gd name="connsiteY68" fmla="*/ 260350 h 3402351"/>
              <a:gd name="connsiteX69" fmla="*/ 149484 w 5149751"/>
              <a:gd name="connsiteY69" fmla="*/ 217487 h 3402351"/>
              <a:gd name="connsiteX70" fmla="*/ 166280 w 5149751"/>
              <a:gd name="connsiteY70" fmla="*/ 174625 h 3402351"/>
              <a:gd name="connsiteX71" fmla="*/ 176358 w 5149751"/>
              <a:gd name="connsiteY71" fmla="*/ 122237 h 3402351"/>
              <a:gd name="connsiteX72" fmla="*/ 184755 w 5149751"/>
              <a:gd name="connsiteY72" fmla="*/ 66675 h 340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149751" h="3402351">
                <a:moveTo>
                  <a:pt x="189795" y="0"/>
                </a:moveTo>
                <a:lnTo>
                  <a:pt x="5149751" y="0"/>
                </a:lnTo>
                <a:lnTo>
                  <a:pt x="5149751" y="3402351"/>
                </a:lnTo>
                <a:lnTo>
                  <a:pt x="1262" y="3402351"/>
                </a:lnTo>
                <a:lnTo>
                  <a:pt x="3359" y="3360737"/>
                </a:lnTo>
                <a:lnTo>
                  <a:pt x="11757" y="3300412"/>
                </a:lnTo>
                <a:lnTo>
                  <a:pt x="23514" y="3248025"/>
                </a:lnTo>
                <a:lnTo>
                  <a:pt x="38631" y="3201987"/>
                </a:lnTo>
                <a:lnTo>
                  <a:pt x="55427" y="3160712"/>
                </a:lnTo>
                <a:lnTo>
                  <a:pt x="75582" y="3121025"/>
                </a:lnTo>
                <a:lnTo>
                  <a:pt x="95737" y="3084512"/>
                </a:lnTo>
                <a:lnTo>
                  <a:pt x="115892" y="3046412"/>
                </a:lnTo>
                <a:lnTo>
                  <a:pt x="134368" y="3009900"/>
                </a:lnTo>
                <a:lnTo>
                  <a:pt x="152844" y="2967037"/>
                </a:lnTo>
                <a:lnTo>
                  <a:pt x="167959" y="2922587"/>
                </a:lnTo>
                <a:lnTo>
                  <a:pt x="178037" y="2868612"/>
                </a:lnTo>
                <a:lnTo>
                  <a:pt x="188115" y="2809875"/>
                </a:lnTo>
                <a:lnTo>
                  <a:pt x="189795" y="2741612"/>
                </a:lnTo>
                <a:lnTo>
                  <a:pt x="188115" y="2671762"/>
                </a:lnTo>
                <a:lnTo>
                  <a:pt x="178037" y="2613025"/>
                </a:lnTo>
                <a:lnTo>
                  <a:pt x="167959" y="2560637"/>
                </a:lnTo>
                <a:lnTo>
                  <a:pt x="152844" y="2513012"/>
                </a:lnTo>
                <a:lnTo>
                  <a:pt x="134368" y="2471737"/>
                </a:lnTo>
                <a:lnTo>
                  <a:pt x="115892" y="2433637"/>
                </a:lnTo>
                <a:lnTo>
                  <a:pt x="95737" y="2395537"/>
                </a:lnTo>
                <a:lnTo>
                  <a:pt x="75582" y="2359025"/>
                </a:lnTo>
                <a:lnTo>
                  <a:pt x="55427" y="2319337"/>
                </a:lnTo>
                <a:lnTo>
                  <a:pt x="38631" y="2278062"/>
                </a:lnTo>
                <a:lnTo>
                  <a:pt x="23514" y="2232025"/>
                </a:lnTo>
                <a:lnTo>
                  <a:pt x="11757" y="2179637"/>
                </a:lnTo>
                <a:lnTo>
                  <a:pt x="3359" y="2119312"/>
                </a:lnTo>
                <a:lnTo>
                  <a:pt x="0" y="2051050"/>
                </a:lnTo>
                <a:lnTo>
                  <a:pt x="3359" y="1982787"/>
                </a:lnTo>
                <a:lnTo>
                  <a:pt x="11757" y="1922462"/>
                </a:lnTo>
                <a:lnTo>
                  <a:pt x="23514" y="1870075"/>
                </a:lnTo>
                <a:lnTo>
                  <a:pt x="38631" y="1824037"/>
                </a:lnTo>
                <a:lnTo>
                  <a:pt x="55427" y="1782762"/>
                </a:lnTo>
                <a:lnTo>
                  <a:pt x="75582" y="1743075"/>
                </a:lnTo>
                <a:lnTo>
                  <a:pt x="95737" y="1708150"/>
                </a:lnTo>
                <a:lnTo>
                  <a:pt x="115892" y="1671637"/>
                </a:lnTo>
                <a:lnTo>
                  <a:pt x="134368" y="1631950"/>
                </a:lnTo>
                <a:lnTo>
                  <a:pt x="152844" y="1589087"/>
                </a:lnTo>
                <a:lnTo>
                  <a:pt x="167959" y="1544637"/>
                </a:lnTo>
                <a:lnTo>
                  <a:pt x="178037" y="1492250"/>
                </a:lnTo>
                <a:lnTo>
                  <a:pt x="188115" y="1431925"/>
                </a:lnTo>
                <a:lnTo>
                  <a:pt x="189795" y="1363662"/>
                </a:lnTo>
                <a:lnTo>
                  <a:pt x="188115" y="1295400"/>
                </a:lnTo>
                <a:lnTo>
                  <a:pt x="178037" y="1235075"/>
                </a:lnTo>
                <a:lnTo>
                  <a:pt x="167959" y="1182687"/>
                </a:lnTo>
                <a:lnTo>
                  <a:pt x="152844" y="1136650"/>
                </a:lnTo>
                <a:lnTo>
                  <a:pt x="134368" y="1095375"/>
                </a:lnTo>
                <a:lnTo>
                  <a:pt x="115892" y="1055687"/>
                </a:lnTo>
                <a:lnTo>
                  <a:pt x="95737" y="1017587"/>
                </a:lnTo>
                <a:lnTo>
                  <a:pt x="75582" y="981075"/>
                </a:lnTo>
                <a:lnTo>
                  <a:pt x="55427" y="942975"/>
                </a:lnTo>
                <a:lnTo>
                  <a:pt x="38631" y="901700"/>
                </a:lnTo>
                <a:lnTo>
                  <a:pt x="23514" y="854075"/>
                </a:lnTo>
                <a:lnTo>
                  <a:pt x="11757" y="801687"/>
                </a:lnTo>
                <a:lnTo>
                  <a:pt x="3359" y="744537"/>
                </a:lnTo>
                <a:lnTo>
                  <a:pt x="0" y="673100"/>
                </a:lnTo>
                <a:lnTo>
                  <a:pt x="3359" y="606425"/>
                </a:lnTo>
                <a:lnTo>
                  <a:pt x="11757" y="546100"/>
                </a:lnTo>
                <a:lnTo>
                  <a:pt x="23514" y="496887"/>
                </a:lnTo>
                <a:lnTo>
                  <a:pt x="38631" y="450850"/>
                </a:lnTo>
                <a:lnTo>
                  <a:pt x="55427" y="409575"/>
                </a:lnTo>
                <a:lnTo>
                  <a:pt x="73902" y="369887"/>
                </a:lnTo>
                <a:lnTo>
                  <a:pt x="92378" y="334962"/>
                </a:lnTo>
                <a:lnTo>
                  <a:pt x="112533" y="296862"/>
                </a:lnTo>
                <a:lnTo>
                  <a:pt x="132688" y="260350"/>
                </a:lnTo>
                <a:lnTo>
                  <a:pt x="149484" y="217487"/>
                </a:lnTo>
                <a:lnTo>
                  <a:pt x="166280" y="174625"/>
                </a:lnTo>
                <a:lnTo>
                  <a:pt x="176358" y="122237"/>
                </a:lnTo>
                <a:lnTo>
                  <a:pt x="184755" y="666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egnaposto contenuto 5" descr="Cartellone matematica addizione – GabryPortal">
            <a:extLst>
              <a:ext uri="{FF2B5EF4-FFF2-40B4-BE49-F238E27FC236}">
                <a16:creationId xmlns:a16="http://schemas.microsoft.com/office/drawing/2014/main" id="{F004EBB3-DBF5-4A3D-88D7-80E373D9C04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9157" y="1808050"/>
            <a:ext cx="3796618" cy="4299271"/>
          </a:xfrm>
          <a:prstGeom prst="rect">
            <a:avLst/>
          </a:prstGeom>
          <a:noFill/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DDC619B-7F37-4A93-ADCA-7EAE09EE9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46364" y="3511830"/>
            <a:ext cx="5149751" cy="3346171"/>
          </a:xfrm>
          <a:custGeom>
            <a:avLst/>
            <a:gdLst>
              <a:gd name="connsiteX0" fmla="*/ 5387 w 5149751"/>
              <a:gd name="connsiteY0" fmla="*/ 0 h 3346171"/>
              <a:gd name="connsiteX1" fmla="*/ 5149751 w 5149751"/>
              <a:gd name="connsiteY1" fmla="*/ 0 h 3346171"/>
              <a:gd name="connsiteX2" fmla="*/ 5149751 w 5149751"/>
              <a:gd name="connsiteY2" fmla="*/ 3346171 h 3346171"/>
              <a:gd name="connsiteX3" fmla="*/ 189795 w 5149751"/>
              <a:gd name="connsiteY3" fmla="*/ 3346171 h 3346171"/>
              <a:gd name="connsiteX4" fmla="*/ 184755 w 5149751"/>
              <a:gd name="connsiteY4" fmla="*/ 3279496 h 3346171"/>
              <a:gd name="connsiteX5" fmla="*/ 176358 w 5149751"/>
              <a:gd name="connsiteY5" fmla="*/ 3223933 h 3346171"/>
              <a:gd name="connsiteX6" fmla="*/ 166280 w 5149751"/>
              <a:gd name="connsiteY6" fmla="*/ 3171546 h 3346171"/>
              <a:gd name="connsiteX7" fmla="*/ 149484 w 5149751"/>
              <a:gd name="connsiteY7" fmla="*/ 3128683 h 3346171"/>
              <a:gd name="connsiteX8" fmla="*/ 132688 w 5149751"/>
              <a:gd name="connsiteY8" fmla="*/ 3085821 h 3346171"/>
              <a:gd name="connsiteX9" fmla="*/ 112533 w 5149751"/>
              <a:gd name="connsiteY9" fmla="*/ 3049308 h 3346171"/>
              <a:gd name="connsiteX10" fmla="*/ 92378 w 5149751"/>
              <a:gd name="connsiteY10" fmla="*/ 3011208 h 3346171"/>
              <a:gd name="connsiteX11" fmla="*/ 73902 w 5149751"/>
              <a:gd name="connsiteY11" fmla="*/ 2976283 h 3346171"/>
              <a:gd name="connsiteX12" fmla="*/ 55427 w 5149751"/>
              <a:gd name="connsiteY12" fmla="*/ 2936596 h 3346171"/>
              <a:gd name="connsiteX13" fmla="*/ 38631 w 5149751"/>
              <a:gd name="connsiteY13" fmla="*/ 2895321 h 3346171"/>
              <a:gd name="connsiteX14" fmla="*/ 23514 w 5149751"/>
              <a:gd name="connsiteY14" fmla="*/ 2849283 h 3346171"/>
              <a:gd name="connsiteX15" fmla="*/ 11757 w 5149751"/>
              <a:gd name="connsiteY15" fmla="*/ 2800071 h 3346171"/>
              <a:gd name="connsiteX16" fmla="*/ 3359 w 5149751"/>
              <a:gd name="connsiteY16" fmla="*/ 2739746 h 3346171"/>
              <a:gd name="connsiteX17" fmla="*/ 0 w 5149751"/>
              <a:gd name="connsiteY17" fmla="*/ 2671483 h 3346171"/>
              <a:gd name="connsiteX18" fmla="*/ 3359 w 5149751"/>
              <a:gd name="connsiteY18" fmla="*/ 2601633 h 3346171"/>
              <a:gd name="connsiteX19" fmla="*/ 11757 w 5149751"/>
              <a:gd name="connsiteY19" fmla="*/ 2544483 h 3346171"/>
              <a:gd name="connsiteX20" fmla="*/ 23514 w 5149751"/>
              <a:gd name="connsiteY20" fmla="*/ 2492096 h 3346171"/>
              <a:gd name="connsiteX21" fmla="*/ 38631 w 5149751"/>
              <a:gd name="connsiteY21" fmla="*/ 2444471 h 3346171"/>
              <a:gd name="connsiteX22" fmla="*/ 55427 w 5149751"/>
              <a:gd name="connsiteY22" fmla="*/ 2403196 h 3346171"/>
              <a:gd name="connsiteX23" fmla="*/ 75582 w 5149751"/>
              <a:gd name="connsiteY23" fmla="*/ 2365096 h 3346171"/>
              <a:gd name="connsiteX24" fmla="*/ 95737 w 5149751"/>
              <a:gd name="connsiteY24" fmla="*/ 2328583 h 3346171"/>
              <a:gd name="connsiteX25" fmla="*/ 115892 w 5149751"/>
              <a:gd name="connsiteY25" fmla="*/ 2290483 h 3346171"/>
              <a:gd name="connsiteX26" fmla="*/ 134368 w 5149751"/>
              <a:gd name="connsiteY26" fmla="*/ 2250796 h 3346171"/>
              <a:gd name="connsiteX27" fmla="*/ 152844 w 5149751"/>
              <a:gd name="connsiteY27" fmla="*/ 2209521 h 3346171"/>
              <a:gd name="connsiteX28" fmla="*/ 167959 w 5149751"/>
              <a:gd name="connsiteY28" fmla="*/ 2163483 h 3346171"/>
              <a:gd name="connsiteX29" fmla="*/ 178037 w 5149751"/>
              <a:gd name="connsiteY29" fmla="*/ 2111096 h 3346171"/>
              <a:gd name="connsiteX30" fmla="*/ 188115 w 5149751"/>
              <a:gd name="connsiteY30" fmla="*/ 2050771 h 3346171"/>
              <a:gd name="connsiteX31" fmla="*/ 189795 w 5149751"/>
              <a:gd name="connsiteY31" fmla="*/ 1982508 h 3346171"/>
              <a:gd name="connsiteX32" fmla="*/ 188115 w 5149751"/>
              <a:gd name="connsiteY32" fmla="*/ 1914246 h 3346171"/>
              <a:gd name="connsiteX33" fmla="*/ 178037 w 5149751"/>
              <a:gd name="connsiteY33" fmla="*/ 1853921 h 3346171"/>
              <a:gd name="connsiteX34" fmla="*/ 167959 w 5149751"/>
              <a:gd name="connsiteY34" fmla="*/ 1801533 h 3346171"/>
              <a:gd name="connsiteX35" fmla="*/ 152844 w 5149751"/>
              <a:gd name="connsiteY35" fmla="*/ 1757083 h 3346171"/>
              <a:gd name="connsiteX36" fmla="*/ 134368 w 5149751"/>
              <a:gd name="connsiteY36" fmla="*/ 1714221 h 3346171"/>
              <a:gd name="connsiteX37" fmla="*/ 115892 w 5149751"/>
              <a:gd name="connsiteY37" fmla="*/ 1674533 h 3346171"/>
              <a:gd name="connsiteX38" fmla="*/ 95737 w 5149751"/>
              <a:gd name="connsiteY38" fmla="*/ 1638021 h 3346171"/>
              <a:gd name="connsiteX39" fmla="*/ 75582 w 5149751"/>
              <a:gd name="connsiteY39" fmla="*/ 1603096 h 3346171"/>
              <a:gd name="connsiteX40" fmla="*/ 55427 w 5149751"/>
              <a:gd name="connsiteY40" fmla="*/ 1563408 h 3346171"/>
              <a:gd name="connsiteX41" fmla="*/ 38631 w 5149751"/>
              <a:gd name="connsiteY41" fmla="*/ 1522133 h 3346171"/>
              <a:gd name="connsiteX42" fmla="*/ 23514 w 5149751"/>
              <a:gd name="connsiteY42" fmla="*/ 1476096 h 3346171"/>
              <a:gd name="connsiteX43" fmla="*/ 11757 w 5149751"/>
              <a:gd name="connsiteY43" fmla="*/ 1423708 h 3346171"/>
              <a:gd name="connsiteX44" fmla="*/ 3359 w 5149751"/>
              <a:gd name="connsiteY44" fmla="*/ 1363383 h 3346171"/>
              <a:gd name="connsiteX45" fmla="*/ 0 w 5149751"/>
              <a:gd name="connsiteY45" fmla="*/ 1295121 h 3346171"/>
              <a:gd name="connsiteX46" fmla="*/ 3359 w 5149751"/>
              <a:gd name="connsiteY46" fmla="*/ 1226858 h 3346171"/>
              <a:gd name="connsiteX47" fmla="*/ 11757 w 5149751"/>
              <a:gd name="connsiteY47" fmla="*/ 1166533 h 3346171"/>
              <a:gd name="connsiteX48" fmla="*/ 23514 w 5149751"/>
              <a:gd name="connsiteY48" fmla="*/ 1114146 h 3346171"/>
              <a:gd name="connsiteX49" fmla="*/ 38631 w 5149751"/>
              <a:gd name="connsiteY49" fmla="*/ 1068108 h 3346171"/>
              <a:gd name="connsiteX50" fmla="*/ 55427 w 5149751"/>
              <a:gd name="connsiteY50" fmla="*/ 1025246 h 3346171"/>
              <a:gd name="connsiteX51" fmla="*/ 75582 w 5149751"/>
              <a:gd name="connsiteY51" fmla="*/ 987146 h 3346171"/>
              <a:gd name="connsiteX52" fmla="*/ 115892 w 5149751"/>
              <a:gd name="connsiteY52" fmla="*/ 912533 h 3346171"/>
              <a:gd name="connsiteX53" fmla="*/ 134368 w 5149751"/>
              <a:gd name="connsiteY53" fmla="*/ 874433 h 3346171"/>
              <a:gd name="connsiteX54" fmla="*/ 152844 w 5149751"/>
              <a:gd name="connsiteY54" fmla="*/ 831571 h 3346171"/>
              <a:gd name="connsiteX55" fmla="*/ 167959 w 5149751"/>
              <a:gd name="connsiteY55" fmla="*/ 785533 h 3346171"/>
              <a:gd name="connsiteX56" fmla="*/ 178037 w 5149751"/>
              <a:gd name="connsiteY56" fmla="*/ 733146 h 3346171"/>
              <a:gd name="connsiteX57" fmla="*/ 188115 w 5149751"/>
              <a:gd name="connsiteY57" fmla="*/ 674408 h 3346171"/>
              <a:gd name="connsiteX58" fmla="*/ 189795 w 5149751"/>
              <a:gd name="connsiteY58" fmla="*/ 604558 h 3346171"/>
              <a:gd name="connsiteX59" fmla="*/ 188115 w 5149751"/>
              <a:gd name="connsiteY59" fmla="*/ 536296 h 3346171"/>
              <a:gd name="connsiteX60" fmla="*/ 178037 w 5149751"/>
              <a:gd name="connsiteY60" fmla="*/ 475971 h 3346171"/>
              <a:gd name="connsiteX61" fmla="*/ 167959 w 5149751"/>
              <a:gd name="connsiteY61" fmla="*/ 423583 h 3346171"/>
              <a:gd name="connsiteX62" fmla="*/ 152844 w 5149751"/>
              <a:gd name="connsiteY62" fmla="*/ 379133 h 3346171"/>
              <a:gd name="connsiteX63" fmla="*/ 134368 w 5149751"/>
              <a:gd name="connsiteY63" fmla="*/ 336271 h 3346171"/>
              <a:gd name="connsiteX64" fmla="*/ 115892 w 5149751"/>
              <a:gd name="connsiteY64" fmla="*/ 299758 h 3346171"/>
              <a:gd name="connsiteX65" fmla="*/ 75582 w 5149751"/>
              <a:gd name="connsiteY65" fmla="*/ 225146 h 3346171"/>
              <a:gd name="connsiteX66" fmla="*/ 55427 w 5149751"/>
              <a:gd name="connsiteY66" fmla="*/ 185458 h 3346171"/>
              <a:gd name="connsiteX67" fmla="*/ 38631 w 5149751"/>
              <a:gd name="connsiteY67" fmla="*/ 144183 h 3346171"/>
              <a:gd name="connsiteX68" fmla="*/ 23514 w 5149751"/>
              <a:gd name="connsiteY68" fmla="*/ 98146 h 3346171"/>
              <a:gd name="connsiteX69" fmla="*/ 11757 w 5149751"/>
              <a:gd name="connsiteY69" fmla="*/ 45758 h 33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5149751" h="3346171">
                <a:moveTo>
                  <a:pt x="5387" y="0"/>
                </a:moveTo>
                <a:lnTo>
                  <a:pt x="5149751" y="0"/>
                </a:lnTo>
                <a:lnTo>
                  <a:pt x="5149751" y="3346171"/>
                </a:lnTo>
                <a:lnTo>
                  <a:pt x="189795" y="3346171"/>
                </a:lnTo>
                <a:lnTo>
                  <a:pt x="184755" y="3279496"/>
                </a:lnTo>
                <a:lnTo>
                  <a:pt x="176358" y="3223933"/>
                </a:lnTo>
                <a:lnTo>
                  <a:pt x="166280" y="3171546"/>
                </a:lnTo>
                <a:lnTo>
                  <a:pt x="149484" y="3128683"/>
                </a:lnTo>
                <a:lnTo>
                  <a:pt x="132688" y="3085821"/>
                </a:lnTo>
                <a:lnTo>
                  <a:pt x="112533" y="3049308"/>
                </a:lnTo>
                <a:lnTo>
                  <a:pt x="92378" y="3011208"/>
                </a:lnTo>
                <a:lnTo>
                  <a:pt x="73902" y="2976283"/>
                </a:lnTo>
                <a:lnTo>
                  <a:pt x="55427" y="2936596"/>
                </a:lnTo>
                <a:lnTo>
                  <a:pt x="38631" y="2895321"/>
                </a:lnTo>
                <a:lnTo>
                  <a:pt x="23514" y="2849283"/>
                </a:lnTo>
                <a:lnTo>
                  <a:pt x="11757" y="2800071"/>
                </a:lnTo>
                <a:lnTo>
                  <a:pt x="3359" y="2739746"/>
                </a:lnTo>
                <a:lnTo>
                  <a:pt x="0" y="2671483"/>
                </a:lnTo>
                <a:lnTo>
                  <a:pt x="3359" y="2601633"/>
                </a:lnTo>
                <a:lnTo>
                  <a:pt x="11757" y="2544483"/>
                </a:lnTo>
                <a:lnTo>
                  <a:pt x="23514" y="2492096"/>
                </a:lnTo>
                <a:lnTo>
                  <a:pt x="38631" y="2444471"/>
                </a:lnTo>
                <a:lnTo>
                  <a:pt x="55427" y="2403196"/>
                </a:lnTo>
                <a:lnTo>
                  <a:pt x="75582" y="2365096"/>
                </a:lnTo>
                <a:lnTo>
                  <a:pt x="95737" y="2328583"/>
                </a:lnTo>
                <a:lnTo>
                  <a:pt x="115892" y="2290483"/>
                </a:lnTo>
                <a:lnTo>
                  <a:pt x="134368" y="2250796"/>
                </a:lnTo>
                <a:lnTo>
                  <a:pt x="152844" y="2209521"/>
                </a:lnTo>
                <a:lnTo>
                  <a:pt x="167959" y="2163483"/>
                </a:lnTo>
                <a:lnTo>
                  <a:pt x="178037" y="2111096"/>
                </a:lnTo>
                <a:lnTo>
                  <a:pt x="188115" y="2050771"/>
                </a:lnTo>
                <a:lnTo>
                  <a:pt x="189795" y="1982508"/>
                </a:lnTo>
                <a:lnTo>
                  <a:pt x="188115" y="1914246"/>
                </a:lnTo>
                <a:lnTo>
                  <a:pt x="178037" y="1853921"/>
                </a:lnTo>
                <a:lnTo>
                  <a:pt x="167959" y="1801533"/>
                </a:lnTo>
                <a:lnTo>
                  <a:pt x="152844" y="1757083"/>
                </a:lnTo>
                <a:lnTo>
                  <a:pt x="134368" y="1714221"/>
                </a:lnTo>
                <a:lnTo>
                  <a:pt x="115892" y="1674533"/>
                </a:lnTo>
                <a:lnTo>
                  <a:pt x="95737" y="1638021"/>
                </a:lnTo>
                <a:lnTo>
                  <a:pt x="75582" y="1603096"/>
                </a:lnTo>
                <a:lnTo>
                  <a:pt x="55427" y="1563408"/>
                </a:lnTo>
                <a:lnTo>
                  <a:pt x="38631" y="1522133"/>
                </a:lnTo>
                <a:lnTo>
                  <a:pt x="23514" y="1476096"/>
                </a:lnTo>
                <a:lnTo>
                  <a:pt x="11757" y="1423708"/>
                </a:lnTo>
                <a:lnTo>
                  <a:pt x="3359" y="1363383"/>
                </a:lnTo>
                <a:lnTo>
                  <a:pt x="0" y="1295121"/>
                </a:lnTo>
                <a:lnTo>
                  <a:pt x="3359" y="1226858"/>
                </a:lnTo>
                <a:lnTo>
                  <a:pt x="11757" y="1166533"/>
                </a:lnTo>
                <a:lnTo>
                  <a:pt x="23514" y="1114146"/>
                </a:lnTo>
                <a:lnTo>
                  <a:pt x="38631" y="1068108"/>
                </a:lnTo>
                <a:lnTo>
                  <a:pt x="55427" y="1025246"/>
                </a:lnTo>
                <a:lnTo>
                  <a:pt x="75582" y="987146"/>
                </a:lnTo>
                <a:lnTo>
                  <a:pt x="115892" y="912533"/>
                </a:lnTo>
                <a:lnTo>
                  <a:pt x="134368" y="874433"/>
                </a:lnTo>
                <a:lnTo>
                  <a:pt x="152844" y="831571"/>
                </a:lnTo>
                <a:lnTo>
                  <a:pt x="167959" y="785533"/>
                </a:lnTo>
                <a:lnTo>
                  <a:pt x="178037" y="733146"/>
                </a:lnTo>
                <a:lnTo>
                  <a:pt x="188115" y="674408"/>
                </a:lnTo>
                <a:lnTo>
                  <a:pt x="189795" y="604558"/>
                </a:lnTo>
                <a:lnTo>
                  <a:pt x="188115" y="536296"/>
                </a:lnTo>
                <a:lnTo>
                  <a:pt x="178037" y="475971"/>
                </a:lnTo>
                <a:lnTo>
                  <a:pt x="167959" y="423583"/>
                </a:lnTo>
                <a:lnTo>
                  <a:pt x="152844" y="379133"/>
                </a:lnTo>
                <a:lnTo>
                  <a:pt x="134368" y="336271"/>
                </a:lnTo>
                <a:lnTo>
                  <a:pt x="115892" y="299758"/>
                </a:lnTo>
                <a:lnTo>
                  <a:pt x="75582" y="225146"/>
                </a:lnTo>
                <a:lnTo>
                  <a:pt x="55427" y="185458"/>
                </a:lnTo>
                <a:lnTo>
                  <a:pt x="38631" y="144183"/>
                </a:lnTo>
                <a:lnTo>
                  <a:pt x="23514" y="98146"/>
                </a:lnTo>
                <a:lnTo>
                  <a:pt x="11757" y="457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magine 7" descr="Le proprietà dell'addizione">
            <a:extLst>
              <a:ext uri="{FF2B5EF4-FFF2-40B4-BE49-F238E27FC236}">
                <a16:creationId xmlns:a16="http://schemas.microsoft.com/office/drawing/2014/main" id="{D2F7AD0A-04FA-42D2-BE96-B358F596A7E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6223" y="2286001"/>
            <a:ext cx="3938170" cy="2500737"/>
          </a:xfrm>
          <a:prstGeom prst="rect">
            <a:avLst/>
          </a:prstGeom>
          <a:noFill/>
        </p:spPr>
      </p:pic>
      <p:sp>
        <p:nvSpPr>
          <p:cNvPr id="6" name="Casella di testo 20">
            <a:extLst>
              <a:ext uri="{FF2B5EF4-FFF2-40B4-BE49-F238E27FC236}">
                <a16:creationId xmlns:a16="http://schemas.microsoft.com/office/drawing/2014/main" id="{DF9CA649-6586-493C-9C47-F6C5C8761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097157"/>
            <a:ext cx="4610100" cy="160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19A9868-B40A-4BCF-8295-820D9DFA1FA2}"/>
              </a:ext>
            </a:extLst>
          </p:cNvPr>
          <p:cNvSpPr txBox="1"/>
          <p:nvPr/>
        </p:nvSpPr>
        <p:spPr>
          <a:xfrm>
            <a:off x="6735130" y="1564191"/>
            <a:ext cx="1892035" cy="383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addendo</a:t>
            </a:r>
            <a:endParaRPr lang="it-IT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32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6A4B3CF-6E30-4F14-A69F-21230723F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645105"/>
            <a:ext cx="3926609" cy="523448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chemeClr val="accent1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Problema </a:t>
            </a:r>
            <a:endParaRPr lang="it-IT" sz="9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chemeClr val="accent1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9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chemeClr val="accent1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Per la festa di HALLOWEEN la mamma ha preparato 46 biscotti a forma di teschio e 18 biscotti a forma di fantasma. Quanti biscotti ha preparato in tutto la mamma?</a:t>
            </a:r>
            <a:endParaRPr lang="it-IT" sz="9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chemeClr val="accent1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DATI                                                                                                   IN COLONNA</a:t>
            </a:r>
            <a:endParaRPr lang="it-IT" sz="9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9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chemeClr val="accent1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9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chemeClr val="accent1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9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dirty="0">
                <a:solidFill>
                  <a:schemeClr val="accent1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OPERAZIONE</a:t>
            </a:r>
            <a:endParaRPr lang="it-IT" sz="9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rgbClr val="B9B9B9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Problema </a:t>
            </a:r>
            <a:endParaRPr lang="it-IT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9600" b="1" dirty="0">
                <a:solidFill>
                  <a:srgbClr val="B9B9B9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2000" b="1" dirty="0">
                <a:solidFill>
                  <a:srgbClr val="B9B9B9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Per la festa di HALLOWEEN la mamma ha preparato 46 biscotti a forma di teschio e 18 biscotti a forma di fantasma. Quanti biscotti ha preparato in tutto la mamma</a:t>
            </a:r>
            <a:r>
              <a:rPr lang="it-IT" sz="1400" b="1" dirty="0">
                <a:solidFill>
                  <a:srgbClr val="B9B9B9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1400" b="1" dirty="0">
                <a:solidFill>
                  <a:srgbClr val="B9B9B9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DATI                                                                                                   IN COLONNA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1400" b="1" dirty="0">
                <a:solidFill>
                  <a:srgbClr val="B9B9B9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1400" b="1" dirty="0">
                <a:solidFill>
                  <a:srgbClr val="B9B9B9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24250" algn="l"/>
              </a:tabLst>
            </a:pPr>
            <a:r>
              <a:rPr lang="it-IT" sz="1400" dirty="0">
                <a:solidFill>
                  <a:srgbClr val="B9B9B9"/>
                </a:solidFill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OPERAZIONE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Segnaposto contenuto 3" descr="Visualizza immagine di origine">
            <a:extLst>
              <a:ext uri="{FF2B5EF4-FFF2-40B4-BE49-F238E27FC236}">
                <a16:creationId xmlns:a16="http://schemas.microsoft.com/office/drawing/2014/main" id="{F445EF05-9E4A-4CF4-AEBE-354BA4B54841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23"/>
          <a:stretch/>
        </p:blipFill>
        <p:spPr bwMode="auto">
          <a:xfrm>
            <a:off x="6096000" y="580713"/>
            <a:ext cx="5414304" cy="5407737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40116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B2B40B-2277-491C-ABC4-ABA7E188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it-IT" sz="1400" dirty="0"/>
              <a:t>Collegati su you tube ed ascolta la </a:t>
            </a:r>
            <a:r>
              <a:rPr lang="it-IT" sz="1400" dirty="0" err="1"/>
              <a:t>canzonE</a:t>
            </a:r>
            <a:r>
              <a:rPr lang="it-IT" sz="1400" dirty="0"/>
              <a:t> e guarda il video</a:t>
            </a:r>
            <a:br>
              <a:rPr lang="it-IT" sz="1400" dirty="0"/>
            </a:br>
            <a:br>
              <a:rPr lang="it-IT" sz="1400" dirty="0"/>
            </a:br>
            <a:r>
              <a:rPr lang="it-IT" sz="1400" dirty="0"/>
              <a:t>ATTIVITA’ DI MUSICA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46FC79-70A9-49E8-8F59-6AD4A21DE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041374"/>
            <a:ext cx="4363595" cy="2838218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  <a:tabLst>
                <a:tab pos="3524250" algn="l"/>
              </a:tabLst>
            </a:pPr>
            <a:r>
              <a:rPr lang="it-IT" b="1" dirty="0"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it-IT" b="1" dirty="0" err="1"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piu’</a:t>
            </a:r>
            <a:r>
              <a:rPr lang="it-IT" b="1" dirty="0"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 belle canzoni da ascoltare di</a:t>
            </a:r>
            <a:r>
              <a:rPr lang="it-IT" dirty="0">
                <a:effectLst/>
                <a:latin typeface="Indie Flowe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halloween</a:t>
            </a:r>
          </a:p>
          <a:p>
            <a:r>
              <a:rPr lang="it-IT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https://youtu.be/Cpf-VBF45kQ</a:t>
            </a:r>
            <a:endParaRPr lang="it-IT" dirty="0"/>
          </a:p>
        </p:txBody>
      </p:sp>
      <p:pic>
        <p:nvPicPr>
          <p:cNvPr id="5" name="Immagine 4" descr="Immagine che contiene lampada, luce, oggetto, illuminato&#10;&#10;Descrizione generata automaticamente">
            <a:extLst>
              <a:ext uri="{FF2B5EF4-FFF2-40B4-BE49-F238E27FC236}">
                <a16:creationId xmlns:a16="http://schemas.microsoft.com/office/drawing/2014/main" id="{ECB6C19F-5922-4DCC-8B5B-E6B7C64B0B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1507" r="1663" b="1"/>
          <a:stretch/>
        </p:blipFill>
        <p:spPr>
          <a:xfrm>
            <a:off x="6096000" y="580713"/>
            <a:ext cx="5414304" cy="5407737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3523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96BA639-2CF0-46F7-9A03-C8DDFEDE841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65228" y="228670"/>
            <a:ext cx="10661715" cy="838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&amp;quot"/>
              </a:rPr>
              <a:t>Qual è la vera Storia di Halloween? Eccola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200" b="1" i="0" u="none" strike="noStrike" cap="none" normalizeH="0" baseline="0" dirty="0">
              <a:ln>
                <a:noFill/>
              </a:ln>
              <a:solidFill>
                <a:srgbClr val="684D3C"/>
              </a:solidFill>
              <a:effectLst/>
              <a:latin typeface="&amp;quo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Il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popolo dei Celti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, che viveva in Irlanda,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alla fine di ottobre celebrava l’arrivo dell’inverno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con una festa chiamata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“</a:t>
            </a:r>
            <a:r>
              <a:rPr kumimoji="0" lang="it-IT" altLang="it-IT" sz="1800" b="1" i="0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All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</a:t>
            </a:r>
            <a:r>
              <a:rPr kumimoji="0" lang="it-IT" altLang="it-IT" sz="1800" b="1" i="0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Hallow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</a:t>
            </a:r>
            <a:r>
              <a:rPr kumimoji="0" lang="it-IT" altLang="it-IT" sz="1800" b="1" i="0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even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”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, cioè la vigilia di tutti i Santi o Notte di tutti gli spiriti sacri.</a:t>
            </a: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</a:b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Si accendevano fuochi attorno ai quali tutti danzavano,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EF7328"/>
                </a:solidFill>
                <a:effectLst/>
                <a:latin typeface="&amp;quot"/>
                <a:hlinkClick r:id="rId2"/>
              </a:rPr>
              <a:t> indossando maschere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per spaventare le streghe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e allontanare gli spiriti maligni.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 </a:t>
            </a:r>
            <a:endParaRPr kumimoji="0" lang="it-IT" altLang="it-IT" sz="900" b="1" i="0" u="none" strike="noStrike" cap="none" normalizeH="0" baseline="0" dirty="0">
              <a:ln>
                <a:noFill/>
              </a:ln>
              <a:solidFill>
                <a:srgbClr val="684D3C"/>
              </a:solidFill>
              <a:effectLst/>
              <a:latin typeface="&amp;quo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Storia di Halloween: ai giorni nostri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1" i="0" u="none" strike="noStrike" cap="none" normalizeH="0" baseline="0" dirty="0">
              <a:ln>
                <a:noFill/>
              </a:ln>
              <a:solidFill>
                <a:srgbClr val="684D3C"/>
              </a:solidFill>
              <a:effectLst/>
              <a:latin typeface="&amp;quo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In ricordo di quell’antica festa,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ancora oggi si festeggia Halloween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la notte del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31 ottobre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; in questa notte i bambini solitamente si mascherano con costumi mostruosi (Streghe, maghi, diavoletti, zombie) e bussano alle porte delle case, dicendo: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“</a:t>
            </a:r>
            <a:r>
              <a:rPr kumimoji="0" lang="it-IT" altLang="it-IT" sz="1800" b="1" i="0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Trick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or </a:t>
            </a:r>
            <a:r>
              <a:rPr kumimoji="0" lang="it-IT" altLang="it-IT" sz="1800" b="1" i="0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treat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”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, cioè “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EF7328"/>
                </a:solidFill>
                <a:effectLst/>
                <a:latin typeface="&amp;quot"/>
                <a:hlinkClick r:id="rId3"/>
              </a:rPr>
              <a:t>Dolcetto o scherzetto?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“.</a:t>
            </a: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</a:b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Chi apre la porta offre loro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biscotti e caramelle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La parola italiana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“scherzetto” è la traduzione dall’inglese </a:t>
            </a:r>
            <a:r>
              <a:rPr kumimoji="0" lang="it-IT" altLang="it-IT" sz="1800" b="1" i="0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trick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, una sorta di minaccia di danneggiare la casa o disturbare i suoi abitanti in caso non vengano consegnati loro dolcetti e caramelle (</a:t>
            </a:r>
            <a:r>
              <a:rPr kumimoji="0" lang="it-IT" altLang="it-IT" sz="1800" b="0" i="0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treat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).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I bambini passando di casa in casa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EF7328"/>
                </a:solidFill>
                <a:effectLst/>
                <a:latin typeface="&amp;quot"/>
                <a:hlinkClick r:id="rId4"/>
              </a:rPr>
              <a:t>recitano una filastrocca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che dice così: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“</a:t>
            </a:r>
            <a:r>
              <a:rPr kumimoji="0" lang="it-IT" altLang="it-IT" sz="1800" b="0" i="1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Trick</a:t>
            </a: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or </a:t>
            </a:r>
            <a:r>
              <a:rPr kumimoji="0" lang="it-IT" altLang="it-IT" sz="1800" b="0" i="1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treat</a:t>
            </a: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,</a:t>
            </a: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</a:br>
            <a:r>
              <a:rPr kumimoji="0" lang="it-IT" altLang="it-IT" sz="1800" b="0" i="1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smell</a:t>
            </a: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</a:t>
            </a:r>
            <a:r>
              <a:rPr kumimoji="0" lang="it-IT" altLang="it-IT" sz="1800" b="0" i="1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my</a:t>
            </a: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</a:t>
            </a:r>
            <a:r>
              <a:rPr kumimoji="0" lang="it-IT" altLang="it-IT" sz="1800" b="0" i="1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feet</a:t>
            </a: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,</a:t>
            </a: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</a:br>
            <a:r>
              <a:rPr kumimoji="0" lang="it-IT" altLang="it-IT" sz="1800" b="0" i="1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give</a:t>
            </a: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me </a:t>
            </a:r>
            <a:r>
              <a:rPr kumimoji="0" lang="it-IT" altLang="it-IT" sz="1800" b="0" i="1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something</a:t>
            </a: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 good to </a:t>
            </a:r>
            <a:r>
              <a:rPr kumimoji="0" lang="it-IT" altLang="it-IT" sz="1800" b="0" i="1" u="none" strike="noStrike" cap="none" normalizeH="0" baseline="0" dirty="0" err="1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eat</a:t>
            </a:r>
            <a:r>
              <a:rPr kumimoji="0" lang="it-IT" altLang="it-IT" sz="1800" b="0" i="1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”.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Il giorno dopo Halloween è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Ognissanti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, cioè la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festa di tutti i Santi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 </a:t>
            </a:r>
            <a:endParaRPr kumimoji="0" lang="it-IT" altLang="it-IT" sz="900" b="1" i="0" u="none" strike="noStrike" cap="none" normalizeH="0" baseline="0" dirty="0">
              <a:ln>
                <a:noFill/>
              </a:ln>
              <a:solidFill>
                <a:srgbClr val="684D3C"/>
              </a:solidFill>
              <a:effectLst/>
              <a:latin typeface="&amp;quo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Storia di Halloween: le zucche simbolo della festa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Simbolo di Halloween sono le </a:t>
            </a:r>
            <a:r>
              <a:rPr kumimoji="0" lang="it-IT" altLang="it-IT" sz="1800" b="1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zucche con dentro una candela</a:t>
            </a: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: la loro luce serve a tenere lontani gli spiriti della notte.</a:t>
            </a: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</a:b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684D3C"/>
                </a:solidFill>
                <a:effectLst/>
                <a:latin typeface="&amp;quot"/>
              </a:rPr>
              <a:t>Anche streghe e gatti neri, pentoloni con pozioni in ebollizione, zombie e diavoli sono diventati negli anni simboli di questa festa.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EF7328"/>
                </a:solidFill>
                <a:effectLst/>
                <a:latin typeface="&amp;quot"/>
              </a:rPr>
              <a:t>  </a:t>
            </a:r>
            <a:r>
              <a:rPr kumimoji="0" lang="it-IT" altLang="it-IT" sz="10400" b="0" i="0" u="none" strike="noStrike" cap="none" normalizeH="0" baseline="0" dirty="0">
                <a:ln>
                  <a:noFill/>
                </a:ln>
                <a:solidFill>
                  <a:srgbClr val="EF7328"/>
                </a:solidFill>
                <a:effectLst/>
                <a:latin typeface="&amp;quot"/>
              </a:rPr>
              <a:t>            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Storia di Halloween">
            <a:hlinkClick r:id="rId5"/>
            <a:extLst>
              <a:ext uri="{FF2B5EF4-FFF2-40B4-BE49-F238E27FC236}">
                <a16:creationId xmlns:a16="http://schemas.microsoft.com/office/drawing/2014/main" id="{93996722-ED04-40C9-87E2-B252F037F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444" y="6947554"/>
            <a:ext cx="5641570" cy="110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57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FB04BA-BA51-4976-BF6E-11FEF267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it-IT"/>
              <a:t>Divertiamoci a fare i biscotti di halloween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BA85B1C-8413-4C7D-98D0-7956747EA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62ECF6-4B0C-4397-B08B-796B7CCA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t-IT" sz="1400" b="1" i="0" u="none" strike="noStrike" dirty="0">
                <a:effectLst/>
                <a:latin typeface="&amp;quot"/>
              </a:rPr>
              <a:t>Ricetta Biscotti di Halloween </a:t>
            </a:r>
            <a:endParaRPr lang="it-IT" sz="1400" b="0" i="0" u="none" strike="noStrike" dirty="0">
              <a:effectLst/>
              <a:latin typeface="&amp;quot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effectLst/>
                <a:latin typeface="&amp;quot"/>
              </a:rPr>
              <a:t>330 gr farina’00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effectLst/>
                <a:latin typeface="&amp;quot"/>
              </a:rPr>
              <a:t>200 gr di burro freddo di frigo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effectLst/>
                <a:latin typeface="&amp;quot"/>
              </a:rPr>
              <a:t>133 gr di zucchero a velo non vanigliato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effectLst/>
                <a:latin typeface="&amp;quot"/>
              </a:rPr>
              <a:t>3 tuorli piccoli oppure 2 grandi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effectLst/>
                <a:latin typeface="&amp;quot"/>
              </a:rPr>
              <a:t>buccia grattugiata di 1 limone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effectLst/>
                <a:latin typeface="&amp;quot"/>
              </a:rPr>
              <a:t>1 cucchiaino di essenza di vaniglia e/o 1/2 bacca di stecca di vaniglia in alternativa 1/2 bustina di vanillina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effectLst/>
                <a:latin typeface="&amp;quot"/>
              </a:rPr>
              <a:t>un pizzico di sale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effectLst/>
                <a:latin typeface="&amp;quot"/>
              </a:rPr>
              <a:t>200 gr circa di nutella (oppure marmellata) per farcire</a:t>
            </a:r>
          </a:p>
          <a:p>
            <a:pPr>
              <a:lnSpc>
                <a:spcPct val="100000"/>
              </a:lnSpc>
            </a:pPr>
            <a:br>
              <a:rPr lang="it-IT" sz="1400" b="0" i="0" u="none" strike="noStrike" dirty="0">
                <a:effectLst/>
                <a:latin typeface="&amp;quot"/>
              </a:rPr>
            </a:br>
            <a:endParaRPr lang="it-IT" sz="1400" b="0" i="0" u="none" strike="noStrike" dirty="0">
              <a:effectLst/>
              <a:latin typeface="&amp;quot"/>
            </a:endParaRPr>
          </a:p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Buon divertimento</a:t>
            </a:r>
          </a:p>
        </p:txBody>
      </p:sp>
      <p:pic>
        <p:nvPicPr>
          <p:cNvPr id="5" name="Immagine 4" descr="Immagine che contiene fatto, decorato, faccia, sedendo&#10;&#10;Descrizione generata automaticamente">
            <a:extLst>
              <a:ext uri="{FF2B5EF4-FFF2-40B4-BE49-F238E27FC236}">
                <a16:creationId xmlns:a16="http://schemas.microsoft.com/office/drawing/2014/main" id="{DA4ED751-638E-4B1A-8C06-48BD217500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2986" r="8170" b="3"/>
          <a:stretch/>
        </p:blipFill>
        <p:spPr>
          <a:xfrm>
            <a:off x="7598400" y="2197353"/>
            <a:ext cx="3860171" cy="3855489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649C214-D583-4DF7-88CA-1EE5EA0D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2B66570-D358-44AC-867E-5AF16E941C70}"/>
              </a:ext>
            </a:extLst>
          </p:cNvPr>
          <p:cNvSpPr txBox="1"/>
          <p:nvPr/>
        </p:nvSpPr>
        <p:spPr>
          <a:xfrm>
            <a:off x="9202079" y="6657945"/>
            <a:ext cx="298992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://cooking-elena.blogspot.com/2010/10/biscotti-di-hallowee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1790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567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&amp;quot</vt:lpstr>
      <vt:lpstr>Arial</vt:lpstr>
      <vt:lpstr>Calibri</vt:lpstr>
      <vt:lpstr>Gill Sans MT</vt:lpstr>
      <vt:lpstr>Impact</vt:lpstr>
      <vt:lpstr>Indie Flower</vt:lpstr>
      <vt:lpstr>Times New Roman</vt:lpstr>
      <vt:lpstr>Badge</vt:lpstr>
      <vt:lpstr>autunno</vt:lpstr>
      <vt:lpstr>Presentazione standard di PowerPoint</vt:lpstr>
      <vt:lpstr>La proprieta’ commutativa</vt:lpstr>
      <vt:lpstr>Presentazione standard di PowerPoint</vt:lpstr>
      <vt:lpstr>Collegati su you tube ed ascolta la canzonE e guarda il video  ATTIVITA’ DI MUSICA</vt:lpstr>
      <vt:lpstr>Presentazione standard di PowerPoint</vt:lpstr>
      <vt:lpstr>Divertiamoci a fare i biscotti di halloween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autunno</dc:title>
  <dc:creator>salvatore tortora</dc:creator>
  <cp:lastModifiedBy>Raffaella Castiello</cp:lastModifiedBy>
  <cp:revision>1</cp:revision>
  <dcterms:created xsi:type="dcterms:W3CDTF">2020-10-29T18:09:16Z</dcterms:created>
  <dcterms:modified xsi:type="dcterms:W3CDTF">2020-10-29T20:04:17Z</dcterms:modified>
</cp:coreProperties>
</file>