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92" r:id="rId2"/>
    <p:sldId id="260" r:id="rId3"/>
    <p:sldId id="304" r:id="rId4"/>
    <p:sldId id="261" r:id="rId5"/>
    <p:sldId id="264" r:id="rId6"/>
    <p:sldId id="266" r:id="rId7"/>
    <p:sldId id="274" r:id="rId8"/>
    <p:sldId id="268" r:id="rId9"/>
    <p:sldId id="272" r:id="rId10"/>
    <p:sldId id="276" r:id="rId11"/>
    <p:sldId id="271" r:id="rId12"/>
    <p:sldId id="275" r:id="rId13"/>
    <p:sldId id="294" r:id="rId1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7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CBE2F9"/>
    <a:srgbClr val="7EC4FE"/>
    <a:srgbClr val="C8CE48"/>
    <a:srgbClr val="BBEBFF"/>
    <a:srgbClr val="002060"/>
    <a:srgbClr val="BF211E"/>
    <a:srgbClr val="B1D3F5"/>
    <a:srgbClr val="2C89E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40" autoAdjust="0"/>
  </p:normalViewPr>
  <p:slideViewPr>
    <p:cSldViewPr snapToGrid="0" snapToObjects="1">
      <p:cViewPr varScale="1">
        <p:scale>
          <a:sx n="69" d="100"/>
          <a:sy n="69" d="100"/>
        </p:scale>
        <p:origin x="-738" y="-102"/>
      </p:cViewPr>
      <p:guideLst>
        <p:guide orient="horz" pos="2167"/>
        <p:guide pos="2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cs typeface="+mn-cs"/>
              </a:defRPr>
            </a:lvl1pPr>
          </a:lstStyle>
          <a:p>
            <a:pPr>
              <a:defRPr/>
            </a:pPr>
            <a:fld id="{75AF48F3-9EEF-4F4B-9E93-281FC1FECCD9}" type="datetimeFigureOut">
              <a:rPr lang="en-US"/>
              <a:pPr>
                <a:defRPr/>
              </a:pPr>
              <a:t>10/30/2020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Slide Image Placeholder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 smtClean="0"/>
              <a:t>Click to edit Master text styles</a:t>
            </a:r>
          </a:p>
          <a:p>
            <a:pPr lvl="1"/>
            <a:r>
              <a:rPr lang="en-US" altLang="it-IT" noProof="0" smtClean="0"/>
              <a:t>Second level</a:t>
            </a:r>
          </a:p>
          <a:p>
            <a:pPr lvl="2"/>
            <a:r>
              <a:rPr lang="en-US" altLang="it-IT" noProof="0" smtClean="0"/>
              <a:t>Third level</a:t>
            </a:r>
          </a:p>
          <a:p>
            <a:pPr lvl="3"/>
            <a:r>
              <a:rPr lang="en-US" altLang="it-IT" noProof="0" smtClean="0"/>
              <a:t>Fourth level</a:t>
            </a:r>
          </a:p>
          <a:p>
            <a:pPr lvl="4"/>
            <a:r>
              <a:rPr lang="en-US" altLang="it-IT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defRPr sz="1200" noProof="1">
                <a:latin typeface="+mn-lt"/>
                <a:cs typeface="+mn-cs"/>
              </a:defRPr>
            </a:lvl1pPr>
          </a:lstStyle>
          <a:p>
            <a:pPr>
              <a:defRPr/>
            </a:pPr>
            <a:fld id="{E1757794-D57A-40BE-AEC2-1560C8C2CB64}" type="slidenum">
              <a:rPr lang="en-US"/>
              <a:pPr>
                <a:defRPr/>
              </a:pPr>
              <a:t>‹N›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083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3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it-IT" altLang="en-US" smtClean="0"/>
              <a:t>Il cuore stupore aggiungi</a:t>
            </a:r>
          </a:p>
        </p:txBody>
      </p:sp>
    </p:spTree>
    <p:extLst>
      <p:ext uri="{BB962C8B-B14F-4D97-AF65-F5344CB8AC3E}">
        <p14:creationId xmlns:p14="http://schemas.microsoft.com/office/powerpoint/2010/main" xmlns="" val="294789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7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303855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1A4D-3410-478F-91BD-2C6490A1943E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672B8-2A04-4EA3-8F83-6ECBCB96003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1628441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65D3-53A1-4F60-BF65-915090389640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4013-8C94-4C5A-9622-263A2948F9E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19121807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E9FC-8936-4F01-B251-747D4B5D0072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5E96E-CE23-4410-8524-EDCB0560406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25890743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AD4C-6ED1-4176-9C4D-B1A90748D4AD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E5CB-7D4D-44FE-AA39-7FD5353BED16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35555152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9F4B-C3D9-45D4-9589-5EDEEFF5531C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C6046-5C3E-461B-8989-69C6B000B62C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236609897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68C75-BB77-44BD-A39A-FB63DCEFA2C9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8DFAA-6E58-4EC5-8867-F5D9421786C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16042949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22CF9-50D3-409A-BDF5-D2CF02779648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8DD0-BE55-4122-B1AE-905541FB4F22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29871946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88D0C-33C6-46BF-8786-58BF13BDD1DD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9D0AC-6C9B-48DC-97CE-793D7108F4EE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17236754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3329-6B88-48A5-A009-C29974E15FE8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97D3-DE98-4B4D-BE19-6FF574100F5C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23220701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2F3D-C3C2-4EED-AB74-E439D7E5B504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05CDB-51BC-4878-AC78-E5B321C69E5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17692528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07D8-3B19-4413-A3F8-7BDEC4625869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AC3F-5B87-4905-8D36-387337E16280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xmlns="" val="25523231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Click to edit Master text styles</a:t>
            </a:r>
          </a:p>
          <a:p>
            <a:pPr lvl="1"/>
            <a:r>
              <a:rPr lang="it-IT" altLang="zh-CN" smtClean="0"/>
              <a:t>Second level</a:t>
            </a:r>
          </a:p>
          <a:p>
            <a:pPr lvl="2"/>
            <a:r>
              <a:rPr lang="it-IT" altLang="zh-CN" smtClean="0"/>
              <a:t>Third level</a:t>
            </a:r>
          </a:p>
          <a:p>
            <a:pPr lvl="3"/>
            <a:r>
              <a:rPr lang="it-IT" altLang="zh-CN" smtClean="0"/>
              <a:t>Fourth level</a:t>
            </a:r>
          </a:p>
          <a:p>
            <a:pPr lvl="4"/>
            <a:r>
              <a:rPr lang="it-IT" altLang="zh-CN" smtClean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81152D0-CF8A-40C9-BE81-16769FBF0768}" type="datetime1">
              <a:rPr lang="it-IT" altLang="zh-CN"/>
              <a:pPr>
                <a:defRPr/>
              </a:pPr>
              <a:t>30/10/2020</a:t>
            </a:fld>
            <a:endParaRPr lang="it-IT" altLang="zh-C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42723CC-E904-4AA3-B22C-02B87FD7589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7.png"/><Relationship Id="rId4" Type="http://schemas.microsoft.com/office/2007/relationships/media" Target="../media/media5.m4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media" Target="../media/media2.m4a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5" Type="http://schemas.openxmlformats.org/officeDocument/2006/relationships/image" Target="../media/image7.png"/><Relationship Id="rId4" Type="http://schemas.microsoft.com/office/2007/relationships/media" Target="../media/media3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4.m4a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microsoft.com/office/2007/relationships/media" Target="../media/media4.m4a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0" y="-25400"/>
            <a:ext cx="12192000" cy="6897688"/>
          </a:xfrm>
          <a:prstGeom prst="rect">
            <a:avLst/>
          </a:prstGeom>
          <a:solidFill>
            <a:srgbClr val="8E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pic>
        <p:nvPicPr>
          <p:cNvPr id="3075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12738"/>
            <a:ext cx="12192000" cy="6232525"/>
          </a:xfrm>
        </p:spPr>
      </p:pic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934720" y="2709545"/>
            <a:ext cx="10972800" cy="1548130"/>
          </a:xfrm>
          <a:solidFill>
            <a:srgbClr val="8ED0FF"/>
          </a:solidFill>
          <a:extLst/>
        </p:spPr>
        <p:txBody>
          <a:bodyPr/>
          <a:lstStyle/>
          <a:p>
            <a:pPr eaLnBrk="1" hangingPunct="1">
              <a:defRPr/>
            </a:pPr>
            <a:r>
              <a:rPr lang="it-IT" altLang="en-US" sz="6000" b="1" noProof="1">
                <a:ln w="12700">
                  <a:solidFill>
                    <a:srgbClr val="BBEBFF"/>
                  </a:solidFill>
                  <a:prstDash val="solid"/>
                </a:ln>
                <a:solidFill>
                  <a:srgbClr val="C8CE4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ALL'INIZIO DI OGNI COSA</a:t>
            </a:r>
            <a:r>
              <a:rPr lang="it-IT" altLang="en-US"/>
              <a:t/>
            </a:r>
            <a:br>
              <a:rPr lang="it-IT" altLang="en-US"/>
            </a:br>
            <a:r>
              <a:rPr lang="it-IT" altLang="en-US" sz="4000" b="1" i="1" noProof="1">
                <a:ln>
                  <a:solidFill>
                    <a:schemeClr val="tx1"/>
                  </a:solidFill>
                </a:ln>
                <a:solidFill>
                  <a:srgbClr val="C8CE48"/>
                </a:solidFill>
              </a:rPr>
              <a:t>tracce di Dio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>
            <a:off x="1588" y="0"/>
            <a:ext cx="2751137" cy="6896100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4" name="Rectangles 13"/>
          <p:cNvSpPr/>
          <p:nvPr/>
        </p:nvSpPr>
        <p:spPr>
          <a:xfrm>
            <a:off x="9440863" y="-44450"/>
            <a:ext cx="2751137" cy="6896100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434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52725" y="452438"/>
            <a:ext cx="6688138" cy="5811837"/>
          </a:xfrm>
        </p:spPr>
      </p:pic>
      <p:sp>
        <p:nvSpPr>
          <p:cNvPr id="5" name="Cloud Callout 4"/>
          <p:cNvSpPr/>
          <p:nvPr/>
        </p:nvSpPr>
        <p:spPr>
          <a:xfrm rot="540000">
            <a:off x="8528050" y="627063"/>
            <a:ext cx="2263775" cy="17589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9" name="Cloud Callout 8"/>
          <p:cNvSpPr/>
          <p:nvPr/>
        </p:nvSpPr>
        <p:spPr>
          <a:xfrm rot="9900000" flipV="1">
            <a:off x="2693988" y="604838"/>
            <a:ext cx="2432050" cy="17256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" name="Cloud Callout 12"/>
          <p:cNvSpPr/>
          <p:nvPr/>
        </p:nvSpPr>
        <p:spPr>
          <a:xfrm rot="11280000">
            <a:off x="4813300" y="4584700"/>
            <a:ext cx="2379663" cy="15430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8666163" y="1244600"/>
            <a:ext cx="2343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COME SONO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NATE LE MONTAGNE?</a:t>
            </a:r>
          </a:p>
        </p:txBody>
      </p:sp>
      <p:sp>
        <p:nvSpPr>
          <p:cNvPr id="14345" name="Text Box 18"/>
          <p:cNvSpPr txBox="1">
            <a:spLocks noChangeArrowheads="1"/>
          </p:cNvSpPr>
          <p:nvPr/>
        </p:nvSpPr>
        <p:spPr bwMode="auto">
          <a:xfrm>
            <a:off x="2813050" y="1206500"/>
            <a:ext cx="2343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PERCHE' IL SOLE SORGE OGNI MATTINA?</a:t>
            </a:r>
          </a:p>
        </p:txBody>
      </p:sp>
      <p:sp>
        <p:nvSpPr>
          <p:cNvPr id="14346" name="Text Box 19"/>
          <p:cNvSpPr txBox="1">
            <a:spLocks noChangeArrowheads="1"/>
          </p:cNvSpPr>
          <p:nvPr/>
        </p:nvSpPr>
        <p:spPr bwMode="auto">
          <a:xfrm>
            <a:off x="4929188" y="5141913"/>
            <a:ext cx="2343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CHI DECIDE QUANDO I FIORI SBOCCIANO?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430838" y="982663"/>
            <a:ext cx="6462712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I primi uomini che sono comparsi sulla Terra rimanevano affascinati da fenomeni naturali come la pioggia e il tramonto. A volte, però, ne erano anche spaventati, perchè alcuni di essi, come i fulmini, i terremoti, e le eruzioni vulcaniche potevano avere delle conseguenze devastanti. Osservando queste realtà,l’uomo intuì che,se esistono cose tanto grandi e belle,ci deve essere ‘Qualcuno’ più potente che le ha create e le può governare. Attribuivano la causa di tutto ciò agli dei: esseri superiori e potenti.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Venivano raffigurati sotto forma di animali o con sembianze umane.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Potevano simboleggiare:</a:t>
            </a:r>
            <a:r>
              <a:rPr lang="it-IT" altLang="en-US" sz="2200" b="1">
                <a:solidFill>
                  <a:srgbClr val="414457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solidFill>
                  <a:srgbClr val="414457"/>
                </a:solidFill>
              </a:rPr>
              <a:t>il bene, il male, la protezione, la salute, la felicità e l'amore</a:t>
            </a:r>
            <a:r>
              <a:rPr lang="it-IT" altLang="en-US" sz="2400" b="1">
                <a:solidFill>
                  <a:srgbClr val="414457"/>
                </a:solidFill>
              </a:rPr>
              <a:t>.</a:t>
            </a:r>
          </a:p>
        </p:txBody>
      </p:sp>
      <p:sp>
        <p:nvSpPr>
          <p:cNvPr id="8" name="Rectangles 7"/>
          <p:cNvSpPr/>
          <p:nvPr/>
        </p:nvSpPr>
        <p:spPr>
          <a:xfrm>
            <a:off x="190500" y="1450975"/>
            <a:ext cx="4986338" cy="374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5364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7500" y="1624013"/>
            <a:ext cx="4708525" cy="33940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589338" y="2520950"/>
            <a:ext cx="0" cy="3965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90550" y="685800"/>
            <a:ext cx="110109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414457"/>
                </a:solidFill>
              </a:rPr>
              <a:t>Gli uomini primitivi per chiedere aiuto e  protezione agli dei comunicare con loro e conquistare la loro amicizia o per chiedere perdono si riunivano in luoghi speciali ed in tempi particolari.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414457"/>
                </a:solidFill>
              </a:rPr>
              <a:t>Si riunivano per: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-360000">
            <a:off x="1449388" y="3106738"/>
            <a:ext cx="4189412" cy="644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 b="1">
                <a:solidFill>
                  <a:schemeClr val="bg1"/>
                </a:solidFill>
              </a:rPr>
              <a:t>PREGARE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15275" y="3143250"/>
            <a:ext cx="0" cy="3343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75375" y="3654425"/>
            <a:ext cx="3771900" cy="6445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 </a:t>
            </a:r>
            <a:r>
              <a:rPr lang="it-IT" altLang="en-US" sz="3600" b="1">
                <a:solidFill>
                  <a:schemeClr val="bg1"/>
                </a:solidFill>
              </a:rPr>
              <a:t>COMUNICARE</a:t>
            </a:r>
            <a:r>
              <a:rPr lang="it-IT" altLang="en-US" sz="3600" b="1">
                <a:solidFill>
                  <a:srgbClr val="414457"/>
                </a:solidFill>
              </a:rPr>
              <a:t> </a:t>
            </a:r>
            <a:endParaRPr lang="en-US" altLang="it-IT" sz="3600" b="1"/>
          </a:p>
        </p:txBody>
      </p:sp>
      <p:sp>
        <p:nvSpPr>
          <p:cNvPr id="9" name="Text Box 8"/>
          <p:cNvSpPr txBox="1"/>
          <p:nvPr/>
        </p:nvSpPr>
        <p:spPr>
          <a:xfrm rot="420000">
            <a:off x="1863725" y="4525963"/>
            <a:ext cx="3771900" cy="646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defRPr/>
            </a:pPr>
            <a:r>
              <a:rPr lang="it-IT" altLang="en-US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 </a:t>
            </a:r>
            <a:r>
              <a:rPr lang="it-IT" sz="3600" b="1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RINGRAZIARE</a:t>
            </a:r>
            <a:endParaRPr lang="it-IT" sz="3600" b="1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 rot="21120000">
            <a:off x="5210175" y="5318125"/>
            <a:ext cx="5167313" cy="644525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defRPr/>
            </a:pPr>
            <a:r>
              <a:rPr lang="it-IT" altLang="en-US" sz="3600" b="1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CHIEDERE PERDONO</a:t>
            </a:r>
            <a:endParaRPr lang="it-IT" altLang="en-US" sz="3600" b="1" noProof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4" descr="i bambini di oggi pag 1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2" t="5621" r="2968"/>
          <a:stretch>
            <a:fillRect/>
          </a:stretch>
        </p:blipFill>
        <p:spPr>
          <a:xfrm>
            <a:off x="3552825" y="3175"/>
            <a:ext cx="5446713" cy="6854825"/>
          </a:xfrm>
        </p:spPr>
      </p:pic>
      <p:sp>
        <p:nvSpPr>
          <p:cNvPr id="9" name="Rectangles 8"/>
          <p:cNvSpPr/>
          <p:nvPr/>
        </p:nvSpPr>
        <p:spPr>
          <a:xfrm>
            <a:off x="3552825" y="3175"/>
            <a:ext cx="615950" cy="47942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27" t="53920" r="20241" b="30984"/>
          <a:stretch>
            <a:fillRect/>
          </a:stretch>
        </p:blipFill>
        <p:spPr bwMode="auto">
          <a:xfrm rot="1320000" flipH="1">
            <a:off x="10002838" y="442913"/>
            <a:ext cx="14414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Content Placeholder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50" b="30913"/>
          <a:stretch>
            <a:fillRect/>
          </a:stretch>
        </p:blipFill>
        <p:spPr>
          <a:xfrm rot="19680000">
            <a:off x="125413" y="622300"/>
            <a:ext cx="2703512" cy="10175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700723"/>
            <a:ext cx="10972800" cy="1143000"/>
          </a:xfrm>
          <a:extLst/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IL VALORE DELLO STUPORE</a:t>
            </a:r>
          </a:p>
        </p:txBody>
      </p:sp>
      <p:sp>
        <p:nvSpPr>
          <p:cNvPr id="4101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531938" y="1763713"/>
            <a:ext cx="9128125" cy="17780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it-IT" altLang="en-US" sz="2800" smtClean="0">
                <a:solidFill>
                  <a:srgbClr val="002060"/>
                </a:solidFill>
              </a:rPr>
              <a:t>Lo </a:t>
            </a:r>
            <a:r>
              <a:rPr lang="it-IT" altLang="en-US" sz="2800" b="1" i="1" smtClean="0">
                <a:solidFill>
                  <a:srgbClr val="002060"/>
                </a:solidFill>
              </a:rPr>
              <a:t>STUPORE</a:t>
            </a:r>
            <a:r>
              <a:rPr lang="it-IT" altLang="en-US" sz="2800" smtClean="0">
                <a:solidFill>
                  <a:srgbClr val="002060"/>
                </a:solidFill>
              </a:rPr>
              <a:t> è quel sentimento di sorpresa e di meraviglia che si prova davanti ad un evento straordinario o a qualcosa di bello, nasce dalla capacità di osservare il mondo e stimola la curiosità.</a:t>
            </a:r>
          </a:p>
          <a:p>
            <a:pPr marL="0" indent="0" algn="ctr" eaLnBrk="1" hangingPunct="1">
              <a:buFontTx/>
              <a:buNone/>
            </a:pPr>
            <a:r>
              <a:rPr lang="it-IT" altLang="en-US" sz="2800" smtClean="0">
                <a:solidFill>
                  <a:srgbClr val="002060"/>
                </a:solidFill>
              </a:rPr>
              <a:t>Da sempre gli uomini si sono interrogati di fronte ai misteri e alla bellezza della natura e sull'origine della vita.</a:t>
            </a:r>
          </a:p>
        </p:txBody>
      </p:sp>
      <p:pic>
        <p:nvPicPr>
          <p:cNvPr id="4102" name="Content Placeholder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44" t="53920" b="31795"/>
          <a:stretch>
            <a:fillRect/>
          </a:stretch>
        </p:blipFill>
        <p:spPr bwMode="auto">
          <a:xfrm rot="720000" flipH="1">
            <a:off x="10366375" y="1617663"/>
            <a:ext cx="13573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6030" y="4768850"/>
            <a:ext cx="2693035" cy="17824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7220" y="4762500"/>
            <a:ext cx="2958465" cy="17754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rcRect t="12963" b="11829"/>
          <a:stretch>
            <a:fillRect/>
          </a:stretch>
        </p:blipFill>
        <p:spPr>
          <a:xfrm>
            <a:off x="4521835" y="4768850"/>
            <a:ext cx="3148330" cy="1776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10235" y="3791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68" r="19757" b="7054"/>
          <a:stretch>
            <a:fillRect/>
          </a:stretch>
        </p:blipFill>
        <p:spPr>
          <a:xfrm>
            <a:off x="2635250" y="217488"/>
            <a:ext cx="6919913" cy="6423025"/>
          </a:xfrm>
        </p:spPr>
      </p:pic>
      <p:sp>
        <p:nvSpPr>
          <p:cNvPr id="9" name="Freeform 8"/>
          <p:cNvSpPr/>
          <p:nvPr/>
        </p:nvSpPr>
        <p:spPr>
          <a:xfrm>
            <a:off x="8732838" y="0"/>
            <a:ext cx="1300162" cy="1319213"/>
          </a:xfrm>
          <a:custGeom>
            <a:avLst/>
            <a:gdLst>
              <a:gd name="connisteX0" fmla="*/ 20320 w 1300268"/>
              <a:gd name="connsiteY0" fmla="*/ 81011 h 1318741"/>
              <a:gd name="connisteX1" fmla="*/ 40640 w 1300268"/>
              <a:gd name="connsiteY1" fmla="*/ 152131 h 1318741"/>
              <a:gd name="connisteX2" fmla="*/ 81280 w 1300268"/>
              <a:gd name="connsiteY2" fmla="*/ 223251 h 1318741"/>
              <a:gd name="connisteX3" fmla="*/ 111760 w 1300268"/>
              <a:gd name="connsiteY3" fmla="*/ 293736 h 1318741"/>
              <a:gd name="connisteX4" fmla="*/ 162560 w 1300268"/>
              <a:gd name="connsiteY4" fmla="*/ 364856 h 1318741"/>
              <a:gd name="connisteX5" fmla="*/ 182880 w 1300268"/>
              <a:gd name="connsiteY5" fmla="*/ 435976 h 1318741"/>
              <a:gd name="connisteX6" fmla="*/ 233680 w 1300268"/>
              <a:gd name="connsiteY6" fmla="*/ 507096 h 1318741"/>
              <a:gd name="connisteX7" fmla="*/ 273685 w 1300268"/>
              <a:gd name="connsiteY7" fmla="*/ 578216 h 1318741"/>
              <a:gd name="connisteX8" fmla="*/ 324485 w 1300268"/>
              <a:gd name="connsiteY8" fmla="*/ 648701 h 1318741"/>
              <a:gd name="connisteX9" fmla="*/ 375285 w 1300268"/>
              <a:gd name="connsiteY9" fmla="*/ 719821 h 1318741"/>
              <a:gd name="connisteX10" fmla="*/ 426085 w 1300268"/>
              <a:gd name="connsiteY10" fmla="*/ 790941 h 1318741"/>
              <a:gd name="connisteX11" fmla="*/ 456565 w 1300268"/>
              <a:gd name="connsiteY11" fmla="*/ 872221 h 1318741"/>
              <a:gd name="connisteX12" fmla="*/ 517525 w 1300268"/>
              <a:gd name="connsiteY12" fmla="*/ 943341 h 1318741"/>
              <a:gd name="connisteX13" fmla="*/ 578485 w 1300268"/>
              <a:gd name="connsiteY13" fmla="*/ 1014461 h 1318741"/>
              <a:gd name="connisteX14" fmla="*/ 639445 w 1300268"/>
              <a:gd name="connsiteY14" fmla="*/ 1084946 h 1318741"/>
              <a:gd name="connisteX15" fmla="*/ 709930 w 1300268"/>
              <a:gd name="connsiteY15" fmla="*/ 1156066 h 1318741"/>
              <a:gd name="connisteX16" fmla="*/ 781050 w 1300268"/>
              <a:gd name="connsiteY16" fmla="*/ 1217026 h 1318741"/>
              <a:gd name="connisteX17" fmla="*/ 852170 w 1300268"/>
              <a:gd name="connsiteY17" fmla="*/ 1267826 h 1318741"/>
              <a:gd name="connisteX18" fmla="*/ 933450 w 1300268"/>
              <a:gd name="connsiteY18" fmla="*/ 1288146 h 1318741"/>
              <a:gd name="connisteX19" fmla="*/ 1024255 w 1300268"/>
              <a:gd name="connsiteY19" fmla="*/ 1318626 h 1318741"/>
              <a:gd name="connisteX20" fmla="*/ 1095375 w 1300268"/>
              <a:gd name="connsiteY20" fmla="*/ 1277986 h 1318741"/>
              <a:gd name="connisteX21" fmla="*/ 1166495 w 1300268"/>
              <a:gd name="connsiteY21" fmla="*/ 1196706 h 1318741"/>
              <a:gd name="connisteX22" fmla="*/ 1207135 w 1300268"/>
              <a:gd name="connsiteY22" fmla="*/ 1125586 h 1318741"/>
              <a:gd name="connisteX23" fmla="*/ 1227455 w 1300268"/>
              <a:gd name="connsiteY23" fmla="*/ 1054466 h 1318741"/>
              <a:gd name="connisteX24" fmla="*/ 1257935 w 1300268"/>
              <a:gd name="connsiteY24" fmla="*/ 973821 h 1318741"/>
              <a:gd name="connisteX25" fmla="*/ 1268095 w 1300268"/>
              <a:gd name="connsiteY25" fmla="*/ 902701 h 1318741"/>
              <a:gd name="connisteX26" fmla="*/ 1268095 w 1300268"/>
              <a:gd name="connsiteY26" fmla="*/ 831581 h 1318741"/>
              <a:gd name="connisteX27" fmla="*/ 1278255 w 1300268"/>
              <a:gd name="connsiteY27" fmla="*/ 750301 h 1318741"/>
              <a:gd name="connisteX28" fmla="*/ 1278255 w 1300268"/>
              <a:gd name="connsiteY28" fmla="*/ 679181 h 1318741"/>
              <a:gd name="connisteX29" fmla="*/ 1298575 w 1300268"/>
              <a:gd name="connsiteY29" fmla="*/ 608696 h 1318741"/>
              <a:gd name="connisteX30" fmla="*/ 1298575 w 1300268"/>
              <a:gd name="connsiteY30" fmla="*/ 527416 h 1318741"/>
              <a:gd name="connisteX31" fmla="*/ 1298575 w 1300268"/>
              <a:gd name="connsiteY31" fmla="*/ 456296 h 1318741"/>
              <a:gd name="connisteX32" fmla="*/ 1298575 w 1300268"/>
              <a:gd name="connsiteY32" fmla="*/ 385176 h 1318741"/>
              <a:gd name="connisteX33" fmla="*/ 1278255 w 1300268"/>
              <a:gd name="connsiteY33" fmla="*/ 303896 h 1318741"/>
              <a:gd name="connisteX34" fmla="*/ 1217295 w 1300268"/>
              <a:gd name="connsiteY34" fmla="*/ 233411 h 1318741"/>
              <a:gd name="connisteX35" fmla="*/ 1146175 w 1300268"/>
              <a:gd name="connsiteY35" fmla="*/ 192771 h 1318741"/>
              <a:gd name="connisteX36" fmla="*/ 1064895 w 1300268"/>
              <a:gd name="connsiteY36" fmla="*/ 172451 h 1318741"/>
              <a:gd name="connisteX37" fmla="*/ 984250 w 1300268"/>
              <a:gd name="connsiteY37" fmla="*/ 152131 h 1318741"/>
              <a:gd name="connisteX38" fmla="*/ 913130 w 1300268"/>
              <a:gd name="connsiteY38" fmla="*/ 121651 h 1318741"/>
              <a:gd name="connisteX39" fmla="*/ 831850 w 1300268"/>
              <a:gd name="connsiteY39" fmla="*/ 101331 h 1318741"/>
              <a:gd name="connisteX40" fmla="*/ 760730 w 1300268"/>
              <a:gd name="connsiteY40" fmla="*/ 81011 h 1318741"/>
              <a:gd name="connisteX41" fmla="*/ 679450 w 1300268"/>
              <a:gd name="connsiteY41" fmla="*/ 70851 h 1318741"/>
              <a:gd name="connisteX42" fmla="*/ 598805 w 1300268"/>
              <a:gd name="connsiteY42" fmla="*/ 70851 h 1318741"/>
              <a:gd name="connisteX43" fmla="*/ 527685 w 1300268"/>
              <a:gd name="connsiteY43" fmla="*/ 70851 h 1318741"/>
              <a:gd name="connisteX44" fmla="*/ 456565 w 1300268"/>
              <a:gd name="connsiteY44" fmla="*/ 70851 h 1318741"/>
              <a:gd name="connisteX45" fmla="*/ 385445 w 1300268"/>
              <a:gd name="connsiteY45" fmla="*/ 70851 h 1318741"/>
              <a:gd name="connisteX46" fmla="*/ 314325 w 1300268"/>
              <a:gd name="connsiteY46" fmla="*/ 50531 h 1318741"/>
              <a:gd name="connisteX47" fmla="*/ 233680 w 1300268"/>
              <a:gd name="connsiteY47" fmla="*/ 31481 h 1318741"/>
              <a:gd name="connisteX48" fmla="*/ 162560 w 1300268"/>
              <a:gd name="connsiteY48" fmla="*/ 11161 h 1318741"/>
              <a:gd name="connisteX49" fmla="*/ 91440 w 1300268"/>
              <a:gd name="connsiteY49" fmla="*/ 1001 h 1318741"/>
              <a:gd name="connisteX50" fmla="*/ 20320 w 1300268"/>
              <a:gd name="connsiteY50" fmla="*/ 11161 h 1318741"/>
              <a:gd name="connisteX51" fmla="*/ 0 w 1300268"/>
              <a:gd name="connsiteY51" fmla="*/ 81011 h 1318741"/>
              <a:gd name="connisteX52" fmla="*/ 20320 w 1300268"/>
              <a:gd name="connsiteY52" fmla="*/ 81011 h 13187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</a:cxnLst>
            <a:rect l="l" t="t" r="r" b="b"/>
            <a:pathLst>
              <a:path w="1300268" h="1318742">
                <a:moveTo>
                  <a:pt x="20320" y="81011"/>
                </a:moveTo>
                <a:cubicBezTo>
                  <a:pt x="28575" y="94981"/>
                  <a:pt x="28575" y="123556"/>
                  <a:pt x="40640" y="152131"/>
                </a:cubicBezTo>
                <a:cubicBezTo>
                  <a:pt x="52705" y="180706"/>
                  <a:pt x="67310" y="194676"/>
                  <a:pt x="81280" y="223251"/>
                </a:cubicBezTo>
                <a:cubicBezTo>
                  <a:pt x="95250" y="251826"/>
                  <a:pt x="95250" y="265161"/>
                  <a:pt x="111760" y="293736"/>
                </a:cubicBezTo>
                <a:cubicBezTo>
                  <a:pt x="128270" y="322311"/>
                  <a:pt x="148590" y="336281"/>
                  <a:pt x="162560" y="364856"/>
                </a:cubicBezTo>
                <a:cubicBezTo>
                  <a:pt x="176530" y="393431"/>
                  <a:pt x="168910" y="407401"/>
                  <a:pt x="182880" y="435976"/>
                </a:cubicBezTo>
                <a:cubicBezTo>
                  <a:pt x="196850" y="464551"/>
                  <a:pt x="215265" y="478521"/>
                  <a:pt x="233680" y="507096"/>
                </a:cubicBezTo>
                <a:cubicBezTo>
                  <a:pt x="252095" y="535671"/>
                  <a:pt x="255270" y="549641"/>
                  <a:pt x="273685" y="578216"/>
                </a:cubicBezTo>
                <a:cubicBezTo>
                  <a:pt x="292100" y="606791"/>
                  <a:pt x="304165" y="620126"/>
                  <a:pt x="324485" y="648701"/>
                </a:cubicBezTo>
                <a:cubicBezTo>
                  <a:pt x="344805" y="677276"/>
                  <a:pt x="354965" y="691246"/>
                  <a:pt x="375285" y="719821"/>
                </a:cubicBezTo>
                <a:cubicBezTo>
                  <a:pt x="395605" y="748396"/>
                  <a:pt x="409575" y="760461"/>
                  <a:pt x="426085" y="790941"/>
                </a:cubicBezTo>
                <a:cubicBezTo>
                  <a:pt x="442595" y="821421"/>
                  <a:pt x="438150" y="841741"/>
                  <a:pt x="456565" y="872221"/>
                </a:cubicBezTo>
                <a:cubicBezTo>
                  <a:pt x="474980" y="902701"/>
                  <a:pt x="493395" y="914766"/>
                  <a:pt x="517525" y="943341"/>
                </a:cubicBezTo>
                <a:cubicBezTo>
                  <a:pt x="541655" y="971916"/>
                  <a:pt x="554355" y="985886"/>
                  <a:pt x="578485" y="1014461"/>
                </a:cubicBezTo>
                <a:cubicBezTo>
                  <a:pt x="602615" y="1043036"/>
                  <a:pt x="613410" y="1056371"/>
                  <a:pt x="639445" y="1084946"/>
                </a:cubicBezTo>
                <a:cubicBezTo>
                  <a:pt x="665480" y="1113521"/>
                  <a:pt x="681355" y="1129396"/>
                  <a:pt x="709930" y="1156066"/>
                </a:cubicBezTo>
                <a:cubicBezTo>
                  <a:pt x="738505" y="1182736"/>
                  <a:pt x="752475" y="1194801"/>
                  <a:pt x="781050" y="1217026"/>
                </a:cubicBezTo>
                <a:cubicBezTo>
                  <a:pt x="809625" y="1239251"/>
                  <a:pt x="821690" y="1253856"/>
                  <a:pt x="852170" y="1267826"/>
                </a:cubicBezTo>
                <a:cubicBezTo>
                  <a:pt x="882650" y="1281796"/>
                  <a:pt x="899160" y="1277986"/>
                  <a:pt x="933450" y="1288146"/>
                </a:cubicBezTo>
                <a:cubicBezTo>
                  <a:pt x="967740" y="1298306"/>
                  <a:pt x="991870" y="1320531"/>
                  <a:pt x="1024255" y="1318626"/>
                </a:cubicBezTo>
                <a:cubicBezTo>
                  <a:pt x="1056640" y="1316721"/>
                  <a:pt x="1066800" y="1302116"/>
                  <a:pt x="1095375" y="1277986"/>
                </a:cubicBezTo>
                <a:cubicBezTo>
                  <a:pt x="1123950" y="1253856"/>
                  <a:pt x="1144270" y="1227186"/>
                  <a:pt x="1166495" y="1196706"/>
                </a:cubicBezTo>
                <a:cubicBezTo>
                  <a:pt x="1188720" y="1166226"/>
                  <a:pt x="1195070" y="1154161"/>
                  <a:pt x="1207135" y="1125586"/>
                </a:cubicBezTo>
                <a:cubicBezTo>
                  <a:pt x="1219200" y="1097011"/>
                  <a:pt x="1217295" y="1084946"/>
                  <a:pt x="1227455" y="1054466"/>
                </a:cubicBezTo>
                <a:cubicBezTo>
                  <a:pt x="1237615" y="1023986"/>
                  <a:pt x="1249680" y="1004301"/>
                  <a:pt x="1257935" y="973821"/>
                </a:cubicBezTo>
                <a:cubicBezTo>
                  <a:pt x="1266190" y="943341"/>
                  <a:pt x="1266190" y="931276"/>
                  <a:pt x="1268095" y="902701"/>
                </a:cubicBezTo>
                <a:cubicBezTo>
                  <a:pt x="1270000" y="874126"/>
                  <a:pt x="1266190" y="862061"/>
                  <a:pt x="1268095" y="831581"/>
                </a:cubicBezTo>
                <a:cubicBezTo>
                  <a:pt x="1270000" y="801101"/>
                  <a:pt x="1276350" y="780781"/>
                  <a:pt x="1278255" y="750301"/>
                </a:cubicBezTo>
                <a:cubicBezTo>
                  <a:pt x="1280160" y="719821"/>
                  <a:pt x="1274445" y="707756"/>
                  <a:pt x="1278255" y="679181"/>
                </a:cubicBezTo>
                <a:cubicBezTo>
                  <a:pt x="1282065" y="650606"/>
                  <a:pt x="1294765" y="639176"/>
                  <a:pt x="1298575" y="608696"/>
                </a:cubicBezTo>
                <a:cubicBezTo>
                  <a:pt x="1302385" y="578216"/>
                  <a:pt x="1298575" y="557896"/>
                  <a:pt x="1298575" y="527416"/>
                </a:cubicBezTo>
                <a:cubicBezTo>
                  <a:pt x="1298575" y="496936"/>
                  <a:pt x="1298575" y="484871"/>
                  <a:pt x="1298575" y="456296"/>
                </a:cubicBezTo>
                <a:cubicBezTo>
                  <a:pt x="1298575" y="427721"/>
                  <a:pt x="1302385" y="415656"/>
                  <a:pt x="1298575" y="385176"/>
                </a:cubicBezTo>
                <a:cubicBezTo>
                  <a:pt x="1294765" y="354696"/>
                  <a:pt x="1294765" y="334376"/>
                  <a:pt x="1278255" y="303896"/>
                </a:cubicBezTo>
                <a:cubicBezTo>
                  <a:pt x="1261745" y="273416"/>
                  <a:pt x="1243965" y="255636"/>
                  <a:pt x="1217295" y="233411"/>
                </a:cubicBezTo>
                <a:cubicBezTo>
                  <a:pt x="1190625" y="211186"/>
                  <a:pt x="1176655" y="204836"/>
                  <a:pt x="1146175" y="192771"/>
                </a:cubicBezTo>
                <a:cubicBezTo>
                  <a:pt x="1115695" y="180706"/>
                  <a:pt x="1097280" y="180706"/>
                  <a:pt x="1064895" y="172451"/>
                </a:cubicBezTo>
                <a:cubicBezTo>
                  <a:pt x="1032510" y="164196"/>
                  <a:pt x="1014730" y="162291"/>
                  <a:pt x="984250" y="152131"/>
                </a:cubicBezTo>
                <a:cubicBezTo>
                  <a:pt x="953770" y="141971"/>
                  <a:pt x="943610" y="131811"/>
                  <a:pt x="913130" y="121651"/>
                </a:cubicBezTo>
                <a:cubicBezTo>
                  <a:pt x="882650" y="111491"/>
                  <a:pt x="862330" y="109586"/>
                  <a:pt x="831850" y="101331"/>
                </a:cubicBezTo>
                <a:cubicBezTo>
                  <a:pt x="801370" y="93076"/>
                  <a:pt x="791210" y="87361"/>
                  <a:pt x="760730" y="81011"/>
                </a:cubicBezTo>
                <a:cubicBezTo>
                  <a:pt x="730250" y="74661"/>
                  <a:pt x="711835" y="72756"/>
                  <a:pt x="679450" y="70851"/>
                </a:cubicBezTo>
                <a:cubicBezTo>
                  <a:pt x="647065" y="68946"/>
                  <a:pt x="629285" y="70851"/>
                  <a:pt x="598805" y="70851"/>
                </a:cubicBezTo>
                <a:cubicBezTo>
                  <a:pt x="568325" y="70851"/>
                  <a:pt x="556260" y="70851"/>
                  <a:pt x="527685" y="70851"/>
                </a:cubicBezTo>
                <a:cubicBezTo>
                  <a:pt x="499110" y="70851"/>
                  <a:pt x="485140" y="70851"/>
                  <a:pt x="456565" y="70851"/>
                </a:cubicBezTo>
                <a:cubicBezTo>
                  <a:pt x="427990" y="70851"/>
                  <a:pt x="414020" y="74661"/>
                  <a:pt x="385445" y="70851"/>
                </a:cubicBezTo>
                <a:cubicBezTo>
                  <a:pt x="356870" y="67041"/>
                  <a:pt x="344805" y="58151"/>
                  <a:pt x="314325" y="50531"/>
                </a:cubicBezTo>
                <a:cubicBezTo>
                  <a:pt x="283845" y="42911"/>
                  <a:pt x="264160" y="39101"/>
                  <a:pt x="233680" y="31481"/>
                </a:cubicBezTo>
                <a:cubicBezTo>
                  <a:pt x="203200" y="23861"/>
                  <a:pt x="191135" y="17511"/>
                  <a:pt x="162560" y="11161"/>
                </a:cubicBezTo>
                <a:cubicBezTo>
                  <a:pt x="133985" y="4811"/>
                  <a:pt x="120015" y="1001"/>
                  <a:pt x="91440" y="1001"/>
                </a:cubicBezTo>
                <a:cubicBezTo>
                  <a:pt x="62865" y="1001"/>
                  <a:pt x="38735" y="-4714"/>
                  <a:pt x="20320" y="11161"/>
                </a:cubicBezTo>
                <a:cubicBezTo>
                  <a:pt x="1905" y="27036"/>
                  <a:pt x="0" y="67041"/>
                  <a:pt x="0" y="81011"/>
                </a:cubicBezTo>
                <a:cubicBezTo>
                  <a:pt x="0" y="94981"/>
                  <a:pt x="12065" y="67041"/>
                  <a:pt x="20320" y="810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 rot="-3240000">
            <a:off x="3321844" y="1629569"/>
            <a:ext cx="4175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 rot="-2880000">
            <a:off x="3440907" y="1350168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6150" name="Text Box 12"/>
          <p:cNvSpPr txBox="1">
            <a:spLocks noChangeArrowheads="1"/>
          </p:cNvSpPr>
          <p:nvPr/>
        </p:nvSpPr>
        <p:spPr bwMode="auto">
          <a:xfrm rot="-2100000">
            <a:off x="3860800" y="942975"/>
            <a:ext cx="43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6151" name="Text Box 13"/>
          <p:cNvSpPr txBox="1">
            <a:spLocks noChangeArrowheads="1"/>
          </p:cNvSpPr>
          <p:nvPr/>
        </p:nvSpPr>
        <p:spPr bwMode="auto">
          <a:xfrm rot="-1800000">
            <a:off x="4105275" y="7604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 rot="-1320000">
            <a:off x="4349750" y="649288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r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3" name="Text Box 16"/>
          <p:cNvSpPr txBox="1">
            <a:spLocks noChangeArrowheads="1"/>
          </p:cNvSpPr>
          <p:nvPr/>
        </p:nvSpPr>
        <p:spPr bwMode="auto">
          <a:xfrm rot="-1320000">
            <a:off x="4537075" y="601663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o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4" name="Text Box 17"/>
          <p:cNvSpPr txBox="1">
            <a:spLocks noChangeArrowheads="1"/>
          </p:cNvSpPr>
          <p:nvPr/>
        </p:nvSpPr>
        <p:spPr bwMode="auto">
          <a:xfrm rot="-720000">
            <a:off x="4805363" y="54610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l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5" name="Text Box 18"/>
          <p:cNvSpPr txBox="1">
            <a:spLocks noChangeArrowheads="1"/>
          </p:cNvSpPr>
          <p:nvPr/>
        </p:nvSpPr>
        <p:spPr bwMode="auto">
          <a:xfrm rot="-420000">
            <a:off x="4916488" y="54610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6" name="Text Box 19"/>
          <p:cNvSpPr txBox="1">
            <a:spLocks noChangeArrowheads="1"/>
          </p:cNvSpPr>
          <p:nvPr/>
        </p:nvSpPr>
        <p:spPr bwMode="auto">
          <a:xfrm rot="-540000">
            <a:off x="6862763" y="585788"/>
            <a:ext cx="5318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d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7" name="Text Box 20"/>
          <p:cNvSpPr txBox="1">
            <a:spLocks noChangeArrowheads="1"/>
          </p:cNvSpPr>
          <p:nvPr/>
        </p:nvSpPr>
        <p:spPr bwMode="auto">
          <a:xfrm>
            <a:off x="7167563" y="5064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8" name="Text Box 21"/>
          <p:cNvSpPr txBox="1">
            <a:spLocks noChangeArrowheads="1"/>
          </p:cNvSpPr>
          <p:nvPr/>
        </p:nvSpPr>
        <p:spPr bwMode="auto">
          <a:xfrm rot="-180000">
            <a:off x="7461250" y="51435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l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Folded Corner 24"/>
          <p:cNvSpPr/>
          <p:nvPr/>
        </p:nvSpPr>
        <p:spPr>
          <a:xfrm>
            <a:off x="4083050" y="2016125"/>
            <a:ext cx="4649788" cy="3124200"/>
          </a:xfrm>
          <a:prstGeom prst="foldedCorner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6160" name="Text Box 25"/>
          <p:cNvSpPr txBox="1">
            <a:spLocks noChangeArrowheads="1"/>
          </p:cNvSpPr>
          <p:nvPr/>
        </p:nvSpPr>
        <p:spPr bwMode="auto">
          <a:xfrm rot="1080000">
            <a:off x="7823200" y="5445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6161" name="Text Box 26"/>
          <p:cNvSpPr txBox="1">
            <a:spLocks noChangeArrowheads="1"/>
          </p:cNvSpPr>
          <p:nvPr/>
        </p:nvSpPr>
        <p:spPr bwMode="auto">
          <a:xfrm rot="1680000">
            <a:off x="8121650" y="700088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U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2" name="Text Box 27"/>
          <p:cNvSpPr txBox="1">
            <a:spLocks noChangeArrowheads="1"/>
          </p:cNvSpPr>
          <p:nvPr/>
        </p:nvSpPr>
        <p:spPr bwMode="auto">
          <a:xfrm rot="2700000">
            <a:off x="8401845" y="900906"/>
            <a:ext cx="5318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O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3" name="Text Box 28"/>
          <p:cNvSpPr txBox="1">
            <a:spLocks noChangeArrowheads="1"/>
          </p:cNvSpPr>
          <p:nvPr/>
        </p:nvSpPr>
        <p:spPr bwMode="auto">
          <a:xfrm rot="3420000">
            <a:off x="8639969" y="1188244"/>
            <a:ext cx="5318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R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4" name="Text Box 29"/>
          <p:cNvSpPr txBox="1">
            <a:spLocks noChangeArrowheads="1"/>
          </p:cNvSpPr>
          <p:nvPr/>
        </p:nvSpPr>
        <p:spPr bwMode="auto">
          <a:xfrm rot="3840000">
            <a:off x="8786813" y="1482725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5" name="Text Box 31"/>
          <p:cNvSpPr txBox="1">
            <a:spLocks noChangeArrowheads="1"/>
          </p:cNvSpPr>
          <p:nvPr/>
        </p:nvSpPr>
        <p:spPr bwMode="auto">
          <a:xfrm>
            <a:off x="5151438" y="2622550"/>
            <a:ext cx="2513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>
                <a:solidFill>
                  <a:srgbClr val="2C89E5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STUPORE</a:t>
            </a:r>
          </a:p>
        </p:txBody>
      </p:sp>
      <p:sp>
        <p:nvSpPr>
          <p:cNvPr id="6166" name="Text Box 32"/>
          <p:cNvSpPr txBox="1">
            <a:spLocks noChangeArrowheads="1"/>
          </p:cNvSpPr>
          <p:nvPr/>
        </p:nvSpPr>
        <p:spPr bwMode="auto">
          <a:xfrm>
            <a:off x="4830763" y="3333750"/>
            <a:ext cx="327501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Provi mai stupore?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Quali fenomeni 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incuriosiscono di più?</a:t>
            </a:r>
          </a:p>
        </p:txBody>
      </p:sp>
      <p:sp>
        <p:nvSpPr>
          <p:cNvPr id="34" name="Rectangles 33"/>
          <p:cNvSpPr/>
          <p:nvPr/>
        </p:nvSpPr>
        <p:spPr>
          <a:xfrm>
            <a:off x="-9525" y="0"/>
            <a:ext cx="617538" cy="6872288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35" name="Rectangles 34"/>
          <p:cNvSpPr/>
          <p:nvPr/>
        </p:nvSpPr>
        <p:spPr>
          <a:xfrm>
            <a:off x="11572875" y="-14288"/>
            <a:ext cx="619125" cy="6872288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8" t="233"/>
          <a:stretch>
            <a:fillRect/>
          </a:stretch>
        </p:blipFill>
        <p:spPr>
          <a:xfrm>
            <a:off x="214313" y="325438"/>
            <a:ext cx="4162425" cy="2855912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71" name="Content Placeholder 7"/>
          <p:cNvSpPr>
            <a:spLocks noGrp="1" noChangeArrowheads="1"/>
          </p:cNvSpPr>
          <p:nvPr>
            <p:ph sz="half" idx="2"/>
          </p:nvPr>
        </p:nvSpPr>
        <p:spPr>
          <a:xfrm>
            <a:off x="5248275" y="4268788"/>
            <a:ext cx="6608763" cy="20224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it-IT" altLang="en-US" sz="2000" b="1" dirty="0" smtClean="0"/>
              <a:t>Osserva le fotografie e scrivi sotto ad ognuna una parola che descriva un'emozione.</a:t>
            </a:r>
          </a:p>
          <a:p>
            <a:pPr marL="0" indent="0" eaLnBrk="1" hangingPunct="1">
              <a:buFontTx/>
              <a:buNone/>
            </a:pPr>
            <a:endParaRPr lang="it-IT" altLang="en-US" sz="2000" b="1" dirty="0" smtClean="0"/>
          </a:p>
          <a:p>
            <a:pPr marL="0" indent="0" eaLnBrk="1" hangingPunct="1">
              <a:buFontTx/>
              <a:buNone/>
            </a:pPr>
            <a:r>
              <a:rPr lang="it-IT" altLang="en-US" sz="2000" b="1" dirty="0" smtClean="0"/>
              <a:t>Continua sul quaderno: </a:t>
            </a:r>
          </a:p>
          <a:p>
            <a:pPr marL="0" indent="0" eaLnBrk="1" hangingPunct="1">
              <a:buFontTx/>
              <a:buNone/>
            </a:pPr>
            <a:r>
              <a:rPr lang="it-IT" altLang="en-US" sz="2000" b="1" i="1" dirty="0" smtClean="0">
                <a:solidFill>
                  <a:srgbClr val="002060"/>
                </a:solidFill>
              </a:rPr>
              <a:t>“Quella volta che mi sono davvero emozionato...”</a:t>
            </a:r>
          </a:p>
        </p:txBody>
      </p:sp>
      <p:sp>
        <p:nvSpPr>
          <p:cNvPr id="9" name="Rectangles 8"/>
          <p:cNvSpPr/>
          <p:nvPr/>
        </p:nvSpPr>
        <p:spPr>
          <a:xfrm>
            <a:off x="214313" y="295275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0" name="Rectangles 9"/>
          <p:cNvSpPr/>
          <p:nvPr/>
        </p:nvSpPr>
        <p:spPr>
          <a:xfrm rot="5400000">
            <a:off x="-1185069" y="1704182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1" name="Rectangles 10"/>
          <p:cNvSpPr/>
          <p:nvPr/>
        </p:nvSpPr>
        <p:spPr>
          <a:xfrm rot="5400000">
            <a:off x="2987675" y="1695451"/>
            <a:ext cx="28543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2" name="Rectangles 11"/>
          <p:cNvSpPr/>
          <p:nvPr/>
        </p:nvSpPr>
        <p:spPr>
          <a:xfrm>
            <a:off x="204788" y="3160713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" name="Rectangles 12"/>
          <p:cNvSpPr/>
          <p:nvPr/>
        </p:nvSpPr>
        <p:spPr>
          <a:xfrm>
            <a:off x="2493963" y="2646363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2555875" y="2646363"/>
            <a:ext cx="159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717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32"/>
          <a:stretch>
            <a:fillRect/>
          </a:stretch>
        </p:blipFill>
        <p:spPr bwMode="auto">
          <a:xfrm>
            <a:off x="4560888" y="939800"/>
            <a:ext cx="409733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s 15"/>
          <p:cNvSpPr/>
          <p:nvPr/>
        </p:nvSpPr>
        <p:spPr>
          <a:xfrm>
            <a:off x="4495800" y="863600"/>
            <a:ext cx="32607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7" name="Rectangles 16"/>
          <p:cNvSpPr/>
          <p:nvPr/>
        </p:nvSpPr>
        <p:spPr>
          <a:xfrm rot="5400000">
            <a:off x="3094832" y="2270919"/>
            <a:ext cx="2855912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8" name="Rectangles 17"/>
          <p:cNvSpPr/>
          <p:nvPr/>
        </p:nvSpPr>
        <p:spPr>
          <a:xfrm rot="5400000">
            <a:off x="7266781" y="2262982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9" name="Rectangles 18"/>
          <p:cNvSpPr/>
          <p:nvPr/>
        </p:nvSpPr>
        <p:spPr>
          <a:xfrm>
            <a:off x="4484688" y="3727450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22" name="Rectangles 21"/>
          <p:cNvSpPr/>
          <p:nvPr/>
        </p:nvSpPr>
        <p:spPr>
          <a:xfrm>
            <a:off x="6850063" y="3236913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84" name="Text Box 22"/>
          <p:cNvSpPr txBox="1">
            <a:spLocks noChangeArrowheads="1"/>
          </p:cNvSpPr>
          <p:nvPr/>
        </p:nvSpPr>
        <p:spPr bwMode="auto">
          <a:xfrm>
            <a:off x="6911975" y="3236913"/>
            <a:ext cx="1592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7185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0" t="4103" r="5852" b="7158"/>
          <a:stretch>
            <a:fillRect/>
          </a:stretch>
        </p:blipFill>
        <p:spPr bwMode="auto">
          <a:xfrm>
            <a:off x="7832725" y="225425"/>
            <a:ext cx="40973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s 32"/>
          <p:cNvSpPr/>
          <p:nvPr/>
        </p:nvSpPr>
        <p:spPr>
          <a:xfrm>
            <a:off x="7756525" y="149225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4" name="Rectangles 33"/>
          <p:cNvSpPr/>
          <p:nvPr/>
        </p:nvSpPr>
        <p:spPr>
          <a:xfrm rot="5400000">
            <a:off x="6366668" y="1548607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5" name="Rectangles 34"/>
          <p:cNvSpPr/>
          <p:nvPr/>
        </p:nvSpPr>
        <p:spPr>
          <a:xfrm rot="5400000">
            <a:off x="10529887" y="1549401"/>
            <a:ext cx="28543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6" name="Rectangles 35"/>
          <p:cNvSpPr/>
          <p:nvPr/>
        </p:nvSpPr>
        <p:spPr>
          <a:xfrm>
            <a:off x="7756525" y="3014663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7" name="Rectangles 36"/>
          <p:cNvSpPr/>
          <p:nvPr/>
        </p:nvSpPr>
        <p:spPr>
          <a:xfrm>
            <a:off x="7950200" y="325438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91" name="Text Box 37"/>
          <p:cNvSpPr txBox="1">
            <a:spLocks noChangeArrowheads="1"/>
          </p:cNvSpPr>
          <p:nvPr/>
        </p:nvSpPr>
        <p:spPr bwMode="auto">
          <a:xfrm>
            <a:off x="8012113" y="325438"/>
            <a:ext cx="159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79425" y="3586163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0" name="Rectangles 39"/>
          <p:cNvSpPr/>
          <p:nvPr/>
        </p:nvSpPr>
        <p:spPr>
          <a:xfrm rot="5400000">
            <a:off x="-952500" y="5019675"/>
            <a:ext cx="29400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1" name="Rectangles 40"/>
          <p:cNvSpPr/>
          <p:nvPr/>
        </p:nvSpPr>
        <p:spPr>
          <a:xfrm rot="5400000">
            <a:off x="3251994" y="4985544"/>
            <a:ext cx="2855912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2" name="Rectangles 41"/>
          <p:cNvSpPr/>
          <p:nvPr/>
        </p:nvSpPr>
        <p:spPr>
          <a:xfrm>
            <a:off x="479425" y="6451600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3" name="Rectangles 42"/>
          <p:cNvSpPr/>
          <p:nvPr/>
        </p:nvSpPr>
        <p:spPr>
          <a:xfrm>
            <a:off x="4995863" y="4362450"/>
            <a:ext cx="161925" cy="1635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5" name="Rectangles 44"/>
          <p:cNvSpPr/>
          <p:nvPr/>
        </p:nvSpPr>
        <p:spPr>
          <a:xfrm>
            <a:off x="4995863" y="5392738"/>
            <a:ext cx="161925" cy="1635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7198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74"/>
          <a:stretch>
            <a:fillRect/>
          </a:stretch>
        </p:blipFill>
        <p:spPr bwMode="auto">
          <a:xfrm>
            <a:off x="546100" y="3662363"/>
            <a:ext cx="40957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s 46"/>
          <p:cNvSpPr/>
          <p:nvPr/>
        </p:nvSpPr>
        <p:spPr>
          <a:xfrm>
            <a:off x="779463" y="3900488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200" name="Text Box 47"/>
          <p:cNvSpPr txBox="1">
            <a:spLocks noChangeArrowheads="1"/>
          </p:cNvSpPr>
          <p:nvPr/>
        </p:nvSpPr>
        <p:spPr bwMode="auto">
          <a:xfrm>
            <a:off x="841375" y="3900488"/>
            <a:ext cx="159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641682" y="5273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8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7235" y="1077594"/>
            <a:ext cx="6957692" cy="2257425"/>
          </a:xfrm>
          <a:solidFill>
            <a:srgbClr val="C8CE48"/>
          </a:solidFill>
          <a:extLst/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L'UOMO</a:t>
            </a:r>
            <a: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ALLA RICERCA DI DIO</a:t>
            </a:r>
            <a: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altLang="en-US" sz="28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QUANDO, DOVE, COME, E PERCHE'...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6523038" y="2090738"/>
            <a:ext cx="4784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Nell’antichità, di fronte ai fenomeni naturali come la</a:t>
            </a:r>
            <a:r>
              <a:rPr lang="it-IT" altLang="en-US" sz="2800" b="1">
                <a:solidFill>
                  <a:srgbClr val="002060"/>
                </a:solidFill>
              </a:rPr>
              <a:t> </a:t>
            </a:r>
            <a:r>
              <a:rPr lang="it-IT" altLang="en-US" sz="2800" b="1">
                <a:solidFill>
                  <a:srgbClr val="C96F59"/>
                </a:solidFill>
              </a:rPr>
              <a:t>pioggia, il fuoco, i terremoti…</a:t>
            </a:r>
            <a:r>
              <a:rPr lang="it-IT" altLang="en-US" sz="2800">
                <a:solidFill>
                  <a:srgbClr val="002060"/>
                </a:solidFill>
              </a:rPr>
              <a:t>gli uomini si spaventavano e si domandavano il perché.</a:t>
            </a:r>
          </a:p>
        </p:txBody>
      </p:sp>
      <p:sp>
        <p:nvSpPr>
          <p:cNvPr id="8" name="Rectangles 7"/>
          <p:cNvSpPr/>
          <p:nvPr/>
        </p:nvSpPr>
        <p:spPr>
          <a:xfrm>
            <a:off x="657225" y="1504950"/>
            <a:ext cx="5116513" cy="384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922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>
            <a:fillRect/>
          </a:stretch>
        </p:blipFill>
        <p:spPr>
          <a:xfrm>
            <a:off x="758825" y="1619250"/>
            <a:ext cx="4908550" cy="3621088"/>
          </a:xfr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320675" y="596900"/>
            <a:ext cx="11550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Si </a:t>
            </a:r>
            <a:r>
              <a:rPr lang="it-IT" altLang="en-US" sz="2800" b="1">
                <a:solidFill>
                  <a:srgbClr val="002060"/>
                </a:solidFill>
              </a:rPr>
              <a:t>stupivano </a:t>
            </a:r>
            <a:r>
              <a:rPr lang="it-IT" altLang="en-US" sz="2800">
                <a:solidFill>
                  <a:srgbClr val="002060"/>
                </a:solidFill>
              </a:rPr>
              <a:t>dinnanzi ad un tramonto, allo sbocciare di un fiore; provavano </a:t>
            </a:r>
            <a:r>
              <a:rPr lang="it-IT" altLang="en-US" sz="2800" b="1">
                <a:solidFill>
                  <a:srgbClr val="002060"/>
                </a:solidFill>
              </a:rPr>
              <a:t>gioia</a:t>
            </a:r>
            <a:r>
              <a:rPr lang="it-IT" altLang="en-US" sz="2800">
                <a:solidFill>
                  <a:srgbClr val="002060"/>
                </a:solidFill>
              </a:rPr>
              <a:t> quando nasceva un bambino o un cucciolo di animale.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Tremavano di </a:t>
            </a:r>
            <a:r>
              <a:rPr lang="it-IT" altLang="en-US" sz="2800" b="1">
                <a:solidFill>
                  <a:srgbClr val="002060"/>
                </a:solidFill>
              </a:rPr>
              <a:t>paura</a:t>
            </a:r>
            <a:r>
              <a:rPr lang="it-IT" altLang="en-US" sz="2800">
                <a:solidFill>
                  <a:srgbClr val="002060"/>
                </a:solidFill>
              </a:rPr>
              <a:t> di fronte ai terremoti, fulmini o eruzioni vulcaniche.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8825" y="2379663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4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9150" y="2451100"/>
            <a:ext cx="2814638" cy="1876425"/>
          </a:xfrm>
        </p:spPr>
      </p:pic>
      <p:sp>
        <p:nvSpPr>
          <p:cNvPr id="14" name="Rectangles 13"/>
          <p:cNvSpPr/>
          <p:nvPr/>
        </p:nvSpPr>
        <p:spPr>
          <a:xfrm>
            <a:off x="587375" y="4181475"/>
            <a:ext cx="3046413" cy="21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6" name="Content Placeholder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5" r="14334"/>
          <a:stretch>
            <a:fillRect/>
          </a:stretch>
        </p:blipFill>
        <p:spPr>
          <a:xfrm>
            <a:off x="647700" y="4248150"/>
            <a:ext cx="2925763" cy="1981200"/>
          </a:xfrm>
        </p:spPr>
      </p:pic>
      <p:sp>
        <p:nvSpPr>
          <p:cNvPr id="15" name="Rectangles 14"/>
          <p:cNvSpPr/>
          <p:nvPr/>
        </p:nvSpPr>
        <p:spPr>
          <a:xfrm>
            <a:off x="4522788" y="2427288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6" name="Rectangles 15"/>
          <p:cNvSpPr/>
          <p:nvPr/>
        </p:nvSpPr>
        <p:spPr>
          <a:xfrm>
            <a:off x="4362450" y="4210050"/>
            <a:ext cx="3044825" cy="21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448"/>
          <a:stretch>
            <a:fillRect/>
          </a:stretch>
        </p:blipFill>
        <p:spPr bwMode="auto">
          <a:xfrm>
            <a:off x="4594225" y="2508250"/>
            <a:ext cx="28305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350" y="4267200"/>
            <a:ext cx="2859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s 16"/>
          <p:cNvSpPr/>
          <p:nvPr/>
        </p:nvSpPr>
        <p:spPr>
          <a:xfrm>
            <a:off x="7954963" y="2405063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5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750" y="2468563"/>
            <a:ext cx="28035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s 17"/>
          <p:cNvSpPr/>
          <p:nvPr/>
        </p:nvSpPr>
        <p:spPr>
          <a:xfrm>
            <a:off x="8385175" y="4095750"/>
            <a:ext cx="3044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4"/>
          <a:stretch>
            <a:fillRect/>
          </a:stretch>
        </p:blipFill>
        <p:spPr bwMode="auto">
          <a:xfrm>
            <a:off x="8456613" y="4162425"/>
            <a:ext cx="28829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751263" y="5684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7296150" y="2584450"/>
            <a:ext cx="46418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La bellezza della vita e della natura provocavano in loro</a:t>
            </a:r>
            <a:r>
              <a:rPr lang="it-IT" altLang="en-US" sz="2800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FFC000"/>
                </a:solidFill>
              </a:rPr>
              <a:t>stupore,</a:t>
            </a:r>
            <a:r>
              <a:rPr lang="it-IT" altLang="en-US" sz="2800" b="1">
                <a:solidFill>
                  <a:srgbClr val="C00000"/>
                </a:solidFill>
              </a:rPr>
              <a:t> meraviglia,</a:t>
            </a:r>
            <a:r>
              <a:rPr lang="it-IT" altLang="en-US" sz="2800" b="1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92D050"/>
                </a:solidFill>
              </a:rPr>
              <a:t>gioia,</a:t>
            </a:r>
            <a:r>
              <a:rPr lang="it-IT" altLang="en-US" sz="2800" b="1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7030A0"/>
                </a:solidFill>
              </a:rPr>
              <a:t>tristezza...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339725" y="417513"/>
            <a:ext cx="6524625" cy="60753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2292" name="Content Placeholder 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5300" y="577850"/>
            <a:ext cx="6215063" cy="5703888"/>
          </a:xfrm>
        </p:spPr>
      </p:pic>
      <p:sp>
        <p:nvSpPr>
          <p:cNvPr id="29" name="Rectangles 28"/>
          <p:cNvSpPr/>
          <p:nvPr/>
        </p:nvSpPr>
        <p:spPr>
          <a:xfrm>
            <a:off x="4603750" y="5999163"/>
            <a:ext cx="1785938" cy="13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893675" cy="6858000"/>
          </a:xfrm>
        </p:spPr>
      </p:pic>
      <p:sp>
        <p:nvSpPr>
          <p:cNvPr id="20" name="Rectangles 19"/>
          <p:cNvSpPr/>
          <p:nvPr/>
        </p:nvSpPr>
        <p:spPr>
          <a:xfrm>
            <a:off x="2403475" y="2324100"/>
            <a:ext cx="7527925" cy="2682875"/>
          </a:xfrm>
          <a:prstGeom prst="rect">
            <a:avLst/>
          </a:prstGeom>
          <a:solidFill>
            <a:srgbClr val="2BB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584450" y="2511425"/>
            <a:ext cx="7164388" cy="23066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rgbClr val="ED5C25"/>
                </a:solidFill>
              </a:rPr>
              <a:t>L'uomo si poneva </a:t>
            </a:r>
            <a:r>
              <a:rPr lang="it-IT" altLang="en-US" sz="3600" b="1">
                <a:solidFill>
                  <a:srgbClr val="ED5C25"/>
                </a:solidFill>
              </a:rPr>
              <a:t>molte domande sulla sua vita</a:t>
            </a:r>
            <a:r>
              <a:rPr lang="it-IT" altLang="en-US" sz="3600">
                <a:solidFill>
                  <a:srgbClr val="ED5C25"/>
                </a:solidFill>
              </a:rPr>
              <a:t>, sulla morte e sulla bellezza del mondo</a:t>
            </a:r>
            <a:r>
              <a:rPr lang="it-IT" altLang="en-US" sz="3600" b="1">
                <a:solidFill>
                  <a:srgbClr val="ED5C25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rgbClr val="ED5C25"/>
                </a:solidFill>
              </a:rPr>
              <a:t>Ma, non aveva nessuna risposta.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422</Words>
  <Application>Microsoft Office PowerPoint</Application>
  <PresentationFormat>Personalizzato</PresentationFormat>
  <Paragraphs>54</Paragraphs>
  <Slides>13</Slides>
  <Notes>2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1_Default Design</vt:lpstr>
      <vt:lpstr>ALL'INIZIO DI OGNI COSA tracce di Dio</vt:lpstr>
      <vt:lpstr>IL VALORE DELLO STUPORE</vt:lpstr>
      <vt:lpstr>Diapositiva 3</vt:lpstr>
      <vt:lpstr>Diapositiva 4</vt:lpstr>
      <vt:lpstr>L'UOMO  ALLA RICERCA DI DIO QUANDO, DOVE, COME, E PERCHE'...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stupore della creazione</dc:title>
  <dc:creator>Microsoft Office User</dc:creator>
  <cp:lastModifiedBy>Administrator</cp:lastModifiedBy>
  <cp:revision>23</cp:revision>
  <dcterms:created xsi:type="dcterms:W3CDTF">2020-10-21T15:43:00Z</dcterms:created>
  <dcterms:modified xsi:type="dcterms:W3CDTF">2020-10-30T12:23:21Z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