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  <p:sldId id="256" r:id="rId3"/>
    <p:sldId id="257" r:id="rId4"/>
    <p:sldId id="261" r:id="rId5"/>
    <p:sldId id="262" r:id="rId6"/>
    <p:sldId id="260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incenzo giordano" initials="vg" lastIdx="2" clrIdx="0">
    <p:extLst>
      <p:ext uri="{19B8F6BF-5375-455C-9EA6-DF929625EA0E}">
        <p15:presenceInfo xmlns:p15="http://schemas.microsoft.com/office/powerpoint/2012/main" userId="e19a4cf7edf4d34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Stile con tema 1 - Colore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0" d="100"/>
          <a:sy n="120" d="100"/>
        </p:scale>
        <p:origin x="19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C5FA-84E3-41AC-A5C7-3C0036C8FA57}" type="datetimeFigureOut">
              <a:rPr lang="it-IT" smtClean="0"/>
              <a:t>20/10/2020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A29EE-5D7A-4718-B66E-C23273B21FF2}" type="slidenum">
              <a:rPr lang="it-IT" smtClean="0"/>
              <a:t>‹N›</a:t>
            </a:fld>
            <a:endParaRPr lang="it-IT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99918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C5FA-84E3-41AC-A5C7-3C0036C8FA57}" type="datetimeFigureOut">
              <a:rPr lang="it-IT" smtClean="0"/>
              <a:t>20/10/2020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A29EE-5D7A-4718-B66E-C23273B21F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9489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C5FA-84E3-41AC-A5C7-3C0036C8FA57}" type="datetimeFigureOut">
              <a:rPr lang="it-IT" smtClean="0"/>
              <a:t>20/10/2020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A29EE-5D7A-4718-B66E-C23273B21F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93526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C5FA-84E3-41AC-A5C7-3C0036C8FA57}" type="datetimeFigureOut">
              <a:rPr lang="it-IT" smtClean="0"/>
              <a:t>20/10/2020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A29EE-5D7A-4718-B66E-C23273B21FF2}" type="slidenum">
              <a:rPr lang="it-IT" smtClean="0"/>
              <a:t>‹N›</a:t>
            </a:fld>
            <a:endParaRPr lang="it-IT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51626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C5FA-84E3-41AC-A5C7-3C0036C8FA57}" type="datetimeFigureOut">
              <a:rPr lang="it-IT" smtClean="0"/>
              <a:t>20/10/2020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A29EE-5D7A-4718-B66E-C23273B21F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83214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C5FA-84E3-41AC-A5C7-3C0036C8FA57}" type="datetimeFigureOut">
              <a:rPr lang="it-IT" smtClean="0"/>
              <a:t>20/10/2020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A29EE-5D7A-4718-B66E-C23273B21FF2}" type="slidenum">
              <a:rPr lang="it-IT" smtClean="0"/>
              <a:t>‹N›</a:t>
            </a:fld>
            <a:endParaRPr lang="it-IT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832848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C5FA-84E3-41AC-A5C7-3C0036C8FA57}" type="datetimeFigureOut">
              <a:rPr lang="it-IT" smtClean="0"/>
              <a:t>20/10/2020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A29EE-5D7A-4718-B66E-C23273B21F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55203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C5FA-84E3-41AC-A5C7-3C0036C8FA57}" type="datetimeFigureOut">
              <a:rPr lang="it-IT" smtClean="0"/>
              <a:t>20/10/2020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A29EE-5D7A-4718-B66E-C23273B21F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85352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C5FA-84E3-41AC-A5C7-3C0036C8FA57}" type="datetimeFigureOut">
              <a:rPr lang="it-IT" smtClean="0"/>
              <a:t>20/10/2020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A29EE-5D7A-4718-B66E-C23273B21F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9080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C5FA-84E3-41AC-A5C7-3C0036C8FA57}" type="datetimeFigureOut">
              <a:rPr lang="it-IT" smtClean="0"/>
              <a:t>20/10/2020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A29EE-5D7A-4718-B66E-C23273B21F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6313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C5FA-84E3-41AC-A5C7-3C0036C8FA57}" type="datetimeFigureOut">
              <a:rPr lang="it-IT" smtClean="0"/>
              <a:t>20/10/2020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A29EE-5D7A-4718-B66E-C23273B21F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199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C5FA-84E3-41AC-A5C7-3C0036C8FA57}" type="datetimeFigureOut">
              <a:rPr lang="it-IT" smtClean="0"/>
              <a:t>20/10/2020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A29EE-5D7A-4718-B66E-C23273B21F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72621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C5FA-84E3-41AC-A5C7-3C0036C8FA57}" type="datetimeFigureOut">
              <a:rPr lang="it-IT" smtClean="0"/>
              <a:t>20/10/2020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A29EE-5D7A-4718-B66E-C23273B21F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7931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C5FA-84E3-41AC-A5C7-3C0036C8FA57}" type="datetimeFigureOut">
              <a:rPr lang="it-IT" smtClean="0"/>
              <a:t>20/10/2020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A29EE-5D7A-4718-B66E-C23273B21F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919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C5FA-84E3-41AC-A5C7-3C0036C8FA57}" type="datetimeFigureOut">
              <a:rPr lang="it-IT" smtClean="0"/>
              <a:t>20/10/2020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A29EE-5D7A-4718-B66E-C23273B21F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3269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C5FA-84E3-41AC-A5C7-3C0036C8FA57}" type="datetimeFigureOut">
              <a:rPr lang="it-IT" smtClean="0"/>
              <a:t>20/10/2020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A29EE-5D7A-4718-B66E-C23273B21F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62836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C5FA-84E3-41AC-A5C7-3C0036C8FA57}" type="datetimeFigureOut">
              <a:rPr lang="it-IT" smtClean="0"/>
              <a:t>20/10/2020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A29EE-5D7A-4718-B66E-C23273B21F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8025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371C5FA-84E3-41AC-A5C7-3C0036C8FA57}" type="datetimeFigureOut">
              <a:rPr lang="it-IT" smtClean="0"/>
              <a:t>20/10/2020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867A29EE-5D7A-4718-B66E-C23273B21F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581116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tmp"/><Relationship Id="rId5" Type="http://schemas.openxmlformats.org/officeDocument/2006/relationships/image" Target="../media/image3.png"/><Relationship Id="rId4" Type="http://schemas.openxmlformats.org/officeDocument/2006/relationships/image" Target="../media/image2.tm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media3.m4a"/><Relationship Id="rId7" Type="http://schemas.openxmlformats.org/officeDocument/2006/relationships/image" Target="../media/image8.png"/><Relationship Id="rId2" Type="http://schemas.microsoft.com/office/2007/relationships/media" Target="../media/media3.m4a"/><Relationship Id="rId1" Type="http://schemas.openxmlformats.org/officeDocument/2006/relationships/video" Target="https://www.youtube.com/embed/c7V1qLLsn7M?feature=oembed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23000">
              <a:schemeClr val="accent1">
                <a:lumMod val="45000"/>
                <a:lumOff val="55000"/>
              </a:schemeClr>
            </a:gs>
            <a:gs pos="43000">
              <a:schemeClr val="accent1">
                <a:lumMod val="45000"/>
                <a:lumOff val="55000"/>
              </a:schemeClr>
            </a:gs>
            <a:gs pos="68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Mani di un bambino su un mappamondo">
            <a:extLst>
              <a:ext uri="{FF2B5EF4-FFF2-40B4-BE49-F238E27FC236}">
                <a16:creationId xmlns:a16="http://schemas.microsoft.com/office/drawing/2014/main" id="{D72B34DC-85F7-4ADA-8428-DCE417B38E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6" r="-1" b="-1"/>
          <a:stretch/>
        </p:blipFill>
        <p:spPr>
          <a:xfrm>
            <a:off x="131638" y="1932166"/>
            <a:ext cx="4766365" cy="4604821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6FF69592-6E5A-49D2-8719-DD36260E34E2}"/>
              </a:ext>
            </a:extLst>
          </p:cNvPr>
          <p:cNvSpPr txBox="1"/>
          <p:nvPr/>
        </p:nvSpPr>
        <p:spPr>
          <a:xfrm>
            <a:off x="4627659" y="1240404"/>
            <a:ext cx="696484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/>
              <a:t>«Salviamo il mondo»</a:t>
            </a:r>
          </a:p>
          <a:p>
            <a:pPr algn="ctr"/>
            <a:endParaRPr lang="it-IT" sz="3200" b="1" dirty="0"/>
          </a:p>
          <a:p>
            <a:pPr algn="ctr"/>
            <a:r>
              <a:rPr lang="it-IT" sz="3200" b="1" dirty="0"/>
              <a:t> </a:t>
            </a:r>
            <a:r>
              <a:rPr lang="it-IT" sz="3200" b="1" dirty="0" err="1"/>
              <a:t>Attivita’interdisciplinare</a:t>
            </a:r>
            <a:r>
              <a:rPr lang="it-IT" sz="3200" b="1" dirty="0"/>
              <a:t> italiano/arte/musica/geografia </a:t>
            </a:r>
          </a:p>
          <a:p>
            <a:pPr algn="ctr"/>
            <a:r>
              <a:rPr lang="it-IT" sz="3200" b="1" dirty="0"/>
              <a:t>Classe IV F- Fra’ Siciliano</a:t>
            </a:r>
          </a:p>
          <a:p>
            <a:pPr algn="ctr"/>
            <a:endParaRPr lang="it-IT" sz="3200" b="1" dirty="0"/>
          </a:p>
          <a:p>
            <a:pPr algn="ctr"/>
            <a:r>
              <a:rPr lang="it-IT" sz="3200" b="1" dirty="0"/>
              <a:t>Doc. Pascale </a:t>
            </a:r>
            <a:r>
              <a:rPr lang="it-IT" sz="3200" b="1" dirty="0" err="1"/>
              <a:t>M.Rosaria</a:t>
            </a:r>
            <a:endParaRPr lang="it-IT" sz="3200" b="1" dirty="0"/>
          </a:p>
          <a:p>
            <a:pPr algn="ctr"/>
            <a:r>
              <a:rPr lang="it-IT" sz="3200" b="1" dirty="0"/>
              <a:t>Doc. Romano Vincenzo</a:t>
            </a:r>
          </a:p>
        </p:txBody>
      </p:sp>
    </p:spTree>
    <p:extLst>
      <p:ext uri="{BB962C8B-B14F-4D97-AF65-F5344CB8AC3E}">
        <p14:creationId xmlns:p14="http://schemas.microsoft.com/office/powerpoint/2010/main" val="12677370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4000">
              <a:schemeClr val="accent5">
                <a:lumMod val="40000"/>
                <a:lumOff val="60000"/>
              </a:schemeClr>
            </a:gs>
            <a:gs pos="81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40438685-5B9C-4B29-96F4-41CE7D3908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887" y="4475291"/>
            <a:ext cx="6253113" cy="2204895"/>
          </a:xfrm>
          <a:prstGeom prst="rect">
            <a:avLst/>
          </a:prstGeom>
        </p:spPr>
      </p:pic>
      <p:pic>
        <p:nvPicPr>
          <p:cNvPr id="13" name="Immagine 12" descr="Utili Pollice in su">
            <a:extLst>
              <a:ext uri="{FF2B5EF4-FFF2-40B4-BE49-F238E27FC236}">
                <a16:creationId xmlns:a16="http://schemas.microsoft.com/office/drawing/2014/main" id="{7B6734F2-5EEE-409F-9057-94AC6B0416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79762"/>
            <a:ext cx="1918779" cy="1918779"/>
          </a:xfrm>
          <a:prstGeom prst="rect">
            <a:avLst/>
          </a:prstGeom>
        </p:spPr>
      </p:pic>
      <p:sp>
        <p:nvSpPr>
          <p:cNvPr id="14" name="Fumetto: ovale 13">
            <a:extLst>
              <a:ext uri="{FF2B5EF4-FFF2-40B4-BE49-F238E27FC236}">
                <a16:creationId xmlns:a16="http://schemas.microsoft.com/office/drawing/2014/main" id="{FAEDEFEC-B0FF-40E7-995D-2F1EB0AF6394}"/>
              </a:ext>
            </a:extLst>
          </p:cNvPr>
          <p:cNvSpPr/>
          <p:nvPr/>
        </p:nvSpPr>
        <p:spPr>
          <a:xfrm>
            <a:off x="8399282" y="128486"/>
            <a:ext cx="3251622" cy="2204895"/>
          </a:xfrm>
          <a:prstGeom prst="wedgeEllipseCallout">
            <a:avLst>
              <a:gd name="adj1" fmla="val -69051"/>
              <a:gd name="adj2" fmla="val 53685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>
                <a:solidFill>
                  <a:schemeClr val="tx1"/>
                </a:solidFill>
              </a:rPr>
              <a:t>Leggi con attenzione il testo (puoi anche ascoltare l’</a:t>
            </a:r>
            <a:r>
              <a:rPr lang="it-IT" sz="1600" b="1" dirty="0" err="1">
                <a:solidFill>
                  <a:schemeClr val="tx1"/>
                </a:solidFill>
              </a:rPr>
              <a:t>audiolettura</a:t>
            </a:r>
            <a:r>
              <a:rPr lang="it-IT" sz="1600" b="1" dirty="0">
                <a:solidFill>
                  <a:schemeClr val="tx1"/>
                </a:solidFill>
              </a:rPr>
              <a:t>) e rispondi alle domande aiutandoti con i colori</a:t>
            </a:r>
          </a:p>
        </p:txBody>
      </p:sp>
      <p:pic>
        <p:nvPicPr>
          <p:cNvPr id="2" name="Immagine 1" descr="Immagine che contiene testo&#10;&#10;Descrizione generata automaticamente">
            <a:extLst>
              <a:ext uri="{FF2B5EF4-FFF2-40B4-BE49-F238E27FC236}">
                <a16:creationId xmlns:a16="http://schemas.microsoft.com/office/drawing/2014/main" id="{BF832631-186E-4222-98F2-98828ACA98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04" y="128486"/>
            <a:ext cx="5535544" cy="6055498"/>
          </a:xfrm>
          <a:prstGeom prst="rect">
            <a:avLst/>
          </a:prstGeom>
        </p:spPr>
      </p:pic>
      <p:sp>
        <p:nvSpPr>
          <p:cNvPr id="5" name="Freccia a destra 4">
            <a:extLst>
              <a:ext uri="{FF2B5EF4-FFF2-40B4-BE49-F238E27FC236}">
                <a16:creationId xmlns:a16="http://schemas.microsoft.com/office/drawing/2014/main" id="{0243CCC3-2AAF-48F8-A317-912E1B128C5C}"/>
              </a:ext>
            </a:extLst>
          </p:cNvPr>
          <p:cNvSpPr/>
          <p:nvPr/>
        </p:nvSpPr>
        <p:spPr>
          <a:xfrm>
            <a:off x="7329925" y="3249038"/>
            <a:ext cx="2149813" cy="573932"/>
          </a:xfrm>
          <a:prstGeom prst="rightArrow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AUDIOLETTURA</a:t>
            </a:r>
            <a:r>
              <a:rPr lang="it-IT" dirty="0"/>
              <a:t>O</a:t>
            </a:r>
          </a:p>
        </p:txBody>
      </p:sp>
      <p:pic>
        <p:nvPicPr>
          <p:cNvPr id="7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662CCBA7-A3EE-4D6B-8FDA-7164E98241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74735" y="33053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041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9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4000">
              <a:schemeClr val="accent5">
                <a:lumMod val="40000"/>
                <a:lumOff val="60000"/>
              </a:schemeClr>
            </a:gs>
            <a:gs pos="81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Utili Pollice in su">
            <a:extLst>
              <a:ext uri="{FF2B5EF4-FFF2-40B4-BE49-F238E27FC236}">
                <a16:creationId xmlns:a16="http://schemas.microsoft.com/office/drawing/2014/main" id="{362DB554-6886-449A-BEC2-13F007E03E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31" y="4739337"/>
            <a:ext cx="1918779" cy="1918779"/>
          </a:xfrm>
          <a:prstGeom prst="rect">
            <a:avLst/>
          </a:prstGeom>
        </p:spPr>
      </p:pic>
      <p:sp>
        <p:nvSpPr>
          <p:cNvPr id="6" name="Fumetto: ovale 5">
            <a:extLst>
              <a:ext uri="{FF2B5EF4-FFF2-40B4-BE49-F238E27FC236}">
                <a16:creationId xmlns:a16="http://schemas.microsoft.com/office/drawing/2014/main" id="{7881B71D-BE5C-4FB5-AF51-EF2BF187F9B7}"/>
              </a:ext>
            </a:extLst>
          </p:cNvPr>
          <p:cNvSpPr/>
          <p:nvPr/>
        </p:nvSpPr>
        <p:spPr>
          <a:xfrm>
            <a:off x="3598631" y="798821"/>
            <a:ext cx="3264081" cy="2045616"/>
          </a:xfrm>
          <a:prstGeom prst="wedgeEllipseCallout">
            <a:avLst>
              <a:gd name="adj1" fmla="val -94720"/>
              <a:gd name="adj2" fmla="val 168618"/>
            </a:avLst>
          </a:prstGeom>
          <a:solidFill>
            <a:schemeClr val="bg1"/>
          </a:solidFill>
          <a:ln w="38100">
            <a:solidFill>
              <a:srgbClr val="00B05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solidFill>
                  <a:schemeClr val="tx1"/>
                </a:solidFill>
              </a:rPr>
              <a:t>Ti ricordi quali sono i tempi semplici e come si coniuga il verbo?</a:t>
            </a:r>
          </a:p>
        </p:txBody>
      </p:sp>
      <p:sp>
        <p:nvSpPr>
          <p:cNvPr id="4" name="Fumetto: rettangolo con angoli arrotondati 3">
            <a:extLst>
              <a:ext uri="{FF2B5EF4-FFF2-40B4-BE49-F238E27FC236}">
                <a16:creationId xmlns:a16="http://schemas.microsoft.com/office/drawing/2014/main" id="{3801CE96-F1FD-4798-AE13-9DE378D07897}"/>
              </a:ext>
            </a:extLst>
          </p:cNvPr>
          <p:cNvSpPr/>
          <p:nvPr/>
        </p:nvSpPr>
        <p:spPr>
          <a:xfrm>
            <a:off x="628732" y="280346"/>
            <a:ext cx="2618588" cy="2140085"/>
          </a:xfrm>
          <a:prstGeom prst="wedgeRoundRectCallout">
            <a:avLst>
              <a:gd name="adj1" fmla="val 966"/>
              <a:gd name="adj2" fmla="val 181235"/>
              <a:gd name="adj3" fmla="val 16667"/>
            </a:avLst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dirty="0">
                <a:solidFill>
                  <a:schemeClr val="tx1"/>
                </a:solidFill>
              </a:rPr>
              <a:t>Dopo aver completato le domande, cerca sul vocabolario il verbo </a:t>
            </a:r>
            <a:r>
              <a:rPr lang="it-IT" dirty="0">
                <a:solidFill>
                  <a:schemeClr val="tx1"/>
                </a:solidFill>
                <a:highlight>
                  <a:srgbClr val="FFFF00"/>
                </a:highlight>
              </a:rPr>
              <a:t>promulgare, </a:t>
            </a:r>
            <a:r>
              <a:rPr lang="it-IT" dirty="0">
                <a:solidFill>
                  <a:schemeClr val="tx1"/>
                </a:solidFill>
              </a:rPr>
              <a:t>scrivi la definizione e coniugalo ai tempi semplici del modo indicativo</a:t>
            </a:r>
            <a:r>
              <a:rPr lang="it-IT" dirty="0"/>
              <a:t>!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92C83300-BD95-4C92-9A40-5D7DA9203DFE}"/>
              </a:ext>
            </a:extLst>
          </p:cNvPr>
          <p:cNvSpPr txBox="1"/>
          <p:nvPr/>
        </p:nvSpPr>
        <p:spPr>
          <a:xfrm>
            <a:off x="7222599" y="110665"/>
            <a:ext cx="4843709" cy="6463308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Verbo</a:t>
            </a:r>
          </a:p>
          <a:p>
            <a:pPr algn="ctr"/>
            <a:r>
              <a:rPr lang="it-IT" dirty="0"/>
              <a:t>Modo indicativo</a:t>
            </a:r>
          </a:p>
          <a:p>
            <a:pPr algn="ctr"/>
            <a:endParaRPr lang="it-IT" dirty="0"/>
          </a:p>
          <a:p>
            <a:r>
              <a:rPr lang="it-IT" dirty="0">
                <a:solidFill>
                  <a:srgbClr val="FF0000"/>
                </a:solidFill>
              </a:rPr>
              <a:t>Tempi semplici                         Tempi composti</a:t>
            </a:r>
          </a:p>
          <a:p>
            <a:r>
              <a:rPr lang="it-IT" dirty="0">
                <a:solidFill>
                  <a:srgbClr val="FF0000"/>
                </a:solidFill>
              </a:rPr>
              <a:t>(un solo verbo)                            (due verbi)</a:t>
            </a:r>
          </a:p>
          <a:p>
            <a:r>
              <a:rPr lang="it-IT" dirty="0"/>
              <a:t>Presente                                     Passato prossimo</a:t>
            </a:r>
          </a:p>
          <a:p>
            <a:r>
              <a:rPr lang="it-IT" dirty="0"/>
              <a:t>Imperfetto                                 Trapassato prossimo</a:t>
            </a:r>
          </a:p>
          <a:p>
            <a:r>
              <a:rPr lang="it-IT" dirty="0"/>
              <a:t>Passato remoto                         Trapassato remoto</a:t>
            </a:r>
          </a:p>
          <a:p>
            <a:r>
              <a:rPr lang="it-IT" dirty="0"/>
              <a:t>Futuro semplice                        Futuro anteriore</a:t>
            </a:r>
          </a:p>
          <a:p>
            <a:endParaRPr lang="it-IT" dirty="0"/>
          </a:p>
          <a:p>
            <a:endParaRPr lang="it-IT" dirty="0"/>
          </a:p>
          <a:p>
            <a:r>
              <a:rPr lang="it-IT" dirty="0">
                <a:solidFill>
                  <a:srgbClr val="C00000"/>
                </a:solidFill>
              </a:rPr>
              <a:t>Regole per coniugare: ordine e precisione!</a:t>
            </a:r>
            <a:r>
              <a:rPr lang="it-IT" dirty="0"/>
              <a:t> </a:t>
            </a:r>
          </a:p>
          <a:p>
            <a:r>
              <a:rPr lang="it-IT" dirty="0"/>
              <a:t>Al centro del rigo scrivi il verbo che devi coniugare, aggiungi al rigo pulito «Modo indicativo» e tutti a sinistra, uno sotto l’altro, i tempi semplici.</a:t>
            </a:r>
          </a:p>
          <a:p>
            <a:r>
              <a:rPr lang="it-IT" dirty="0"/>
              <a:t>Per ogni tempo le persone sono:</a:t>
            </a:r>
          </a:p>
          <a:p>
            <a:r>
              <a:rPr lang="it-IT" dirty="0"/>
              <a:t>Io</a:t>
            </a:r>
          </a:p>
          <a:p>
            <a:r>
              <a:rPr lang="it-IT" dirty="0"/>
              <a:t>tu</a:t>
            </a:r>
          </a:p>
          <a:p>
            <a:r>
              <a:rPr lang="it-IT" dirty="0"/>
              <a:t>egli</a:t>
            </a:r>
          </a:p>
          <a:p>
            <a:r>
              <a:rPr lang="it-IT" dirty="0"/>
              <a:t>noi</a:t>
            </a:r>
          </a:p>
          <a:p>
            <a:r>
              <a:rPr lang="it-IT" dirty="0"/>
              <a:t>voi</a:t>
            </a:r>
          </a:p>
          <a:p>
            <a:r>
              <a:rPr lang="it-IT" dirty="0"/>
              <a:t>essi</a:t>
            </a:r>
          </a:p>
        </p:txBody>
      </p:sp>
      <p:sp>
        <p:nvSpPr>
          <p:cNvPr id="8" name="Freccia angolare in su 7">
            <a:extLst>
              <a:ext uri="{FF2B5EF4-FFF2-40B4-BE49-F238E27FC236}">
                <a16:creationId xmlns:a16="http://schemas.microsoft.com/office/drawing/2014/main" id="{EEEAA1D0-7AC4-418D-8042-DAAAC47116C4}"/>
              </a:ext>
            </a:extLst>
          </p:cNvPr>
          <p:cNvSpPr/>
          <p:nvPr/>
        </p:nvSpPr>
        <p:spPr>
          <a:xfrm rot="5400000">
            <a:off x="5579439" y="2053814"/>
            <a:ext cx="709468" cy="2290713"/>
          </a:xfrm>
          <a:prstGeom prst="bentUpArrow">
            <a:avLst>
              <a:gd name="adj1" fmla="val 13701"/>
              <a:gd name="adj2" fmla="val 18786"/>
              <a:gd name="adj3" fmla="val 32910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EFA9F0DB-9515-4DA2-962C-174D7B3426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48354" y="48814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83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A3F9C4D-FBBD-44E3-A5F9-BF21EEC39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1159DF44-7976-4DD1-B439-0595171A14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19560" y="3765853"/>
            <a:ext cx="2780263" cy="2430754"/>
          </a:xfrm>
          <a:prstGeom prst="rect">
            <a:avLst/>
          </a:prstGeom>
        </p:spPr>
      </p:pic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7C3921B-05C2-4893-BB8A-12BD7BCF74C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B121BC27-1ADE-46F9-A87F-DB4E9F533F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560" y="661393"/>
            <a:ext cx="2990170" cy="2594039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DB2CB1B5-9724-43EA-A774-59D8AC6ED6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12367" y="341839"/>
            <a:ext cx="3088433" cy="2594039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7ED2576F-DBB0-4A92-ACA6-4272C4C149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09730" y="3602569"/>
            <a:ext cx="3592060" cy="2816892"/>
          </a:xfrm>
          <a:prstGeom prst="rect">
            <a:avLst/>
          </a:prstGeom>
        </p:spPr>
      </p:pic>
      <p:pic>
        <p:nvPicPr>
          <p:cNvPr id="9" name="Elementi multimediali online 8" title="Do it now. Sing for the climate (English version)">
            <a:hlinkClick r:id="" action="ppaction://media"/>
            <a:extLst>
              <a:ext uri="{FF2B5EF4-FFF2-40B4-BE49-F238E27FC236}">
                <a16:creationId xmlns:a16="http://schemas.microsoft.com/office/drawing/2014/main" id="{9AAB773F-3CEC-47B9-8022-E9366AEE97A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9"/>
          <a:stretch>
            <a:fillRect/>
          </a:stretch>
        </p:blipFill>
        <p:spPr>
          <a:xfrm>
            <a:off x="6260452" y="751478"/>
            <a:ext cx="5829300" cy="4368800"/>
          </a:xfrm>
          <a:prstGeom prst="rect">
            <a:avLst/>
          </a:prstGeom>
        </p:spPr>
      </p:pic>
      <p:pic>
        <p:nvPicPr>
          <p:cNvPr id="10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AEE6DB07-8EF0-44D9-8855-96C99B486EC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437812" y="5740179"/>
            <a:ext cx="609600" cy="609600"/>
          </a:xfrm>
          <a:prstGeom prst="rect">
            <a:avLst/>
          </a:prstGeom>
        </p:spPr>
      </p:pic>
      <p:sp>
        <p:nvSpPr>
          <p:cNvPr id="11" name="Freccia a destra 10">
            <a:extLst>
              <a:ext uri="{FF2B5EF4-FFF2-40B4-BE49-F238E27FC236}">
                <a16:creationId xmlns:a16="http://schemas.microsoft.com/office/drawing/2014/main" id="{416EBA40-2EA8-4908-ACB8-1BBCDD6A3719}"/>
              </a:ext>
            </a:extLst>
          </p:cNvPr>
          <p:cNvSpPr/>
          <p:nvPr/>
        </p:nvSpPr>
        <p:spPr>
          <a:xfrm>
            <a:off x="8685898" y="5740179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5776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653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CF6EC85-F111-45F0-948F-262D99B90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D3DD85E-84C8-4B85-9EFC-29870A6CE7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492981"/>
            <a:ext cx="5943601" cy="5501419"/>
          </a:xfrm>
        </p:spPr>
        <p:txBody>
          <a:bodyPr>
            <a:normAutofit fontScale="25000" lnSpcReduction="20000"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SING FOR THE CLIMATE TESTO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We need to wake up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We need to wise up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We need to open our eyes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And do it now </a:t>
            </a:r>
            <a:r>
              <a:rPr lang="en-US" sz="3200" b="1" dirty="0" err="1">
                <a:solidFill>
                  <a:schemeClr val="bg1"/>
                </a:solidFill>
              </a:rPr>
              <a:t>now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now</a:t>
            </a:r>
            <a:endParaRPr lang="en-US" sz="3200" b="1" dirty="0">
              <a:solidFill>
                <a:schemeClr val="bg1"/>
              </a:solidFill>
            </a:endParaRPr>
          </a:p>
          <a:p>
            <a:r>
              <a:rPr lang="en-US" sz="3200" b="1" dirty="0">
                <a:solidFill>
                  <a:schemeClr val="bg1"/>
                </a:solidFill>
              </a:rPr>
              <a:t>We need to build a better future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And we need to start right now</a:t>
            </a:r>
          </a:p>
          <a:p>
            <a:endParaRPr lang="en-US" sz="3200" b="1" dirty="0">
              <a:solidFill>
                <a:schemeClr val="bg1"/>
              </a:solidFill>
            </a:endParaRPr>
          </a:p>
          <a:p>
            <a:r>
              <a:rPr lang="en-US" sz="3200" b="1" dirty="0">
                <a:solidFill>
                  <a:schemeClr val="bg1"/>
                </a:solidFill>
              </a:rPr>
              <a:t>We’re on a planet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That has a problem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We’ve got to solve it, get involved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And do it now </a:t>
            </a:r>
            <a:r>
              <a:rPr lang="en-US" sz="3200" b="1" dirty="0" err="1">
                <a:solidFill>
                  <a:schemeClr val="bg1"/>
                </a:solidFill>
              </a:rPr>
              <a:t>now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now</a:t>
            </a:r>
            <a:endParaRPr lang="en-US" sz="3200" b="1" dirty="0">
              <a:solidFill>
                <a:schemeClr val="bg1"/>
              </a:solidFill>
            </a:endParaRPr>
          </a:p>
          <a:p>
            <a:r>
              <a:rPr lang="en-US" sz="3200" b="1" dirty="0">
                <a:solidFill>
                  <a:schemeClr val="bg1"/>
                </a:solidFill>
              </a:rPr>
              <a:t>We need to build a better future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And we need to start right now</a:t>
            </a:r>
          </a:p>
          <a:p>
            <a:endParaRPr lang="en-US" sz="3200" b="1" dirty="0">
              <a:solidFill>
                <a:schemeClr val="bg1"/>
              </a:solidFill>
            </a:endParaRPr>
          </a:p>
          <a:p>
            <a:r>
              <a:rPr lang="en-US" sz="3200" b="1" dirty="0">
                <a:solidFill>
                  <a:schemeClr val="bg1"/>
                </a:solidFill>
              </a:rPr>
              <a:t>Make it greener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Make it cleaner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Make it last, make it fast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and do it now </a:t>
            </a:r>
            <a:r>
              <a:rPr lang="en-US" sz="3200" b="1" dirty="0" err="1">
                <a:solidFill>
                  <a:schemeClr val="bg1"/>
                </a:solidFill>
              </a:rPr>
              <a:t>now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now</a:t>
            </a:r>
            <a:endParaRPr lang="en-US" sz="3200" b="1" dirty="0">
              <a:solidFill>
                <a:schemeClr val="bg1"/>
              </a:solidFill>
            </a:endParaRPr>
          </a:p>
          <a:p>
            <a:r>
              <a:rPr lang="en-US" sz="3200" b="1" dirty="0">
                <a:solidFill>
                  <a:schemeClr val="bg1"/>
                </a:solidFill>
              </a:rPr>
              <a:t>We need to build a better future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And we need to start right now</a:t>
            </a:r>
          </a:p>
          <a:p>
            <a:endParaRPr lang="en-US" sz="3200" b="1" dirty="0">
              <a:solidFill>
                <a:schemeClr val="bg1"/>
              </a:solidFill>
            </a:endParaRPr>
          </a:p>
          <a:p>
            <a:r>
              <a:rPr lang="en-US" sz="3200" b="1" dirty="0">
                <a:solidFill>
                  <a:schemeClr val="bg1"/>
                </a:solidFill>
              </a:rPr>
              <a:t>No point in waiting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Or hesitating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We must get wise, take no more lies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And do it now </a:t>
            </a:r>
            <a:r>
              <a:rPr lang="en-US" sz="3200" b="1" dirty="0" err="1">
                <a:solidFill>
                  <a:schemeClr val="bg1"/>
                </a:solidFill>
              </a:rPr>
              <a:t>now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now</a:t>
            </a:r>
            <a:endParaRPr lang="en-US" sz="3200" b="1" dirty="0">
              <a:solidFill>
                <a:schemeClr val="bg1"/>
              </a:solidFill>
            </a:endParaRPr>
          </a:p>
          <a:p>
            <a:r>
              <a:rPr lang="en-US" sz="3200" b="1" dirty="0">
                <a:solidFill>
                  <a:schemeClr val="bg1"/>
                </a:solidFill>
              </a:rPr>
              <a:t>We need to build a better future</a:t>
            </a:r>
          </a:p>
          <a:p>
            <a:r>
              <a:rPr lang="en-US" dirty="0"/>
              <a:t>And we need to start right now.</a:t>
            </a:r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F2CF932-0749-472E-ACEB-8A96CDC442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7813" y="685800"/>
            <a:ext cx="4792856" cy="4843462"/>
          </a:xfrm>
          <a:prstGeom prst="rect">
            <a:avLst/>
          </a:prstGeom>
        </p:spPr>
      </p:pic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C004CBF-FB6C-4CBC-9339-D497ACE01AB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F2D57658-4742-4333-B1A3-4A2A87218279}"/>
              </a:ext>
            </a:extLst>
          </p:cNvPr>
          <p:cNvSpPr/>
          <p:nvPr/>
        </p:nvSpPr>
        <p:spPr>
          <a:xfrm>
            <a:off x="2870420" y="779228"/>
            <a:ext cx="6273579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b="1" dirty="0">
                <a:solidFill>
                  <a:schemeClr val="bg1"/>
                </a:solidFill>
                <a:latin typeface="raleway"/>
              </a:rPr>
              <a:t>SING FOR THE CLIMATE TRADUZIONE</a:t>
            </a:r>
          </a:p>
          <a:p>
            <a:r>
              <a:rPr lang="it-IT" sz="1200" dirty="0">
                <a:solidFill>
                  <a:schemeClr val="bg1"/>
                </a:solidFill>
                <a:latin typeface="raleway"/>
              </a:rPr>
              <a:t>Dobbiamo svegliarci</a:t>
            </a:r>
            <a:br>
              <a:rPr lang="it-IT" sz="1200" dirty="0">
                <a:solidFill>
                  <a:schemeClr val="bg1"/>
                </a:solidFill>
                <a:latin typeface="raleway"/>
              </a:rPr>
            </a:br>
            <a:r>
              <a:rPr lang="it-IT" sz="1200" dirty="0">
                <a:solidFill>
                  <a:schemeClr val="bg1"/>
                </a:solidFill>
                <a:latin typeface="raleway"/>
              </a:rPr>
              <a:t>Diventare più saggi</a:t>
            </a:r>
            <a:br>
              <a:rPr lang="it-IT" sz="1200" dirty="0">
                <a:solidFill>
                  <a:schemeClr val="bg1"/>
                </a:solidFill>
                <a:latin typeface="raleway"/>
              </a:rPr>
            </a:br>
            <a:r>
              <a:rPr lang="it-IT" sz="1200" dirty="0">
                <a:solidFill>
                  <a:schemeClr val="bg1"/>
                </a:solidFill>
                <a:latin typeface="raleway"/>
              </a:rPr>
              <a:t>Dobbiamo aprire gli occhi</a:t>
            </a:r>
            <a:br>
              <a:rPr lang="it-IT" sz="1200" dirty="0">
                <a:solidFill>
                  <a:schemeClr val="bg1"/>
                </a:solidFill>
                <a:latin typeface="raleway"/>
              </a:rPr>
            </a:br>
            <a:r>
              <a:rPr lang="it-IT" sz="1200" dirty="0">
                <a:solidFill>
                  <a:schemeClr val="bg1"/>
                </a:solidFill>
                <a:latin typeface="raleway"/>
              </a:rPr>
              <a:t>E dobbiamo farlo adesso </a:t>
            </a:r>
            <a:r>
              <a:rPr lang="it-IT" sz="1200" dirty="0" err="1">
                <a:solidFill>
                  <a:schemeClr val="bg1"/>
                </a:solidFill>
                <a:latin typeface="raleway"/>
              </a:rPr>
              <a:t>adesso</a:t>
            </a:r>
            <a:r>
              <a:rPr lang="it-IT" sz="1200" dirty="0">
                <a:solidFill>
                  <a:schemeClr val="bg1"/>
                </a:solidFill>
                <a:latin typeface="raleway"/>
              </a:rPr>
              <a:t> </a:t>
            </a:r>
            <a:r>
              <a:rPr lang="it-IT" sz="1200" dirty="0" err="1">
                <a:solidFill>
                  <a:schemeClr val="bg1"/>
                </a:solidFill>
                <a:latin typeface="raleway"/>
              </a:rPr>
              <a:t>adesso</a:t>
            </a:r>
            <a:br>
              <a:rPr lang="it-IT" sz="1200" dirty="0">
                <a:solidFill>
                  <a:schemeClr val="bg1"/>
                </a:solidFill>
                <a:latin typeface="raleway"/>
              </a:rPr>
            </a:br>
            <a:r>
              <a:rPr lang="it-IT" sz="1200" dirty="0">
                <a:solidFill>
                  <a:schemeClr val="bg1"/>
                </a:solidFill>
                <a:latin typeface="raleway"/>
              </a:rPr>
              <a:t>Dobbiamo costruire un futuro migliore</a:t>
            </a:r>
            <a:br>
              <a:rPr lang="it-IT" sz="1200" dirty="0">
                <a:solidFill>
                  <a:schemeClr val="bg1"/>
                </a:solidFill>
                <a:latin typeface="raleway"/>
              </a:rPr>
            </a:br>
            <a:r>
              <a:rPr lang="it-IT" sz="1200" dirty="0">
                <a:solidFill>
                  <a:schemeClr val="bg1"/>
                </a:solidFill>
                <a:latin typeface="raleway"/>
              </a:rPr>
              <a:t>E dobbiamo iniziare proprio ora</a:t>
            </a:r>
          </a:p>
          <a:p>
            <a:r>
              <a:rPr lang="it-IT" sz="1200" dirty="0">
                <a:solidFill>
                  <a:schemeClr val="bg1"/>
                </a:solidFill>
                <a:latin typeface="raleway"/>
              </a:rPr>
              <a:t>Siamo su un pianeta</a:t>
            </a:r>
            <a:br>
              <a:rPr lang="it-IT" sz="1200" dirty="0">
                <a:solidFill>
                  <a:schemeClr val="bg1"/>
                </a:solidFill>
                <a:latin typeface="raleway"/>
              </a:rPr>
            </a:br>
            <a:r>
              <a:rPr lang="it-IT" sz="1200" dirty="0">
                <a:solidFill>
                  <a:schemeClr val="bg1"/>
                </a:solidFill>
                <a:latin typeface="raleway"/>
              </a:rPr>
              <a:t>Che ha un problema</a:t>
            </a:r>
            <a:br>
              <a:rPr lang="it-IT" sz="1200" dirty="0">
                <a:solidFill>
                  <a:schemeClr val="bg1"/>
                </a:solidFill>
                <a:latin typeface="raleway"/>
              </a:rPr>
            </a:br>
            <a:r>
              <a:rPr lang="it-IT" sz="1200" dirty="0">
                <a:solidFill>
                  <a:schemeClr val="bg1"/>
                </a:solidFill>
                <a:latin typeface="raleway"/>
              </a:rPr>
              <a:t>Dobbiamo risolverlo, essere coinvolti</a:t>
            </a:r>
            <a:br>
              <a:rPr lang="it-IT" sz="1200" dirty="0">
                <a:solidFill>
                  <a:schemeClr val="bg1"/>
                </a:solidFill>
                <a:latin typeface="raleway"/>
              </a:rPr>
            </a:br>
            <a:r>
              <a:rPr lang="it-IT" sz="1200" dirty="0">
                <a:solidFill>
                  <a:schemeClr val="bg1"/>
                </a:solidFill>
                <a:latin typeface="raleway"/>
              </a:rPr>
              <a:t>E fallo ora </a:t>
            </a:r>
            <a:r>
              <a:rPr lang="it-IT" sz="1200" dirty="0" err="1">
                <a:solidFill>
                  <a:schemeClr val="bg1"/>
                </a:solidFill>
                <a:latin typeface="raleway"/>
              </a:rPr>
              <a:t>ora</a:t>
            </a:r>
            <a:r>
              <a:rPr lang="it-IT" sz="1200" dirty="0">
                <a:solidFill>
                  <a:schemeClr val="bg1"/>
                </a:solidFill>
                <a:latin typeface="raleway"/>
              </a:rPr>
              <a:t> adesso</a:t>
            </a:r>
            <a:br>
              <a:rPr lang="it-IT" sz="1200" dirty="0">
                <a:solidFill>
                  <a:schemeClr val="bg1"/>
                </a:solidFill>
                <a:latin typeface="raleway"/>
              </a:rPr>
            </a:br>
            <a:r>
              <a:rPr lang="it-IT" sz="1200" dirty="0">
                <a:solidFill>
                  <a:schemeClr val="bg1"/>
                </a:solidFill>
                <a:latin typeface="raleway"/>
              </a:rPr>
              <a:t>Abbiamo bisogno di costruire un futuro migliore</a:t>
            </a:r>
            <a:br>
              <a:rPr lang="it-IT" sz="1200" dirty="0">
                <a:solidFill>
                  <a:schemeClr val="bg1"/>
                </a:solidFill>
                <a:latin typeface="raleway"/>
              </a:rPr>
            </a:br>
            <a:r>
              <a:rPr lang="it-IT" sz="1200" dirty="0">
                <a:solidFill>
                  <a:schemeClr val="bg1"/>
                </a:solidFill>
                <a:latin typeface="raleway"/>
              </a:rPr>
              <a:t>E dobbiamo iniziare proprio ora</a:t>
            </a:r>
          </a:p>
          <a:p>
            <a:r>
              <a:rPr lang="it-IT" sz="1200" dirty="0">
                <a:solidFill>
                  <a:schemeClr val="bg1"/>
                </a:solidFill>
                <a:latin typeface="raleway"/>
              </a:rPr>
              <a:t>Rendere il mondo più verde</a:t>
            </a:r>
            <a:br>
              <a:rPr lang="it-IT" sz="1200" dirty="0">
                <a:solidFill>
                  <a:schemeClr val="bg1"/>
                </a:solidFill>
                <a:latin typeface="raleway"/>
              </a:rPr>
            </a:br>
            <a:r>
              <a:rPr lang="it-IT" sz="1200" dirty="0">
                <a:solidFill>
                  <a:schemeClr val="bg1"/>
                </a:solidFill>
                <a:latin typeface="raleway"/>
              </a:rPr>
              <a:t>Rendere il mondo più pulito</a:t>
            </a:r>
            <a:br>
              <a:rPr lang="it-IT" sz="1200" dirty="0">
                <a:solidFill>
                  <a:schemeClr val="bg1"/>
                </a:solidFill>
                <a:latin typeface="raleway"/>
              </a:rPr>
            </a:br>
            <a:r>
              <a:rPr lang="it-IT" sz="1200" dirty="0">
                <a:solidFill>
                  <a:schemeClr val="bg1"/>
                </a:solidFill>
                <a:latin typeface="raleway"/>
              </a:rPr>
              <a:t>Dobbiamo farlo durare, dobbiamo farlo velocemente</a:t>
            </a:r>
            <a:br>
              <a:rPr lang="it-IT" sz="1200" dirty="0">
                <a:solidFill>
                  <a:schemeClr val="bg1"/>
                </a:solidFill>
                <a:latin typeface="raleway"/>
              </a:rPr>
            </a:br>
            <a:r>
              <a:rPr lang="it-IT" sz="1200" dirty="0">
                <a:solidFill>
                  <a:schemeClr val="bg1"/>
                </a:solidFill>
                <a:latin typeface="raleway"/>
              </a:rPr>
              <a:t>Ora adesso </a:t>
            </a:r>
            <a:r>
              <a:rPr lang="it-IT" sz="1200" dirty="0" err="1">
                <a:solidFill>
                  <a:schemeClr val="bg1"/>
                </a:solidFill>
                <a:latin typeface="raleway"/>
              </a:rPr>
              <a:t>adesso</a:t>
            </a:r>
            <a:br>
              <a:rPr lang="it-IT" sz="1200" dirty="0">
                <a:solidFill>
                  <a:schemeClr val="bg1"/>
                </a:solidFill>
                <a:latin typeface="raleway"/>
              </a:rPr>
            </a:br>
            <a:r>
              <a:rPr lang="it-IT" sz="1200" dirty="0">
                <a:solidFill>
                  <a:schemeClr val="bg1"/>
                </a:solidFill>
                <a:latin typeface="raleway"/>
              </a:rPr>
              <a:t>Dobbiamo costruire un futuro migliore</a:t>
            </a:r>
            <a:br>
              <a:rPr lang="it-IT" sz="1200" dirty="0">
                <a:solidFill>
                  <a:schemeClr val="bg1"/>
                </a:solidFill>
                <a:latin typeface="raleway"/>
              </a:rPr>
            </a:br>
            <a:r>
              <a:rPr lang="it-IT" sz="1200" dirty="0">
                <a:solidFill>
                  <a:schemeClr val="bg1"/>
                </a:solidFill>
                <a:latin typeface="raleway"/>
              </a:rPr>
              <a:t>E dobbiamo iniziare proprio adesso</a:t>
            </a:r>
          </a:p>
          <a:p>
            <a:r>
              <a:rPr lang="it-IT" sz="1200" dirty="0">
                <a:solidFill>
                  <a:schemeClr val="bg1"/>
                </a:solidFill>
                <a:latin typeface="raleway"/>
              </a:rPr>
              <a:t>Non ha senso aspettare</a:t>
            </a:r>
            <a:br>
              <a:rPr lang="it-IT" sz="1200" dirty="0">
                <a:solidFill>
                  <a:schemeClr val="bg1"/>
                </a:solidFill>
                <a:latin typeface="raleway"/>
              </a:rPr>
            </a:br>
            <a:r>
              <a:rPr lang="it-IT" sz="1200" dirty="0">
                <a:solidFill>
                  <a:schemeClr val="bg1"/>
                </a:solidFill>
                <a:latin typeface="raleway"/>
              </a:rPr>
              <a:t>O esitare</a:t>
            </a:r>
            <a:br>
              <a:rPr lang="it-IT" sz="1200" dirty="0">
                <a:solidFill>
                  <a:schemeClr val="bg1"/>
                </a:solidFill>
                <a:latin typeface="raleway"/>
              </a:rPr>
            </a:br>
            <a:r>
              <a:rPr lang="it-IT" sz="1200" dirty="0">
                <a:solidFill>
                  <a:schemeClr val="bg1"/>
                </a:solidFill>
                <a:latin typeface="raleway"/>
              </a:rPr>
              <a:t>Dobbiamo diventare più saggi, basta con le bugie</a:t>
            </a:r>
            <a:br>
              <a:rPr lang="it-IT" sz="1200" dirty="0">
                <a:solidFill>
                  <a:schemeClr val="bg1"/>
                </a:solidFill>
                <a:latin typeface="raleway"/>
              </a:rPr>
            </a:br>
            <a:r>
              <a:rPr lang="it-IT" sz="1200" dirty="0">
                <a:solidFill>
                  <a:schemeClr val="bg1"/>
                </a:solidFill>
                <a:latin typeface="raleway"/>
              </a:rPr>
              <a:t>E dobbiamo farlo adesso </a:t>
            </a:r>
            <a:r>
              <a:rPr lang="it-IT" sz="1200" dirty="0" err="1">
                <a:solidFill>
                  <a:schemeClr val="bg1"/>
                </a:solidFill>
                <a:latin typeface="raleway"/>
              </a:rPr>
              <a:t>adesso</a:t>
            </a:r>
            <a:r>
              <a:rPr lang="it-IT" sz="1200" dirty="0">
                <a:solidFill>
                  <a:schemeClr val="bg1"/>
                </a:solidFill>
                <a:latin typeface="raleway"/>
              </a:rPr>
              <a:t> </a:t>
            </a:r>
            <a:r>
              <a:rPr lang="it-IT" sz="1200" dirty="0" err="1">
                <a:solidFill>
                  <a:schemeClr val="bg1"/>
                </a:solidFill>
                <a:latin typeface="raleway"/>
              </a:rPr>
              <a:t>adesso</a:t>
            </a:r>
            <a:br>
              <a:rPr lang="it-IT" sz="1200" dirty="0">
                <a:solidFill>
                  <a:schemeClr val="bg1"/>
                </a:solidFill>
                <a:latin typeface="raleway"/>
              </a:rPr>
            </a:br>
            <a:r>
              <a:rPr lang="it-IT" sz="1200" dirty="0">
                <a:solidFill>
                  <a:schemeClr val="bg1"/>
                </a:solidFill>
                <a:latin typeface="raleway"/>
              </a:rPr>
              <a:t>Dobbiamo costruire un futuro migliore</a:t>
            </a:r>
            <a:br>
              <a:rPr lang="it-IT" sz="1200" dirty="0">
                <a:solidFill>
                  <a:srgbClr val="666666"/>
                </a:solidFill>
                <a:latin typeface="raleway"/>
              </a:rPr>
            </a:br>
            <a:r>
              <a:rPr lang="it-IT" sz="1200" dirty="0">
                <a:solidFill>
                  <a:schemeClr val="bg1"/>
                </a:solidFill>
                <a:latin typeface="raleway"/>
              </a:rPr>
              <a:t>E dobbiamo iniziare proprio ora.</a:t>
            </a:r>
          </a:p>
        </p:txBody>
      </p:sp>
      <p:pic>
        <p:nvPicPr>
          <p:cNvPr id="10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F38EAF16-18E4-4068-9D79-1BE65B0A8D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02409" y="56710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409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3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D788036-5F64-4F63-A4C2-E439A7CC1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1200" y="685800"/>
            <a:ext cx="4945224" cy="457201"/>
          </a:xfrm>
        </p:spPr>
        <p:txBody>
          <a:bodyPr/>
          <a:lstStyle/>
          <a:p>
            <a:r>
              <a:rPr lang="it-IT" dirty="0"/>
              <a:t>«Scopriamo la GEOGRAFIA»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990C421D-B915-44F3-82BD-27A6C203C4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09778" y="615821"/>
            <a:ext cx="5279259" cy="5533052"/>
          </a:xfrm>
          <a:prstGeom prst="rect">
            <a:avLst/>
          </a:prstGeom>
        </p:spPr>
      </p:pic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C69FD86-960B-4E2B-B090-FF618F7EAC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58609" y="3108960"/>
            <a:ext cx="3984003" cy="1192106"/>
          </a:xfrm>
        </p:spPr>
        <p:txBody>
          <a:bodyPr/>
          <a:lstStyle/>
          <a:p>
            <a:r>
              <a:rPr lang="it-IT" dirty="0"/>
              <a:t>Puoi trovare tutte le informazioni che ti ho dato alle pag. 2-3 del libro di </a:t>
            </a:r>
            <a:r>
              <a:rPr lang="it-IT" dirty="0">
                <a:solidFill>
                  <a:srgbClr val="FF0000"/>
                </a:solidFill>
              </a:rPr>
              <a:t>GEOGRAFIA</a:t>
            </a:r>
          </a:p>
        </p:txBody>
      </p:sp>
      <p:pic>
        <p:nvPicPr>
          <p:cNvPr id="6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3E4D6428-9136-4ADD-9D67-FEC5CBED1E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04212" y="1600199"/>
            <a:ext cx="609600" cy="609600"/>
          </a:xfrm>
          <a:prstGeom prst="rect">
            <a:avLst/>
          </a:prstGeom>
        </p:spPr>
      </p:pic>
      <p:sp>
        <p:nvSpPr>
          <p:cNvPr id="7" name="Freccia a destra 6">
            <a:extLst>
              <a:ext uri="{FF2B5EF4-FFF2-40B4-BE49-F238E27FC236}">
                <a16:creationId xmlns:a16="http://schemas.microsoft.com/office/drawing/2014/main" id="{1AFEBCF3-B9CB-41A9-8219-FAE6555163C2}"/>
              </a:ext>
            </a:extLst>
          </p:cNvPr>
          <p:cNvSpPr/>
          <p:nvPr/>
        </p:nvSpPr>
        <p:spPr>
          <a:xfrm>
            <a:off x="6758609" y="164134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778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5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ezione">
  <a:themeElements>
    <a:clrScheme name="Sezion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ezion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zion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434</TotalTime>
  <Words>482</Words>
  <Application>Microsoft Office PowerPoint</Application>
  <PresentationFormat>Widescreen</PresentationFormat>
  <Paragraphs>66</Paragraphs>
  <Slides>6</Slides>
  <Notes>0</Notes>
  <HiddenSlides>0</HiddenSlides>
  <MMClips>6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10" baseType="lpstr">
      <vt:lpstr>Century Gothic</vt:lpstr>
      <vt:lpstr>raleway</vt:lpstr>
      <vt:lpstr>Wingdings 3</vt:lpstr>
      <vt:lpstr>Sezione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«Scopriamo la GEOGRAFIA»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vincenzo giordano</dc:creator>
  <cp:lastModifiedBy>Vincenzo Romano</cp:lastModifiedBy>
  <cp:revision>15</cp:revision>
  <dcterms:created xsi:type="dcterms:W3CDTF">2020-10-17T06:31:32Z</dcterms:created>
  <dcterms:modified xsi:type="dcterms:W3CDTF">2020-10-20T18:07:18Z</dcterms:modified>
</cp:coreProperties>
</file>