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1" r:id="rId2"/>
    <p:sldId id="278" r:id="rId3"/>
    <p:sldId id="296" r:id="rId4"/>
    <p:sldId id="297" r:id="rId5"/>
    <p:sldId id="298" r:id="rId6"/>
    <p:sldId id="302" r:id="rId7"/>
    <p:sldId id="309" r:id="rId8"/>
    <p:sldId id="304" r:id="rId9"/>
    <p:sldId id="303" r:id="rId10"/>
    <p:sldId id="319" r:id="rId11"/>
    <p:sldId id="315" r:id="rId12"/>
    <p:sldId id="316" r:id="rId13"/>
    <p:sldId id="311" r:id="rId14"/>
    <p:sldId id="259" r:id="rId15"/>
    <p:sldId id="258" r:id="rId16"/>
    <p:sldId id="288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62CE740-7992-4D61-967A-FD867E1FADFB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jpeg"/><Relationship Id="rId2" Type="http://schemas.openxmlformats.org/officeDocument/2006/relationships/audio" Target="file:///G:\Il%20mio%20Drive\2%20circolo%20pomigliano\prima%20A%20e%20B\Audio%20presentazioni\1.mp3" TargetMode="External"/><Relationship Id="rId1" Type="http://schemas.microsoft.com/office/2007/relationships/media" Target="file:///G:\Il%20mio%20Drive\2%20circolo%20pomigliano\prima%20A%20e%20B\Audio%20presentazioni\1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file:///G:\Il%20mio%20Drive\2%20circolo%20pomigliano\prima%20A%20e%20B\Audio%20presentazioni\Voce%20008.mp3" TargetMode="External"/><Relationship Id="rId1" Type="http://schemas.microsoft.com/office/2007/relationships/media" Target="file:///G:\Il%20mio%20Drive\2%20circolo%20pomigliano\prima%20A%20e%20B\Audio%20presentazioni\Voce%20008.mp3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file:///G:\Il%20mio%20Drive\2%20circolo%20pomigliano\prima%20A%20e%20B\Audio%20presentazioni\filastocca.mp3" TargetMode="External"/><Relationship Id="rId7" Type="http://schemas.openxmlformats.org/officeDocument/2006/relationships/image" Target="../media/image37.jpeg"/><Relationship Id="rId2" Type="http://schemas.openxmlformats.org/officeDocument/2006/relationships/audio" Target="file:///G:\Il%20mio%20Drive\2%20circolo%20pomigliano\prima%20A%20e%20B\Audio%20presentazioni\coding.mp3" TargetMode="External"/><Relationship Id="rId1" Type="http://schemas.microsoft.com/office/2007/relationships/media" Target="file:///G:\Il%20mio%20Drive\2%20circolo%20pomigliano\prima%20A%20e%20B\Audio%20presentazioni\coding.mp3" TargetMode="Externa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4" Type="http://schemas.openxmlformats.org/officeDocument/2006/relationships/audio" Target="file:///G:\Il%20mio%20Drive\2%20circolo%20pomigliano\prima%20A%20e%20B\Audio%20presentazioni\filastocca.mp3" TargetMode="Externa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2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0.jpeg"/><Relationship Id="rId5" Type="http://schemas.microsoft.com/office/2007/relationships/media" Target="../media/media6.m4a"/><Relationship Id="rId1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4a"/><Relationship Id="rId7" Type="http://schemas.openxmlformats.org/officeDocument/2006/relationships/image" Target="../media/image1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3.m4a"/><Relationship Id="rId7" Type="http://schemas.openxmlformats.org/officeDocument/2006/relationships/image" Target="../media/image22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5595" y="5285105"/>
            <a:ext cx="8308975" cy="10236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 sz="4445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SCOPRIAMO  ...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6245" y="651510"/>
            <a:ext cx="8062595" cy="45243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it-IT" sz="2300" dirty="0">
                <a:solidFill>
                  <a:schemeClr val="accent4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it-IT" sz="2300" dirty="0">
                <a:solidFill>
                  <a:schemeClr val="accent4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  </a:t>
            </a:r>
          </a:p>
          <a:p>
            <a:endParaRPr lang="it-IT" sz="2300" dirty="0">
              <a:solidFill>
                <a:schemeClr val="accent4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lgerian" panose="04020705040A02060702" charset="0"/>
              <a:cs typeface="Algerian" panose="04020705040A02060702" charset="0"/>
            </a:endParaRPr>
          </a:p>
          <a:p>
            <a:r>
              <a:rPr lang="it-IT" sz="2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charset="0"/>
                <a:cs typeface="Algerian" panose="04020705040A02060702" charset="0"/>
              </a:rPr>
              <a:t> Istituto Comprensivo 3 Ponte- Siciliano</a:t>
            </a:r>
          </a:p>
          <a:p>
            <a:r>
              <a:rPr lang="it-IT" sz="2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charset="0"/>
                <a:cs typeface="Algerian" panose="04020705040A02060702" charset="0"/>
              </a:rPr>
              <a:t>CLASSI PRIME  GRUPPI  A-B-C        PLESSO GIANNI RODARI</a:t>
            </a:r>
          </a:p>
          <a:p>
            <a:r>
              <a:rPr lang="it-IT" sz="2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charset="0"/>
                <a:cs typeface="Algerian" panose="04020705040A02060702" charset="0"/>
              </a:rPr>
              <a:t>DOCENTI:   </a:t>
            </a:r>
          </a:p>
          <a:p>
            <a:r>
              <a:rPr lang="it-IT" sz="2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charset="0"/>
                <a:cs typeface="Algerian" panose="04020705040A02060702" charset="0"/>
              </a:rPr>
              <a:t> DE SIMOne Assunta    -Spisso Filomena  -Balsamo Maddalena-D'avanzo tiziAna-</a:t>
            </a:r>
          </a:p>
          <a:p>
            <a:r>
              <a:rPr lang="it-IT" sz="2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charset="0"/>
                <a:cs typeface="Algerian" panose="04020705040A02060702" charset="0"/>
              </a:rPr>
              <a:t>napolitano mena</a:t>
            </a:r>
          </a:p>
          <a:p>
            <a:r>
              <a:rPr lang="it-IT" sz="2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charset="0"/>
                <a:cs typeface="Algerian" panose="04020705040A02060702" charset="0"/>
              </a:rPr>
              <a:t>Pomigliano d'Arco      a.s. 2020/2021</a:t>
            </a:r>
          </a:p>
          <a:p>
            <a:r>
              <a:rPr lang="it-IT" sz="2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charset="0"/>
                <a:cs typeface="Algerian" panose="04020705040A02060702" charset="0"/>
              </a:rPr>
              <a:t>Ambito dISCIPLINARE -attivita' inclusiva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44915" y="2667000"/>
            <a:ext cx="3143250" cy="406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rcRect r="-821" b="9020"/>
          <a:stretch>
            <a:fillRect/>
          </a:stretch>
        </p:blipFill>
        <p:spPr>
          <a:xfrm>
            <a:off x="9129395" y="0"/>
            <a:ext cx="2574290" cy="24530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Giochiamo con i numeri        1,2,3,4,5</a:t>
            </a:r>
          </a:p>
        </p:txBody>
      </p:sp>
      <p:pic>
        <p:nvPicPr>
          <p:cNvPr id="5" name="Picture 4" descr="4aa2bc38-e028-4051-a7de-abb4c2049a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6980" y="1417955"/>
            <a:ext cx="4295775" cy="4874260"/>
          </a:xfrm>
          <a:prstGeom prst="rect">
            <a:avLst/>
          </a:prstGeom>
        </p:spPr>
      </p:pic>
      <p:pic>
        <p:nvPicPr>
          <p:cNvPr id="6" name="Picture 5" descr="6555f448-200f-42df-ba55-41bff9276d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6115" y="3122295"/>
            <a:ext cx="3576320" cy="264414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b="7088"/>
          <a:stretch>
            <a:fillRect/>
          </a:stretch>
        </p:blipFill>
        <p:spPr>
          <a:xfrm>
            <a:off x="300355" y="1417955"/>
            <a:ext cx="2425700" cy="354076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871277" y="4958715"/>
            <a:ext cx="609600" cy="609600"/>
          </a:xfrm>
          <a:prstGeom prst="rect">
            <a:avLst/>
          </a:prstGeom>
        </p:spPr>
      </p:pic>
      <p:sp>
        <p:nvSpPr>
          <p:cNvPr id="4" name="Freccia a destra 3"/>
          <p:cNvSpPr/>
          <p:nvPr/>
        </p:nvSpPr>
        <p:spPr>
          <a:xfrm>
            <a:off x="2585212" y="50240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330" y="243205"/>
            <a:ext cx="6097905" cy="2778760"/>
          </a:xfrm>
        </p:spPr>
        <p:txBody>
          <a:bodyPr/>
          <a:lstStyle/>
          <a:p>
            <a:pPr algn="r"/>
            <a:r>
              <a:rPr lang="it-IT" altLang="en-US" sz="2400" b="1" dirty="0">
                <a:solidFill>
                  <a:srgbClr val="00B050"/>
                </a:solidFill>
                <a:effectLst/>
                <a:sym typeface="+mn-ea"/>
              </a:rPr>
              <a:t>SCOPRIAMO LE </a:t>
            </a:r>
            <a:r>
              <a:rPr lang="it-IT" altLang="en-US" sz="2400" b="1" dirty="0">
                <a:solidFill>
                  <a:srgbClr val="FF0000"/>
                </a:solidFill>
                <a:effectLst/>
                <a:sym typeface="+mn-ea"/>
              </a:rPr>
              <a:t>SCIENZE</a:t>
            </a:r>
            <a:r>
              <a:rPr lang="it-IT" altLang="en-US" sz="2400" b="1" dirty="0">
                <a:solidFill>
                  <a:srgbClr val="00B050"/>
                </a:solidFill>
                <a:effectLst/>
                <a:sym typeface="+mn-ea"/>
              </a:rPr>
              <a:t> </a:t>
            </a:r>
            <a:br>
              <a:rPr lang="it-IT" altLang="en-US" sz="2400" b="1" dirty="0">
                <a:solidFill>
                  <a:srgbClr val="00B050"/>
                </a:solidFill>
                <a:effectLst/>
                <a:sym typeface="+mn-ea"/>
              </a:rPr>
            </a:br>
            <a:r>
              <a:rPr lang="it-IT" altLang="en-US" sz="2400" b="1" dirty="0">
                <a:solidFill>
                  <a:srgbClr val="00B050"/>
                </a:solidFill>
                <a:effectLst/>
                <a:sym typeface="+mn-ea"/>
              </a:rPr>
              <a:t>con i </a:t>
            </a:r>
            <a:br>
              <a:rPr lang="it-IT" altLang="en-US" sz="2400" b="1" dirty="0">
                <a:solidFill>
                  <a:srgbClr val="00B050"/>
                </a:solidFill>
                <a:effectLst/>
                <a:sym typeface="+mn-ea"/>
              </a:rPr>
            </a:br>
            <a:r>
              <a:rPr lang="it-IT" altLang="en-US" sz="2400" b="1" dirty="0">
                <a:solidFill>
                  <a:srgbClr val="00B050"/>
                </a:solidFill>
                <a:effectLst/>
                <a:sym typeface="+mn-ea"/>
              </a:rPr>
              <a:t>5 SENSI</a:t>
            </a:r>
            <a:br>
              <a:rPr lang="it-IT" altLang="en-US" sz="2400" dirty="0">
                <a:solidFill>
                  <a:schemeClr val="accent4"/>
                </a:solidFill>
                <a:effectLst/>
                <a:sym typeface="+mn-ea"/>
              </a:rPr>
            </a:br>
            <a:r>
              <a:rPr lang="it-IT" alt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 scienza e lo scienziato</a:t>
            </a:r>
          </a:p>
        </p:txBody>
      </p:sp>
      <p:pic>
        <p:nvPicPr>
          <p:cNvPr id="5" name="Picture 4" descr="29ff8cb0-903b-4524-bd13-3fee63cc5bbd"/>
          <p:cNvPicPr>
            <a:picLocks noChangeAspect="1"/>
          </p:cNvPicPr>
          <p:nvPr/>
        </p:nvPicPr>
        <p:blipFill>
          <a:blip r:embed="rId4" cstate="print"/>
          <a:srcRect r="8110"/>
          <a:stretch>
            <a:fillRect/>
          </a:stretch>
        </p:blipFill>
        <p:spPr>
          <a:xfrm>
            <a:off x="7056755" y="353060"/>
            <a:ext cx="4100830" cy="2668905"/>
          </a:xfrm>
          <a:prstGeom prst="rect">
            <a:avLst/>
          </a:prstGeom>
        </p:spPr>
      </p:pic>
      <p:pic>
        <p:nvPicPr>
          <p:cNvPr id="6" name="Picture 5" descr="9e4f3405-127d-4c67-864e-ad29f423649f"/>
          <p:cNvPicPr>
            <a:picLocks noChangeAspect="1"/>
          </p:cNvPicPr>
          <p:nvPr/>
        </p:nvPicPr>
        <p:blipFill>
          <a:blip r:embed="rId5" cstate="print"/>
          <a:srcRect l="-315" t="-9960" r="8758" b="9960"/>
          <a:stretch>
            <a:fillRect/>
          </a:stretch>
        </p:blipFill>
        <p:spPr>
          <a:xfrm>
            <a:off x="610235" y="3120390"/>
            <a:ext cx="4434205" cy="3092450"/>
          </a:xfrm>
          <a:prstGeom prst="rect">
            <a:avLst/>
          </a:prstGeom>
        </p:spPr>
      </p:pic>
      <p:pic>
        <p:nvPicPr>
          <p:cNvPr id="7" name="Picture 6" descr="57ea4d9e-0422-4c5e-ad56-f7dea18bb48f"/>
          <p:cNvPicPr>
            <a:picLocks noChangeAspect="1"/>
          </p:cNvPicPr>
          <p:nvPr/>
        </p:nvPicPr>
        <p:blipFill>
          <a:blip r:embed="rId6" cstate="print"/>
          <a:srcRect b="12679"/>
          <a:stretch>
            <a:fillRect/>
          </a:stretch>
        </p:blipFill>
        <p:spPr>
          <a:xfrm>
            <a:off x="6205855" y="3522345"/>
            <a:ext cx="4423410" cy="2887980"/>
          </a:xfrm>
          <a:prstGeom prst="rect">
            <a:avLst/>
          </a:prstGeom>
        </p:spPr>
      </p:pic>
      <p:pic>
        <p:nvPicPr>
          <p:cNvPr id="9" name="Picture 8" descr="a4a77415-0a62-4ab2-af3f-ffba903e3fe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9255" y="353060"/>
            <a:ext cx="2522220" cy="2668905"/>
          </a:xfrm>
          <a:prstGeom prst="rect">
            <a:avLst/>
          </a:prstGeom>
        </p:spPr>
      </p:pic>
      <p:pic>
        <p:nvPicPr>
          <p:cNvPr id="10" name="1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670662" y="285205"/>
            <a:ext cx="537755" cy="537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b3f39ff-d838-4987-8c5b-001d6404bcea"/>
          <p:cNvPicPr>
            <a:picLocks noChangeAspect="1"/>
          </p:cNvPicPr>
          <p:nvPr/>
        </p:nvPicPr>
        <p:blipFill>
          <a:blip r:embed="rId4" cstate="print"/>
          <a:srcRect b="7074"/>
          <a:stretch>
            <a:fillRect/>
          </a:stretch>
        </p:blipFill>
        <p:spPr>
          <a:xfrm>
            <a:off x="5779770" y="738505"/>
            <a:ext cx="4372610" cy="2268855"/>
          </a:xfrm>
          <a:prstGeom prst="rect">
            <a:avLst/>
          </a:prstGeom>
        </p:spPr>
      </p:pic>
      <p:pic>
        <p:nvPicPr>
          <p:cNvPr id="6" name="Picture 5" descr="f0f8ad74-2866-4754-8878-cf7f96a85a40"/>
          <p:cNvPicPr>
            <a:picLocks noChangeAspect="1"/>
          </p:cNvPicPr>
          <p:nvPr/>
        </p:nvPicPr>
        <p:blipFill>
          <a:blip r:embed="rId5" cstate="print"/>
          <a:srcRect b="6315"/>
          <a:stretch>
            <a:fillRect/>
          </a:stretch>
        </p:blipFill>
        <p:spPr>
          <a:xfrm>
            <a:off x="601980" y="3679825"/>
            <a:ext cx="4612005" cy="2336165"/>
          </a:xfrm>
          <a:prstGeom prst="rect">
            <a:avLst/>
          </a:prstGeom>
        </p:spPr>
      </p:pic>
      <p:pic>
        <p:nvPicPr>
          <p:cNvPr id="7" name="Picture 6" descr="90b9c7b6-c073-4ea3-aac4-c0fa445936ed"/>
          <p:cNvPicPr>
            <a:picLocks noChangeAspect="1"/>
          </p:cNvPicPr>
          <p:nvPr/>
        </p:nvPicPr>
        <p:blipFill>
          <a:blip r:embed="rId6" cstate="print"/>
          <a:srcRect b="10176"/>
          <a:stretch>
            <a:fillRect/>
          </a:stretch>
        </p:blipFill>
        <p:spPr>
          <a:xfrm>
            <a:off x="6377305" y="3534410"/>
            <a:ext cx="4752340" cy="235966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609600" y="467995"/>
            <a:ext cx="3264535" cy="1741170"/>
          </a:xfrm>
          <a:prstGeom prst="rect">
            <a:avLst/>
          </a:prstGeom>
        </p:spPr>
      </p:pic>
      <p:pic>
        <p:nvPicPr>
          <p:cNvPr id="11" name="Voce 008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11188" y="1264920"/>
            <a:ext cx="812074" cy="81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                        Tecnologia</a:t>
            </a:r>
            <a:br>
              <a:rPr lang="it-IT" altLang="en-US" dirty="0"/>
            </a:br>
            <a:r>
              <a:rPr lang="it-IT" altLang="en-US" dirty="0"/>
              <a:t>                                 </a:t>
            </a:r>
            <a:r>
              <a:rPr lang="it-IT" altLang="en-US" sz="22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CODING</a:t>
            </a:r>
            <a:br>
              <a:rPr lang="it-IT" altLang="en-US" sz="22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2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  <a:r>
              <a:rPr lang="it-IT" altLang="en-US" sz="22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GLI STRUMENTI DELLO SCIENZIATO</a:t>
            </a:r>
            <a:br>
              <a:rPr lang="it-IT" altLang="en-US" sz="22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2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Traccia i</a:t>
            </a:r>
            <a:r>
              <a:rPr lang="it-IT" altLang="en-US" sz="222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altLang="en-US" sz="22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percorso...</a:t>
            </a:r>
            <a:endParaRPr lang="it-IT" altLang="en-US" sz="222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 sz="2800" b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Ascolta , mima e illustra la filastrocca”GIROTONDO”</a:t>
            </a:r>
            <a:br>
              <a:rPr lang="it-IT" altLang="en-US" sz="2800" b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2800" b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Divertiti e rilassati a fare la cornicetta.</a:t>
            </a:r>
            <a:endParaRPr lang="it-IT" altLang="en-US" sz="2800" b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altLang="en-US" sz="2800" b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ceb5edf-b402-4c5b-be23-b1c0f9fed1a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955" y="2133600"/>
            <a:ext cx="3703320" cy="4404360"/>
          </a:xfrm>
          <a:prstGeom prst="rect">
            <a:avLst/>
          </a:prstGeom>
        </p:spPr>
      </p:pic>
      <p:pic>
        <p:nvPicPr>
          <p:cNvPr id="9" name="Content Placeholder 8" descr="705b537b-b731-4fa0-9abe-422b3f8f11e9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840105" y="2338070"/>
            <a:ext cx="3328035" cy="368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rcRect l="15331" t="39363" b="3260"/>
          <a:stretch>
            <a:fillRect/>
          </a:stretch>
        </p:blipFill>
        <p:spPr>
          <a:xfrm>
            <a:off x="4935855" y="3176270"/>
            <a:ext cx="2320290" cy="2008505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9" cstate="print"/>
          <a:stretch>
            <a:fillRect/>
          </a:stretch>
        </p:blipFill>
        <p:spPr>
          <a:xfrm>
            <a:off x="5054600" y="461645"/>
            <a:ext cx="2824480" cy="152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ding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556172" y="341812"/>
            <a:ext cx="679268" cy="679268"/>
          </a:xfrm>
          <a:prstGeom prst="rect">
            <a:avLst/>
          </a:prstGeom>
        </p:spPr>
      </p:pic>
      <p:pic>
        <p:nvPicPr>
          <p:cNvPr id="15" name="filastocca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913015" y="1591490"/>
            <a:ext cx="731521" cy="731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otografia, scatola, coperto, frigorifero&#10;&#10;Descrizione generata automaticament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5" y="680085"/>
            <a:ext cx="5661660" cy="54984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STORY LANE 1 TR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384501" y="4322997"/>
            <a:ext cx="609600" cy="609600"/>
          </a:xfrm>
          <a:prstGeom prst="rect">
            <a:avLst/>
          </a:prstGeom>
        </p:spPr>
      </p:pic>
      <p:sp>
        <p:nvSpPr>
          <p:cNvPr id="2" name="Freccia a destra 1"/>
          <p:cNvSpPr/>
          <p:nvPr/>
        </p:nvSpPr>
        <p:spPr>
          <a:xfrm>
            <a:off x="2553147" y="4447965"/>
            <a:ext cx="38776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50812" y="1176130"/>
            <a:ext cx="609600" cy="609600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849053" y="1238614"/>
            <a:ext cx="60960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operto, fotografia, molti, mucchio&#10;&#10;Descrizione generata automaticament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2207" b="2853"/>
          <a:stretch>
            <a:fillRect/>
          </a:stretch>
        </p:blipFill>
        <p:spPr>
          <a:xfrm>
            <a:off x="5600700" y="812165"/>
            <a:ext cx="5165725" cy="523303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STORY LANE 1 TR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90581" y="5138530"/>
            <a:ext cx="609600" cy="609600"/>
          </a:xfrm>
          <a:prstGeom prst="rect">
            <a:avLst/>
          </a:prstGeom>
        </p:spPr>
      </p:pic>
      <p:sp>
        <p:nvSpPr>
          <p:cNvPr id="2" name="Freccia a destra 1"/>
          <p:cNvSpPr/>
          <p:nvPr/>
        </p:nvSpPr>
        <p:spPr>
          <a:xfrm flipV="1">
            <a:off x="1484244" y="5390320"/>
            <a:ext cx="424070" cy="357809"/>
          </a:xfrm>
          <a:prstGeom prst="rightArrow">
            <a:avLst>
              <a:gd name="adj1" fmla="val 3906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96279" y="1109870"/>
            <a:ext cx="609600" cy="609600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>
            <a:off x="991660" y="1133062"/>
            <a:ext cx="609600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655" y="3864610"/>
            <a:ext cx="11503660" cy="2795270"/>
          </a:xfrm>
          <a:solidFill>
            <a:schemeClr val="accent1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br>
              <a:rPr lang="it-IT" altLang="en-US" b="1" dirty="0">
                <a:sym typeface="+mn-ea"/>
              </a:rPr>
            </a:br>
            <a:br>
              <a:rPr lang="it-IT" altLang="en-US" b="1" dirty="0">
                <a:sym typeface="+mn-ea"/>
              </a:rPr>
            </a:br>
            <a:r>
              <a:rPr lang="it-IT" altLang="en-US" sz="1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BUON LAVORO</a:t>
            </a:r>
            <a:br>
              <a:rPr lang="it-IT" altLang="en-US" sz="1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”ANDRA'TUTTO BENE”</a:t>
            </a:r>
            <a:br>
              <a:rPr lang="it-IT" altLang="en-US" sz="1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 FORTISSIMO ABBRACCIO</a:t>
            </a:r>
          </a:p>
          <a:p>
            <a:pPr marL="0" indent="0" algn="ctr">
              <a:buNone/>
            </a:pPr>
            <a:r>
              <a:rPr lang="it-IT" altLang="en-US" sz="1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it-IT" altLang="en-US" sz="1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DALLE TUE MAESTRE</a:t>
            </a:r>
            <a:br>
              <a:rPr lang="it-IT" altLang="en-US" sz="1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CIAO A PRESTO!</a:t>
            </a:r>
            <a:endParaRPr lang="it-IT" altLang="en-US" sz="1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altLang="en-US" sz="1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iao a pre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01562" y="4267019"/>
            <a:ext cx="304800" cy="304800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1589768" y="4177665"/>
            <a:ext cx="5486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rcRect l="3484" t="7343" r="3484" b="28444"/>
          <a:stretch>
            <a:fillRect/>
          </a:stretch>
        </p:blipFill>
        <p:spPr>
          <a:xfrm>
            <a:off x="287655" y="374650"/>
            <a:ext cx="11342370" cy="322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91240" cy="2117090"/>
          </a:xfrm>
        </p:spPr>
        <p:txBody>
          <a:bodyPr>
            <a:normAutofit/>
          </a:bodyPr>
          <a:lstStyle/>
          <a:p>
            <a:pPr algn="ctr"/>
            <a:r>
              <a:rPr lang="it-IT" altLang="en-US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1,2,3</a:t>
            </a:r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partenza via...</a:t>
            </a:r>
            <a:b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MATEMATICA ci insegna a conoscere</a:t>
            </a:r>
            <a:b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 NUMERI e le QUANTITA'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82215"/>
            <a:ext cx="6644640" cy="4206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altLang="en-US" b="1" dirty="0">
              <a:solidFill>
                <a:srgbClr val="FF0000"/>
              </a:solidFill>
              <a:sym typeface="+mn-ea"/>
            </a:endParaRPr>
          </a:p>
          <a:p>
            <a:pPr marL="0" indent="0" algn="ctr">
              <a:buNone/>
            </a:pPr>
            <a:r>
              <a:rPr lang="it-IT" altLang="en-US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OTTOBRE 202</a:t>
            </a:r>
            <a:r>
              <a:rPr lang="it-IT" altLang="en-US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0 </a:t>
            </a:r>
          </a:p>
          <a:p>
            <a:pPr marL="0" indent="0" algn="ctr">
              <a:buNone/>
            </a:pPr>
            <a:r>
              <a:rPr lang="it-IT" altLang="en-US" sz="28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charset="0"/>
                <a:cs typeface="Algerian" panose="04020705040A02060702" charset="0"/>
                <a:sym typeface="+mn-ea"/>
              </a:rPr>
              <a:t>CarI</a:t>
            </a:r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charset="0"/>
                <a:cs typeface="Algerian" panose="04020705040A02060702" charset="0"/>
                <a:sym typeface="+mn-ea"/>
              </a:rPr>
              <a:t> BAMBINI ,</a:t>
            </a:r>
          </a:p>
          <a:p>
            <a:pPr marL="0" indent="0" algn="ctr">
              <a:buNone/>
            </a:pPr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charset="0"/>
                <a:cs typeface="Algerian" panose="04020705040A02060702" charset="0"/>
                <a:sym typeface="+mn-ea"/>
              </a:rPr>
              <a:t>ci mancate molto,</a:t>
            </a:r>
          </a:p>
          <a:p>
            <a:pPr marL="0" indent="0" algn="ctr">
              <a:buNone/>
            </a:pPr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charset="0"/>
                <a:cs typeface="Algerian" panose="04020705040A02060702" charset="0"/>
                <a:sym typeface="+mn-ea"/>
              </a:rPr>
              <a:t>VI VOGLIAMO TANTO BENE</a:t>
            </a:r>
          </a:p>
          <a:p>
            <a:pPr marL="0" indent="0" algn="ctr">
              <a:buNone/>
            </a:pPr>
            <a:r>
              <a:rPr lang="it-IT" altLang="en-US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“TUTTO andrà BENE” </a:t>
            </a:r>
            <a:endParaRPr lang="it-IT" altLang="en-US" sz="28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lgerian" panose="04020705040A02060702" charset="0"/>
              <a:cs typeface="Algerian" panose="04020705040A02060702" charset="0"/>
            </a:endParaRPr>
          </a:p>
          <a:p>
            <a:pPr marL="0" indent="0" algn="ctr">
              <a:buNone/>
            </a:pPr>
            <a:r>
              <a:rPr lang="it-IT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charset="0"/>
                <a:cs typeface="Algerian" panose="04020705040A02060702" charset="0"/>
                <a:sym typeface="+mn-ea"/>
              </a:rPr>
              <a:t>insieme ce  la  faremo e presto ci vedremo tutti insieme a scuola!</a:t>
            </a:r>
            <a:endParaRPr lang="it-IT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charset="0"/>
              <a:cs typeface="Algerian" panose="04020705040A02060702" charset="0"/>
            </a:endParaRPr>
          </a:p>
          <a:p>
            <a:endParaRPr lang="it-IT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charset="0"/>
              <a:cs typeface="Algerian" panose="04020705040A02060702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9298" b="10496"/>
          <a:stretch>
            <a:fillRect/>
          </a:stretch>
        </p:blipFill>
        <p:spPr>
          <a:xfrm>
            <a:off x="7920355" y="2482215"/>
            <a:ext cx="3713480" cy="4206875"/>
          </a:xfrm>
          <a:prstGeom prst="rect">
            <a:avLst/>
          </a:prstGeom>
        </p:spPr>
      </p:pic>
      <p:pic>
        <p:nvPicPr>
          <p:cNvPr id="12" name="Content Placeholder 9"/>
          <p:cNvPicPr>
            <a:picLocks noChangeAspect="1"/>
          </p:cNvPicPr>
          <p:nvPr/>
        </p:nvPicPr>
        <p:blipFill>
          <a:blip r:embed="rId5" cstate="print"/>
          <a:srcRect r="2799" b="15251"/>
          <a:stretch>
            <a:fillRect/>
          </a:stretch>
        </p:blipFill>
        <p:spPr>
          <a:xfrm>
            <a:off x="622300" y="133985"/>
            <a:ext cx="1694180" cy="1811655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9790" y="3064509"/>
            <a:ext cx="609600" cy="609600"/>
          </a:xfrm>
          <a:prstGeom prst="rect">
            <a:avLst/>
          </a:prstGeom>
        </p:spPr>
      </p:pic>
      <p:sp>
        <p:nvSpPr>
          <p:cNvPr id="4" name="Freccia in giù 3"/>
          <p:cNvSpPr/>
          <p:nvPr/>
        </p:nvSpPr>
        <p:spPr>
          <a:xfrm flipH="1">
            <a:off x="838199" y="2482214"/>
            <a:ext cx="631191" cy="406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65" y="113665"/>
            <a:ext cx="11113135" cy="1711325"/>
          </a:xfrm>
        </p:spPr>
        <p:txBody>
          <a:bodyPr>
            <a:normAutofit/>
          </a:bodyPr>
          <a:lstStyle/>
          <a:p>
            <a:pPr algn="ctr"/>
            <a:r>
              <a:rPr lang="it-IT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Oggi giocheremo con le nostre mani!</a:t>
            </a:r>
            <a:br>
              <a:rPr lang="it-IT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Ricalca il contorno delle tue manine aperte,una accanto all'altra,ecco  nota come  le mani e le dita sono il nostro primissimo e indispensabile strumento per iniziare a  MATEMATICA.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9880" y="1825625"/>
            <a:ext cx="4693920" cy="4909185"/>
          </a:xfrm>
        </p:spPr>
        <p:txBody>
          <a:bodyPr/>
          <a:lstStyle/>
          <a:p>
            <a:pPr marL="0" indent="0" algn="ctr">
              <a:buNone/>
            </a:pPr>
            <a:r>
              <a:rPr lang="it-IT" altLang="en-US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Inoltre ,siccome la parola MATEMATICA è proprio formata da 10 lettere,</a:t>
            </a:r>
          </a:p>
          <a:p>
            <a:pPr marL="0" indent="0" algn="ctr">
              <a:buNone/>
            </a:pPr>
            <a:r>
              <a:rPr lang="it-IT" altLang="en-US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scrivi una lettera</a:t>
            </a:r>
          </a:p>
          <a:p>
            <a:pPr marL="0" indent="0" algn="ctr">
              <a:buNone/>
            </a:pPr>
            <a:r>
              <a:rPr lang="it-IT" altLang="en-US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l'aiuto della mamma e osservando l'immagine condivisa)</a:t>
            </a:r>
          </a:p>
          <a:p>
            <a:pPr marL="0" indent="0" algn="ctr">
              <a:buNone/>
            </a:pPr>
            <a:r>
              <a:rPr lang="it-IT" altLang="en-US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ogni polpastrello e contiamo insieme fino a dieci alzando una alla volta le dita.</a:t>
            </a:r>
          </a:p>
        </p:txBody>
      </p:sp>
      <p:pic>
        <p:nvPicPr>
          <p:cNvPr id="5" name="Picture 4" descr="21f2369e-f481-46f6-b25c-a2ea5432162b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225" y="2001520"/>
            <a:ext cx="5616575" cy="4341495"/>
          </a:xfrm>
          <a:prstGeom prst="rect">
            <a:avLst/>
          </a:prstGeom>
        </p:spPr>
      </p:pic>
      <p:pic>
        <p:nvPicPr>
          <p:cNvPr id="6" name="Picture 5" descr="5eae166a-6957-4798-a69c-5199628e09a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2510" y="4817110"/>
            <a:ext cx="2760980" cy="138366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92275" y="1391920"/>
            <a:ext cx="609600" cy="609600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619252" y="1391920"/>
            <a:ext cx="81938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en-US" sz="222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 stato BRAVISSIMO!</a:t>
            </a:r>
            <a:br>
              <a:rPr lang="it-IT" altLang="en-US" sz="222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22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Adesso su un altro foglio del tuo quadernone,con l'aiuto della mamma ,disegna il contorno della tua mano destra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Contiamo insieme :1,2,3,4,5.</a:t>
            </a:r>
          </a:p>
          <a:p>
            <a:pPr algn="ctr"/>
            <a:r>
              <a:rPr lang="it-IT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dita in ogni mano</a:t>
            </a:r>
          </a:p>
          <a:p>
            <a:pPr algn="ctr"/>
            <a:r>
              <a:rPr lang="it-IT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Scrivi su ogni dito un numero.</a:t>
            </a:r>
          </a:p>
          <a:p>
            <a:pPr algn="ctr"/>
            <a:r>
              <a:rPr lang="it-IT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Disegna un  quadratino  per ogni dito</a:t>
            </a:r>
          </a:p>
          <a:p>
            <a:pPr marL="0" indent="0" algn="ctr">
              <a:buNone/>
            </a:pPr>
            <a:r>
              <a:rPr lang="it-IT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TANTI-QUANTI</a:t>
            </a:r>
          </a:p>
        </p:txBody>
      </p:sp>
      <p:pic>
        <p:nvPicPr>
          <p:cNvPr id="5" name="Picture 4" descr="928eff76-5e24-48d9-81bd-53186fc71382"/>
          <p:cNvPicPr>
            <a:picLocks noChangeAspect="1"/>
          </p:cNvPicPr>
          <p:nvPr/>
        </p:nvPicPr>
        <p:blipFill>
          <a:blip r:embed="rId4" cstate="print"/>
          <a:srcRect t="12206"/>
          <a:stretch>
            <a:fillRect/>
          </a:stretch>
        </p:blipFill>
        <p:spPr>
          <a:xfrm>
            <a:off x="743585" y="1967230"/>
            <a:ext cx="4262755" cy="469138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21748" y="1116123"/>
            <a:ext cx="609600" cy="609600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1226461" y="1178243"/>
            <a:ext cx="9968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29540"/>
            <a:ext cx="10515600" cy="1671955"/>
          </a:xfrm>
        </p:spPr>
        <p:txBody>
          <a:bodyPr>
            <a:normAutofit/>
          </a:bodyPr>
          <a:lstStyle/>
          <a:p>
            <a:pPr algn="ctr"/>
            <a:r>
              <a:rPr lang="it-IT" altLang="en-US" sz="222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Ascolta la filastrocca ,illustrala sul tuo quadernone e completa la pagina.</a:t>
            </a:r>
            <a:br>
              <a:rPr lang="it-IT" altLang="en-US" sz="222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22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 NUMERO 1</a:t>
            </a:r>
          </a:p>
        </p:txBody>
      </p:sp>
      <p:pic>
        <p:nvPicPr>
          <p:cNvPr id="4" name="Content Placeholder 3" descr="44e51628-2d9e-43ea-ade3-5d086324c6b6"/>
          <p:cNvPicPr>
            <a:picLocks noGrp="1" noChangeAspect="1"/>
          </p:cNvPicPr>
          <p:nvPr>
            <p:ph sz="half" idx="1"/>
          </p:nvPr>
        </p:nvPicPr>
        <p:blipFill>
          <a:blip r:embed="rId10" cstate="print"/>
          <a:srcRect r="57377"/>
          <a:stretch>
            <a:fillRect/>
          </a:stretch>
        </p:blipFill>
        <p:spPr>
          <a:xfrm>
            <a:off x="241935" y="1834515"/>
            <a:ext cx="4677410" cy="4735830"/>
          </a:xfrm>
          <a:prstGeom prst="rect">
            <a:avLst/>
          </a:prstGeom>
        </p:spPr>
      </p:pic>
      <p:pic>
        <p:nvPicPr>
          <p:cNvPr id="6" name="Content Placeholder 5" descr="0259bbf8-f110-4807-9e45-6c2d8cedc376"/>
          <p:cNvPicPr>
            <a:picLocks noGrp="1" noChangeAspect="1"/>
          </p:cNvPicPr>
          <p:nvPr>
            <p:ph sz="half" idx="2"/>
          </p:nvPr>
        </p:nvPicPr>
        <p:blipFill>
          <a:blip r:embed="rId11" cstate="print"/>
          <a:srcRect t="12651"/>
          <a:stretch>
            <a:fillRect/>
          </a:stretch>
        </p:blipFill>
        <p:spPr>
          <a:xfrm>
            <a:off x="7284720" y="1557655"/>
            <a:ext cx="4324350" cy="5012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76825" y="1413510"/>
            <a:ext cx="1600200" cy="1216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47055" y="2954655"/>
            <a:ext cx="1452245" cy="1179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92065" y="4756785"/>
            <a:ext cx="2007235" cy="146939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260725" y="1071245"/>
            <a:ext cx="609600" cy="609600"/>
          </a:xfrm>
          <a:prstGeom prst="rect">
            <a:avLst/>
          </a:prstGeom>
        </p:spPr>
      </p:pic>
      <p:pic>
        <p:nvPicPr>
          <p:cNvPr id="11" name="Audio registrat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999470" y="5679523"/>
            <a:ext cx="609600" cy="609600"/>
          </a:xfrm>
          <a:prstGeom prst="rect">
            <a:avLst/>
          </a:prstGeom>
        </p:spPr>
      </p:pic>
      <p:sp>
        <p:nvSpPr>
          <p:cNvPr id="12" name="Freccia a destra 11"/>
          <p:cNvSpPr/>
          <p:nvPr/>
        </p:nvSpPr>
        <p:spPr>
          <a:xfrm>
            <a:off x="1892046" y="1071055"/>
            <a:ext cx="978408" cy="484632"/>
          </a:xfrm>
          <a:prstGeom prst="rightArrow">
            <a:avLst>
              <a:gd name="adj1" fmla="val 1171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sinistra 12"/>
          <p:cNvSpPr/>
          <p:nvPr/>
        </p:nvSpPr>
        <p:spPr>
          <a:xfrm>
            <a:off x="11794490" y="5804491"/>
            <a:ext cx="95364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6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Completa sul libro dei numeri</a:t>
            </a:r>
          </a:p>
        </p:txBody>
      </p:sp>
      <p:pic>
        <p:nvPicPr>
          <p:cNvPr id="4" name="Content Placeholder 3" descr="c381fade-94de-4f28-ae30-d0b7f3b7b633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767205" y="1825625"/>
            <a:ext cx="3322955" cy="4351655"/>
          </a:xfrm>
          <a:prstGeom prst="rect">
            <a:avLst/>
          </a:prstGeom>
        </p:spPr>
      </p:pic>
      <p:pic>
        <p:nvPicPr>
          <p:cNvPr id="5" name="Content Placeholder 4" descr="40868ad5-3263-49f7-8ef8-384716a64230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7065645" y="1825625"/>
            <a:ext cx="3394075" cy="435165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816460" y="1129030"/>
            <a:ext cx="609600" cy="609600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1657350" y="1323975"/>
            <a:ext cx="728980" cy="219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364605" y="3391852"/>
            <a:ext cx="609600" cy="609600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>
            <a:off x="5877339" y="3454336"/>
            <a:ext cx="43732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489710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en-US" sz="311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Ascolta la filastrocca ,illustrala sul tuo quadernone e completa la pagina</a:t>
            </a:r>
            <a:br>
              <a:rPr lang="it-IT" altLang="en-US" sz="311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311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IL NUMERO 2</a:t>
            </a:r>
            <a:br>
              <a:rPr lang="it-IT" altLang="en-US" sz="311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altLang="en-US" sz="311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005705" y="1764499"/>
            <a:ext cx="609600" cy="609600"/>
          </a:xfrm>
          <a:prstGeom prst="rect">
            <a:avLst/>
          </a:prstGeom>
        </p:spPr>
      </p:pic>
      <p:sp>
        <p:nvSpPr>
          <p:cNvPr id="4" name="Freccia a destra 3"/>
          <p:cNvSpPr/>
          <p:nvPr/>
        </p:nvSpPr>
        <p:spPr>
          <a:xfrm>
            <a:off x="3960241" y="1896109"/>
            <a:ext cx="609600" cy="346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04783d8-493d-4979-915b-cd16881ce72f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99091" y="1944503"/>
            <a:ext cx="5000625" cy="4544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33485" y="60325"/>
            <a:ext cx="3026410" cy="1830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5335" y="120650"/>
            <a:ext cx="2141855" cy="1710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89320" y="334010"/>
            <a:ext cx="1449705" cy="155702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110105" y="3366516"/>
            <a:ext cx="609600" cy="609600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5010480" y="3416212"/>
            <a:ext cx="978408" cy="484632"/>
          </a:xfrm>
          <a:prstGeom prst="rightArrow">
            <a:avLst>
              <a:gd name="adj1" fmla="val 6640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9" descr="427a8408-abea-45c4-8f01-2641012689e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830" y="1830705"/>
            <a:ext cx="3355340" cy="4820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Completa sul libro dei numeri</a:t>
            </a:r>
            <a:br>
              <a:rPr lang="it-IT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/>
          </a:p>
        </p:txBody>
      </p:sp>
      <p:pic>
        <p:nvPicPr>
          <p:cNvPr id="4" name="Content Placeholder 3" descr="4a492167-20c9-475d-bb06-dbe0922176db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293495" y="1315720"/>
            <a:ext cx="4073525" cy="5223510"/>
          </a:xfrm>
          <a:prstGeom prst="rect">
            <a:avLst/>
          </a:prstGeom>
        </p:spPr>
      </p:pic>
      <p:pic>
        <p:nvPicPr>
          <p:cNvPr id="6" name="Picture 5" descr="8ec44f6f-e10a-4f79-bf0c-d99d5b267ee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69175" y="1193165"/>
            <a:ext cx="4294505" cy="522986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93495" y="541338"/>
            <a:ext cx="609600" cy="6096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640197" y="3263044"/>
            <a:ext cx="609600" cy="609600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773748" y="674053"/>
            <a:ext cx="385127" cy="344901"/>
          </a:xfrm>
          <a:prstGeom prst="rightArrow">
            <a:avLst>
              <a:gd name="adj1" fmla="val 17186"/>
              <a:gd name="adj2" fmla="val 53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5671819" y="3326296"/>
            <a:ext cx="84836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Widescreen</PresentationFormat>
  <Paragraphs>39</Paragraphs>
  <Slides>16</Slides>
  <Notes>0</Notes>
  <HiddenSlides>0</HiddenSlides>
  <MMClips>23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Algerian</vt:lpstr>
      <vt:lpstr>Arial</vt:lpstr>
      <vt:lpstr>Times New Roman</vt:lpstr>
      <vt:lpstr>Default Design</vt:lpstr>
      <vt:lpstr>SCOPRIAMO  ...</vt:lpstr>
      <vt:lpstr>1,2,3 partenza via... la MATEMATICA ci insegna a conoscere  i NUMERI e le QUANTITA'</vt:lpstr>
      <vt:lpstr>Oggi giocheremo con le nostre mani! Ricalca il contorno delle tue manine aperte,una accanto all'altra,ecco  nota come  le mani e le dita sono il nostro primissimo e indispensabile strumento per iniziare a  MATEMATICA.</vt:lpstr>
      <vt:lpstr>SEI stato BRAVISSIMO! Adesso su un altro foglio del tuo quadernone,con l'aiuto della mamma ,disegna il contorno della tua mano destra</vt:lpstr>
      <vt:lpstr>Ascolta la filastrocca ,illustrala sul tuo quadernone e completa la pagina.  IL NUMERO 1</vt:lpstr>
      <vt:lpstr>Completa sul libro dei numeri</vt:lpstr>
      <vt:lpstr>Ascolta la filastrocca ,illustrala sul tuo quadernone e completa la pagina  IL NUMERO 2 </vt:lpstr>
      <vt:lpstr>Presentazione standard di PowerPoint</vt:lpstr>
      <vt:lpstr>Completa sul libro dei numeri </vt:lpstr>
      <vt:lpstr>Giochiamo con i numeri        1,2,3,4,5</vt:lpstr>
      <vt:lpstr>SCOPRIAMO LE SCIENZE  con i  5 SENSI La scienza e lo scienziato</vt:lpstr>
      <vt:lpstr>Presentazione standard di PowerPoint</vt:lpstr>
      <vt:lpstr>                                                                     Tecnologia                                  CODING                                                                                                            GLI STRUMENTI DELLO SCIENZIATO                                                                                                           Traccia il percorso...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SCOPRIAMO  ...</dc:title>
  <dc:creator>Assunta De Simone</dc:creator>
  <cp:lastModifiedBy>Raffaella Castiello</cp:lastModifiedBy>
  <cp:revision>26</cp:revision>
  <dcterms:created xsi:type="dcterms:W3CDTF">2020-10-27T10:05:00Z</dcterms:created>
  <dcterms:modified xsi:type="dcterms:W3CDTF">2020-10-29T06:53:18Z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