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78" r:id="rId3"/>
    <p:sldId id="287" r:id="rId4"/>
    <p:sldId id="274" r:id="rId5"/>
    <p:sldId id="286" r:id="rId6"/>
    <p:sldId id="275" r:id="rId7"/>
    <p:sldId id="288" r:id="rId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300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CE740-7992-4D61-967A-FD867E1FADFB}" type="datetimeFigureOut">
              <a:rPr lang="it-IT" smtClean="0"/>
              <a:t>21/10/2020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BA5CB-492D-4E2B-A69C-3CA43FAA46C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CE740-7992-4D61-967A-FD867E1FADFB}" type="datetimeFigureOut">
              <a:rPr lang="it-IT" smtClean="0"/>
              <a:t>21/10/2020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BA5CB-492D-4E2B-A69C-3CA43FAA46C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CE740-7992-4D61-967A-FD867E1FADFB}" type="datetimeFigureOut">
              <a:rPr lang="it-IT" smtClean="0"/>
              <a:t>21/10/2020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BA5CB-492D-4E2B-A69C-3CA43FAA46C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CE740-7992-4D61-967A-FD867E1FADFB}" type="datetimeFigureOut">
              <a:rPr lang="it-IT" smtClean="0"/>
              <a:t>21/10/2020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BA5CB-492D-4E2B-A69C-3CA43FAA46C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CE740-7992-4D61-967A-FD867E1FADFB}" type="datetimeFigureOut">
              <a:rPr lang="it-IT" smtClean="0"/>
              <a:t>21/10/2020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BA5CB-492D-4E2B-A69C-3CA43FAA46C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CE740-7992-4D61-967A-FD867E1FADFB}" type="datetimeFigureOut">
              <a:rPr lang="it-IT" smtClean="0"/>
              <a:t>21/10/2020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BA5CB-492D-4E2B-A69C-3CA43FAA46C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CE740-7992-4D61-967A-FD867E1FADFB}" type="datetimeFigureOut">
              <a:rPr lang="it-IT" smtClean="0"/>
              <a:t>21/10/2020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BA5CB-492D-4E2B-A69C-3CA43FAA46C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CE740-7992-4D61-967A-FD867E1FADFB}" type="datetimeFigureOut">
              <a:rPr lang="it-IT" smtClean="0"/>
              <a:t>21/10/2020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BA5CB-492D-4E2B-A69C-3CA43FAA46C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CE740-7992-4D61-967A-FD867E1FADFB}" type="datetimeFigureOut">
              <a:rPr lang="it-IT" smtClean="0"/>
              <a:t>21/10/2020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BA5CB-492D-4E2B-A69C-3CA43FAA46C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CE740-7992-4D61-967A-FD867E1FADFB}" type="datetimeFigureOut">
              <a:rPr lang="it-IT" smtClean="0"/>
              <a:t>21/10/2020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BA5CB-492D-4E2B-A69C-3CA43FAA46C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CE740-7992-4D61-967A-FD867E1FADFB}" type="datetimeFigureOut">
              <a:rPr lang="it-IT" smtClean="0"/>
              <a:t>21/10/2020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BA5CB-492D-4E2B-A69C-3CA43FAA46C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CE740-7992-4D61-967A-FD867E1FADFB}" type="datetimeFigureOut">
              <a:rPr lang="it-IT" smtClean="0"/>
              <a:t>21/10/2020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BA5CB-492D-4E2B-A69C-3CA43FAA46CD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3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15595" y="2791460"/>
            <a:ext cx="11303635" cy="652780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it-IT" sz="4445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PARTIAMO DA QUI !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36880" y="194945"/>
            <a:ext cx="11303000" cy="243776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it-IT" sz="2300" dirty="0">
                <a:solidFill>
                  <a:srgbClr val="002060"/>
                </a:solidFill>
                <a:latin typeface="Algerian" panose="04020705040A02060702" charset="0"/>
                <a:cs typeface="Algerian" panose="04020705040A02060702" charset="0"/>
              </a:rPr>
              <a:t>    Istituto Comprensivo 3 Ponte- Siciliano</a:t>
            </a:r>
          </a:p>
          <a:p>
            <a:r>
              <a:rPr lang="it-IT" sz="2300" dirty="0" err="1" smtClean="0">
                <a:solidFill>
                  <a:srgbClr val="002060"/>
                </a:solidFill>
                <a:latin typeface="Algerian" panose="04020705040A02060702" charset="0"/>
                <a:cs typeface="Algerian" panose="04020705040A02060702" charset="0"/>
              </a:rPr>
              <a:t>CLASSe</a:t>
            </a:r>
            <a:r>
              <a:rPr lang="it-IT" sz="2300" dirty="0" smtClean="0">
                <a:solidFill>
                  <a:srgbClr val="002060"/>
                </a:solidFill>
                <a:latin typeface="Algerian" panose="04020705040A02060702" charset="0"/>
                <a:cs typeface="Algerian" panose="04020705040A02060702" charset="0"/>
              </a:rPr>
              <a:t>  </a:t>
            </a:r>
            <a:r>
              <a:rPr lang="it-IT" sz="2300" dirty="0" err="1" smtClean="0">
                <a:solidFill>
                  <a:srgbClr val="002060"/>
                </a:solidFill>
                <a:latin typeface="Algerian" panose="04020705040A02060702" charset="0"/>
                <a:cs typeface="Algerian" panose="04020705040A02060702" charset="0"/>
              </a:rPr>
              <a:t>PRIMa</a:t>
            </a:r>
            <a:r>
              <a:rPr lang="it-IT" sz="2300" dirty="0" smtClean="0">
                <a:solidFill>
                  <a:srgbClr val="002060"/>
                </a:solidFill>
                <a:latin typeface="Algerian" panose="04020705040A02060702" charset="0"/>
                <a:cs typeface="Algerian" panose="04020705040A02060702" charset="0"/>
              </a:rPr>
              <a:t> E         </a:t>
            </a:r>
            <a:r>
              <a:rPr lang="it-IT" sz="2300" dirty="0">
                <a:solidFill>
                  <a:srgbClr val="002060"/>
                </a:solidFill>
                <a:latin typeface="Algerian" panose="04020705040A02060702" charset="0"/>
                <a:cs typeface="Algerian" panose="04020705040A02060702" charset="0"/>
              </a:rPr>
              <a:t>PLESSO </a:t>
            </a:r>
            <a:r>
              <a:rPr lang="it-IT" sz="2300" dirty="0" smtClean="0">
                <a:solidFill>
                  <a:srgbClr val="002060"/>
                </a:solidFill>
                <a:latin typeface="Algerian" panose="04020705040A02060702" charset="0"/>
                <a:cs typeface="Algerian" panose="04020705040A02060702" charset="0"/>
              </a:rPr>
              <a:t>Siciliano</a:t>
            </a:r>
            <a:endParaRPr lang="it-IT" sz="2300" dirty="0">
              <a:solidFill>
                <a:srgbClr val="002060"/>
              </a:solidFill>
              <a:latin typeface="Algerian" panose="04020705040A02060702" charset="0"/>
              <a:cs typeface="Algerian" panose="04020705040A02060702" charset="0"/>
            </a:endParaRPr>
          </a:p>
          <a:p>
            <a:r>
              <a:rPr lang="it-IT" sz="2300" dirty="0" err="1" smtClean="0">
                <a:solidFill>
                  <a:srgbClr val="002060"/>
                </a:solidFill>
                <a:latin typeface="Algerian" panose="04020705040A02060702" charset="0"/>
                <a:cs typeface="Algerian" panose="04020705040A02060702" charset="0"/>
              </a:rPr>
              <a:t>DOCENTe</a:t>
            </a:r>
            <a:r>
              <a:rPr lang="it-IT" sz="2300" dirty="0" smtClean="0">
                <a:solidFill>
                  <a:srgbClr val="002060"/>
                </a:solidFill>
                <a:latin typeface="Algerian" panose="04020705040A02060702" charset="0"/>
                <a:cs typeface="Algerian" panose="04020705040A02060702" charset="0"/>
              </a:rPr>
              <a:t>:        </a:t>
            </a:r>
            <a:r>
              <a:rPr lang="it-IT" sz="2300" dirty="0" err="1" smtClean="0">
                <a:solidFill>
                  <a:srgbClr val="002060"/>
                </a:solidFill>
                <a:latin typeface="Algerian" panose="04020705040A02060702" charset="0"/>
                <a:cs typeface="Algerian" panose="04020705040A02060702" charset="0"/>
              </a:rPr>
              <a:t>guarino</a:t>
            </a:r>
            <a:r>
              <a:rPr lang="it-IT" sz="2300" dirty="0" smtClean="0">
                <a:solidFill>
                  <a:srgbClr val="002060"/>
                </a:solidFill>
                <a:latin typeface="Algerian" panose="04020705040A02060702" charset="0"/>
                <a:cs typeface="Algerian" panose="04020705040A02060702" charset="0"/>
              </a:rPr>
              <a:t> </a:t>
            </a:r>
            <a:r>
              <a:rPr lang="it-IT" sz="2300" dirty="0" err="1" smtClean="0">
                <a:solidFill>
                  <a:srgbClr val="002060"/>
                </a:solidFill>
                <a:latin typeface="Algerian" panose="04020705040A02060702" charset="0"/>
                <a:cs typeface="Algerian" panose="04020705040A02060702" charset="0"/>
              </a:rPr>
              <a:t>maria</a:t>
            </a:r>
            <a:endParaRPr lang="it-IT" sz="2300" dirty="0">
              <a:solidFill>
                <a:srgbClr val="002060"/>
              </a:solidFill>
              <a:latin typeface="Algerian" panose="04020705040A02060702" charset="0"/>
              <a:cs typeface="Algerian" panose="04020705040A02060702" charset="0"/>
            </a:endParaRPr>
          </a:p>
          <a:p>
            <a:r>
              <a:rPr lang="it-IT" sz="2300" dirty="0">
                <a:solidFill>
                  <a:srgbClr val="002060"/>
                </a:solidFill>
                <a:latin typeface="Algerian" panose="04020705040A02060702" charset="0"/>
                <a:cs typeface="Algerian" panose="04020705040A02060702" charset="0"/>
              </a:rPr>
              <a:t>Pomigliano d'Arco      a.s. 2020/2021</a:t>
            </a:r>
          </a:p>
          <a:p>
            <a:r>
              <a:rPr lang="it-IT" sz="2300" dirty="0">
                <a:solidFill>
                  <a:srgbClr val="002060"/>
                </a:solidFill>
                <a:latin typeface="Algerian" panose="04020705040A02060702" charset="0"/>
                <a:cs typeface="Algerian" panose="04020705040A02060702" charset="0"/>
              </a:rPr>
              <a:t>Ambito </a:t>
            </a:r>
            <a:r>
              <a:rPr lang="it-IT" sz="2300" dirty="0" err="1">
                <a:solidFill>
                  <a:srgbClr val="002060"/>
                </a:solidFill>
                <a:latin typeface="Algerian" panose="04020705040A02060702" charset="0"/>
                <a:cs typeface="Algerian" panose="04020705040A02060702" charset="0"/>
              </a:rPr>
              <a:t>dISCIPLINARE</a:t>
            </a:r>
            <a:r>
              <a:rPr lang="it-IT" sz="2300" dirty="0">
                <a:solidFill>
                  <a:srgbClr val="002060"/>
                </a:solidFill>
                <a:latin typeface="Algerian" panose="04020705040A02060702" charset="0"/>
                <a:cs typeface="Algerian" panose="04020705040A02060702" charset="0"/>
              </a:rPr>
              <a:t> </a:t>
            </a:r>
            <a:r>
              <a:rPr lang="it-IT" sz="2300" dirty="0" smtClean="0">
                <a:solidFill>
                  <a:srgbClr val="002060"/>
                </a:solidFill>
                <a:latin typeface="Algerian" panose="04020705040A02060702" charset="0"/>
                <a:cs typeface="Algerian" panose="04020705040A02060702" charset="0"/>
              </a:rPr>
              <a:t>-</a:t>
            </a:r>
            <a:r>
              <a:rPr lang="it-IT" sz="2300" dirty="0" smtClean="0">
                <a:solidFill>
                  <a:srgbClr val="002060"/>
                </a:solidFill>
                <a:latin typeface="Algerian" panose="04020705040A02060702" charset="0"/>
                <a:cs typeface="Algerian" panose="04020705040A02060702" charset="0"/>
              </a:rPr>
              <a:t>matematica</a:t>
            </a:r>
            <a:endParaRPr lang="it-IT" sz="2300" dirty="0">
              <a:solidFill>
                <a:srgbClr val="002060"/>
              </a:solidFill>
              <a:latin typeface="Algerian" panose="04020705040A02060702" charset="0"/>
              <a:cs typeface="Algerian" panose="04020705040A0206070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780" y="3602990"/>
            <a:ext cx="3524885" cy="32391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0520" y="3704590"/>
            <a:ext cx="3898900" cy="29241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 l="6727" t="10299" r="4300" b="4893"/>
          <a:stretch>
            <a:fillRect/>
          </a:stretch>
        </p:blipFill>
        <p:spPr>
          <a:xfrm>
            <a:off x="662940" y="3602990"/>
            <a:ext cx="2746375" cy="3048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765810"/>
            <a:ext cx="10794365" cy="58483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altLang="en-US" b="1" dirty="0">
                <a:solidFill>
                  <a:srgbClr val="FF0000"/>
                </a:solidFill>
                <a:sym typeface="+mn-ea"/>
              </a:rPr>
              <a:t>OTTOBRE 2020</a:t>
            </a:r>
            <a:r>
              <a:rPr lang="it-IT" altLang="en-US" dirty="0">
                <a:solidFill>
                  <a:srgbClr val="FF0000"/>
                </a:solidFill>
                <a:sym typeface="+mn-ea"/>
              </a:rPr>
              <a:t> </a:t>
            </a:r>
          </a:p>
          <a:p>
            <a:pPr marL="0" indent="0" algn="ctr">
              <a:buNone/>
            </a:pPr>
            <a:endParaRPr lang="it-IT" altLang="en-US" dirty="0">
              <a:solidFill>
                <a:srgbClr val="FF0000"/>
              </a:solidFill>
              <a:sym typeface="+mn-ea"/>
            </a:endParaRPr>
          </a:p>
          <a:p>
            <a:pPr marL="0" indent="0" algn="ctr">
              <a:buNone/>
            </a:pPr>
            <a:endParaRPr lang="it-IT" altLang="en-US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it-IT" altLang="en-US" b="1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lgerian" panose="04020705040A02060702" charset="0"/>
                <a:cs typeface="Algerian" panose="04020705040A02060702" charset="0"/>
                <a:sym typeface="+mn-ea"/>
              </a:rPr>
              <a:t>CarI</a:t>
            </a:r>
            <a:r>
              <a:rPr lang="it-IT" altLang="en-US" b="1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lgerian" panose="04020705040A02060702" charset="0"/>
                <a:cs typeface="Algerian" panose="04020705040A02060702" charset="0"/>
                <a:sym typeface="+mn-ea"/>
              </a:rPr>
              <a:t> BAMBINI </a:t>
            </a:r>
            <a:r>
              <a:rPr lang="it-IT" altLang="en-US" b="1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lgerian" panose="04020705040A02060702" charset="0"/>
                <a:cs typeface="Algerian" panose="04020705040A02060702" charset="0"/>
                <a:sym typeface="+mn-ea"/>
              </a:rPr>
              <a:t>, come </a:t>
            </a:r>
          </a:p>
          <a:p>
            <a:pPr marL="0" indent="0" algn="ctr">
              <a:buNone/>
            </a:pPr>
            <a:r>
              <a:rPr lang="it-IT" altLang="en-US" b="1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lgerian" panose="04020705040A02060702" charset="0"/>
                <a:cs typeface="Algerian" panose="04020705040A02060702" charset="0"/>
                <a:sym typeface="+mn-ea"/>
              </a:rPr>
              <a:t>State?   ? Spero tutti</a:t>
            </a:r>
          </a:p>
          <a:p>
            <a:pPr marL="0" indent="0" algn="ctr">
              <a:buNone/>
            </a:pPr>
            <a:r>
              <a:rPr lang="it-IT" altLang="en-US" b="1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lgerian" panose="04020705040A02060702" charset="0"/>
                <a:cs typeface="Algerian" panose="04020705040A02060702" charset="0"/>
                <a:sym typeface="+mn-ea"/>
              </a:rPr>
              <a:t>Quanti  bene….</a:t>
            </a:r>
          </a:p>
          <a:p>
            <a:pPr marL="0" indent="0" algn="ctr">
              <a:buNone/>
            </a:pPr>
            <a:r>
              <a:rPr lang="it-IT" altLang="en-US" b="1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lgerian" panose="04020705040A02060702" charset="0"/>
                <a:cs typeface="Algerian" panose="04020705040A02060702" charset="0"/>
                <a:sym typeface="+mn-ea"/>
              </a:rPr>
              <a:t>Per qualche giorno non potremo incontrarci in classe, pero ‘ continueremo a fare tanti  bei  lavori assieme.</a:t>
            </a:r>
          </a:p>
          <a:p>
            <a:pPr marL="0" indent="0" algn="ctr">
              <a:buNone/>
            </a:pPr>
            <a:r>
              <a:rPr lang="it-IT" altLang="en-US" b="1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lgerian" panose="04020705040A02060702" charset="0"/>
                <a:cs typeface="Algerian" panose="04020705040A02060702" charset="0"/>
                <a:sym typeface="+mn-ea"/>
              </a:rPr>
              <a:t>Siete pronti??? </a:t>
            </a:r>
          </a:p>
          <a:p>
            <a:pPr marL="0" indent="0" algn="ctr">
              <a:buNone/>
            </a:pPr>
            <a:r>
              <a:rPr lang="it-IT" altLang="en-US" b="1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lgerian" panose="04020705040A02060702" charset="0"/>
                <a:cs typeface="Algerian" panose="04020705040A02060702" charset="0"/>
                <a:sym typeface="+mn-ea"/>
              </a:rPr>
              <a:t>Iniziamo con una bell</a:t>
            </a:r>
            <a:r>
              <a:rPr lang="it-IT" altLang="en-US" b="1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lgerian" panose="04020705040A02060702" charset="0"/>
                <a:cs typeface="Algerian" panose="04020705040A02060702" charset="0"/>
                <a:sym typeface="+mn-ea"/>
              </a:rPr>
              <a:t>a  </a:t>
            </a:r>
            <a:r>
              <a:rPr lang="it-IT" altLang="en-US" b="1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lgerian" panose="04020705040A02060702" charset="0"/>
                <a:cs typeface="Algerian" panose="04020705040A02060702" charset="0"/>
                <a:sym typeface="+mn-ea"/>
              </a:rPr>
              <a:t>storia ……</a:t>
            </a:r>
            <a:endParaRPr lang="it-IT" altLang="en-US" b="1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lgerian" panose="04020705040A02060702" charset="0"/>
              <a:cs typeface="Algerian" panose="04020705040A02060702" charset="0"/>
            </a:endParaRPr>
          </a:p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8176895" y="567690"/>
            <a:ext cx="3569335" cy="24352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025" y="154305"/>
            <a:ext cx="2949575" cy="3299460"/>
          </a:xfrm>
          <a:prstGeom prst="rect">
            <a:avLst/>
          </a:prstGeom>
        </p:spPr>
      </p:pic>
      <p:pic>
        <p:nvPicPr>
          <p:cNvPr id="2" name="Voce 003 (online-audio-convert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716905" cy="781050"/>
          </a:xfrm>
        </p:spPr>
        <p:txBody>
          <a:bodyPr>
            <a:normAutofit fontScale="90000"/>
          </a:bodyPr>
          <a:lstStyle/>
          <a:p>
            <a:pPr algn="l"/>
            <a:r>
              <a:rPr lang="it-IT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it-IT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it-IT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Partiamo da qui!</a:t>
            </a:r>
            <a:r>
              <a:rPr 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/>
          </a:p>
        </p:txBody>
      </p:sp>
      <p:sp>
        <p:nvSpPr>
          <p:cNvPr id="7" name="CasellaDiTesto 6"/>
          <p:cNvSpPr txBox="1"/>
          <p:nvPr/>
        </p:nvSpPr>
        <p:spPr>
          <a:xfrm>
            <a:off x="815975" y="1275080"/>
            <a:ext cx="5222240" cy="4307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 cosa sono i numeri?</a:t>
            </a:r>
          </a:p>
          <a:p>
            <a:r>
              <a:rPr lang="it-IT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Intorno a noi ci sono tanti numeri.</a:t>
            </a:r>
          </a:p>
          <a:p>
            <a:r>
              <a:rPr lang="it-IT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numeri li usiamo sempre non solo a scuola.</a:t>
            </a:r>
          </a:p>
          <a:p>
            <a:r>
              <a:rPr lang="it-IT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numeri per contare e metterci ordinatamente in fila.</a:t>
            </a:r>
          </a:p>
          <a:p>
            <a:r>
              <a:rPr lang="it-IT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numeri per indicare il recapito  telefonico.</a:t>
            </a:r>
          </a:p>
          <a:p>
            <a:r>
              <a:rPr lang="it-IT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numeri della targa dell'auto del mio papà e della mia mamma.</a:t>
            </a:r>
          </a:p>
          <a:p>
            <a:r>
              <a:rPr lang="it-IT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numeri per osservare le parti del corpo:</a:t>
            </a:r>
          </a:p>
          <a:p>
            <a:r>
              <a:rPr lang="it-IT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nasino,1 bocca,2 orecchie,</a:t>
            </a:r>
            <a:r>
              <a:rPr lang="it-IT" sz="20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 occhi,2 piedini,</a:t>
            </a:r>
          </a:p>
          <a:p>
            <a:r>
              <a:rPr lang="it-IT" sz="20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 mani,....</a:t>
            </a:r>
            <a:endParaRPr lang="it-IT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650875" y="5110480"/>
            <a:ext cx="5181600" cy="1581785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5"/>
          <a:srcRect l="19000" r="16889" b="-1265"/>
          <a:stretch>
            <a:fillRect/>
          </a:stretch>
        </p:blipFill>
        <p:spPr>
          <a:xfrm>
            <a:off x="9971405" y="4016375"/>
            <a:ext cx="1831975" cy="23895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7265" y="1800225"/>
            <a:ext cx="1936115" cy="17583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rcRect r="19233"/>
          <a:stretch>
            <a:fillRect/>
          </a:stretch>
        </p:blipFill>
        <p:spPr>
          <a:xfrm>
            <a:off x="8152765" y="271780"/>
            <a:ext cx="1711960" cy="5511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rcRect b="9018"/>
          <a:stretch>
            <a:fillRect/>
          </a:stretch>
        </p:blipFill>
        <p:spPr>
          <a:xfrm>
            <a:off x="5901055" y="3763010"/>
            <a:ext cx="2251710" cy="289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rcRect b="40164"/>
          <a:stretch>
            <a:fillRect/>
          </a:stretch>
        </p:blipFill>
        <p:spPr>
          <a:xfrm>
            <a:off x="6038215" y="1895475"/>
            <a:ext cx="2114550" cy="1663065"/>
          </a:xfrm>
          <a:prstGeom prst="rect">
            <a:avLst/>
          </a:prstGeom>
        </p:spPr>
      </p:pic>
      <p:pic>
        <p:nvPicPr>
          <p:cNvPr id="3" name="Voce 002 (online-audio-convert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altLang="en-US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Ascolta la storia,sono certa che ti piacerà</a:t>
            </a:r>
            <a:br>
              <a:rPr lang="it-IT" altLang="en-US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it-IT" altLang="en-US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“TANTI COSI'!”</a:t>
            </a:r>
            <a:r>
              <a:rPr lang="it-IT" altLang="en-US"/>
              <a:t/>
            </a:r>
            <a:br>
              <a:rPr lang="it-IT" altLang="en-US"/>
            </a:br>
            <a:endParaRPr lang="it-IT" altLang="en-US" sz="222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82800"/>
            <a:ext cx="6645275" cy="40944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C'era una volta Pietrino,un bambino molto simpatico che viveva in campagna con i suoi genitori e i nonni, in una bella casetta tra i campi.</a:t>
            </a:r>
          </a:p>
          <a:p>
            <a:pPr marL="0" indent="0">
              <a:buNone/>
            </a:pPr>
            <a:r>
              <a:rPr lang="it-IT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-Vai a cogliere i pomodori maturi nell'orto- gli disse un giorno la nonna.</a:t>
            </a:r>
          </a:p>
          <a:p>
            <a:pPr marL="0" indent="0">
              <a:buNone/>
            </a:pPr>
            <a:r>
              <a:rPr lang="it-IT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-Per pranzo voglio preparare un'insalata buonissima!</a:t>
            </a:r>
          </a:p>
          <a:p>
            <a:pPr marL="0" indent="0">
              <a:buNone/>
            </a:pPr>
            <a:r>
              <a:rPr lang="it-IT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-Quanti ne vuoi?- domandò Pietrino,ma la nonna non rispose  perchè proprio in quel momento suonò alla porta il postino che doveva consegnare un pacco.</a:t>
            </a:r>
          </a:p>
          <a:p>
            <a:pPr marL="0" indent="0">
              <a:buNone/>
            </a:pPr>
            <a:r>
              <a:rPr lang="it-IT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Pietrino andò nell'orto e si guardò intorno.</a:t>
            </a:r>
          </a:p>
          <a:p>
            <a:pPr marL="0" indent="0">
              <a:buNone/>
            </a:pPr>
            <a:r>
              <a:rPr lang="it-IT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I pomodori erano bellissimi,maturi al posto giusto e ce n'erano davvero tanti.</a:t>
            </a:r>
          </a:p>
          <a:p>
            <a:endParaRPr lang="it-IT" alt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8730" y="1403985"/>
            <a:ext cx="4272280" cy="4460240"/>
          </a:xfrm>
          <a:prstGeom prst="rect">
            <a:avLst/>
          </a:prstGeom>
        </p:spPr>
      </p:pic>
      <p:pic>
        <p:nvPicPr>
          <p:cNvPr id="4" name="Voce 004 (online-audio-convert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04340"/>
            <a:ext cx="10749280" cy="50158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altLang="en-US" sz="1700" b="1">
                <a:latin typeface="Times New Roman" panose="02020603050405020304" pitchFamily="18" charset="0"/>
                <a:cs typeface="Times New Roman" panose="02020603050405020304" pitchFamily="18" charset="0"/>
              </a:rPr>
              <a:t>“Quanti ne vorrà la nonna?,pensò Pietrino.</a:t>
            </a:r>
          </a:p>
          <a:p>
            <a:pPr marL="0" indent="0">
              <a:buNone/>
            </a:pPr>
            <a:r>
              <a:rPr lang="it-IT" altLang="en-US" sz="1700" b="1">
                <a:latin typeface="Times New Roman" panose="02020603050405020304" pitchFamily="18" charset="0"/>
                <a:cs typeface="Times New Roman" panose="02020603050405020304" pitchFamily="18" charset="0"/>
              </a:rPr>
              <a:t>“Quattro?O forse sei?Ma se fossero troppi e ne bastassero due? E se invece ne volesse dieci perchè magari vengono a pranzo anche gli zii?” </a:t>
            </a:r>
          </a:p>
          <a:p>
            <a:pPr marL="0" indent="0">
              <a:buNone/>
            </a:pPr>
            <a:r>
              <a:rPr lang="it-IT" altLang="en-US" sz="1700" b="1">
                <a:latin typeface="Times New Roman" panose="02020603050405020304" pitchFamily="18" charset="0"/>
                <a:cs typeface="Times New Roman" panose="02020603050405020304" pitchFamily="18" charset="0"/>
              </a:rPr>
              <a:t>Non sapeva davvero che cosa fare,così decise di raccoglierli tutti: la nonna avrebbe usato quelli necessari e gli altri li avrebbe conservati per la cena.</a:t>
            </a:r>
          </a:p>
          <a:p>
            <a:pPr marL="0" indent="0">
              <a:buNone/>
            </a:pPr>
            <a:r>
              <a:rPr lang="it-IT" altLang="en-US" sz="1700" b="1">
                <a:latin typeface="Times New Roman" panose="02020603050405020304" pitchFamily="18" charset="0"/>
                <a:cs typeface="Times New Roman" panose="02020603050405020304" pitchFamily="18" charset="0"/>
              </a:rPr>
              <a:t>Così, tornò a casa portando in braccio venti pomodori rossi e succosi,perfettamente rotondi e profumati.</a:t>
            </a:r>
          </a:p>
          <a:p>
            <a:pPr marL="0" indent="0">
              <a:buNone/>
            </a:pPr>
            <a:r>
              <a:rPr lang="it-IT" altLang="en-US" sz="1700" b="1">
                <a:latin typeface="Times New Roman" panose="02020603050405020304" pitchFamily="18" charset="0"/>
                <a:cs typeface="Times New Roman" panose="02020603050405020304" pitchFamily="18" charset="0"/>
              </a:rPr>
              <a:t>Quando la nonna lo vide arrivare scoppiò a ridere .</a:t>
            </a:r>
          </a:p>
          <a:p>
            <a:pPr marL="0" indent="0">
              <a:buNone/>
            </a:pPr>
            <a:r>
              <a:rPr lang="it-IT" altLang="en-US" sz="1700" b="1">
                <a:latin typeface="Times New Roman" panose="02020603050405020304" pitchFamily="18" charset="0"/>
                <a:cs typeface="Times New Roman" panose="02020603050405020304" pitchFamily="18" charset="0"/>
              </a:rPr>
              <a:t>Pietrino,con le braccia strette al petto e le mani che trattenevano i pomodori perchè non cadessero, camminava attento a non inciampar sui sassi del giardino.</a:t>
            </a:r>
          </a:p>
          <a:p>
            <a:pPr marL="0" indent="0">
              <a:buNone/>
            </a:pPr>
            <a:r>
              <a:rPr lang="it-IT" altLang="en-US" sz="1700" b="1">
                <a:latin typeface="Times New Roman" panose="02020603050405020304" pitchFamily="18" charset="0"/>
                <a:cs typeface="Times New Roman" panose="02020603050405020304" pitchFamily="18" charset="0"/>
              </a:rPr>
              <a:t>-Ma quanti ne hai presi!-esclamò la nonna.</a:t>
            </a:r>
          </a:p>
          <a:p>
            <a:pPr marL="0" indent="0">
              <a:buNone/>
            </a:pPr>
            <a:r>
              <a:rPr lang="it-IT" altLang="en-US" sz="1700" b="1">
                <a:latin typeface="Times New Roman" panose="02020603050405020304" pitchFamily="18" charset="0"/>
                <a:cs typeface="Times New Roman" panose="02020603050405020304" pitchFamily="18" charset="0"/>
              </a:rPr>
              <a:t>-Tanti così!- rispose Pietrino lasciando cadere sul tavolo della cucina i pomodori,che presero a rotolare di qua e di là.</a:t>
            </a:r>
          </a:p>
          <a:p>
            <a:pPr marL="0" indent="0">
              <a:buNone/>
            </a:pPr>
            <a:r>
              <a:rPr lang="it-IT" altLang="en-US" sz="1700" b="1">
                <a:latin typeface="Times New Roman" panose="02020603050405020304" pitchFamily="18" charset="0"/>
                <a:cs typeface="Times New Roman" panose="02020603050405020304" pitchFamily="18" charset="0"/>
              </a:rPr>
              <a:t>-Hai ragione- disse la nonna. -Dovevo dirti con precisione quanti ne servivano! Ma tu hai fatto bene a cogliere quelli maturi,serviranno anche per il sugo, per le polpette e la torta salata!</a:t>
            </a:r>
          </a:p>
          <a:p>
            <a:pPr marL="0" indent="0">
              <a:buNone/>
            </a:pPr>
            <a:r>
              <a:rPr lang="it-IT" altLang="en-US" sz="1700" b="1">
                <a:latin typeface="Times New Roman" panose="02020603050405020304" pitchFamily="18" charset="0"/>
                <a:cs typeface="Times New Roman" panose="02020603050405020304" pitchFamily="18" charset="0"/>
              </a:rPr>
              <a:t>E tutti contenti,Pietrino e la nonna si misero insieme a preparare il pranzo.</a:t>
            </a:r>
          </a:p>
          <a:p>
            <a:endParaRPr lang="it-IT" altLang="en-US" sz="1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674360" y="243205"/>
            <a:ext cx="2299970" cy="14611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3690" y="243205"/>
            <a:ext cx="2550795" cy="1635125"/>
          </a:xfrm>
          <a:prstGeom prst="rect">
            <a:avLst/>
          </a:prstGeom>
        </p:spPr>
      </p:pic>
      <p:pic>
        <p:nvPicPr>
          <p:cNvPr id="2" name="Voce 006 (online-audio-convert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365125"/>
            <a:ext cx="6894830" cy="6168390"/>
          </a:xfrm>
        </p:spPr>
        <p:txBody>
          <a:bodyPr>
            <a:normAutofit/>
          </a:bodyPr>
          <a:lstStyle/>
          <a:p>
            <a:r>
              <a:rPr lang="it-IT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Illustra sul tuo quaderno  il racconto che hai ascoltato</a:t>
            </a:r>
            <a:br>
              <a:rPr lang="it-IT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it-IT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it-IT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it-IT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it-IT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it-IT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it-IT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it-IT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it-IT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Se ti è possibile stampa questa scheda,altrimenti  disegna un insieme con i pomodori che servono per la torta salata</a:t>
            </a:r>
          </a:p>
        </p:txBody>
      </p:sp>
      <p:pic>
        <p:nvPicPr>
          <p:cNvPr id="4" name="Content Placeholder 3" descr="d860ef6e-91ee-4e06-9e18-d27065cbb91c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733030" y="543560"/>
            <a:ext cx="4005580" cy="5800090"/>
          </a:xfrm>
          <a:prstGeom prst="rect">
            <a:avLst/>
          </a:prstGeom>
        </p:spPr>
      </p:pic>
      <p:pic>
        <p:nvPicPr>
          <p:cNvPr id="2" name="Voce 005 (online-audio-convert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7655" y="3597910"/>
            <a:ext cx="11503660" cy="3077845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32500" lnSpcReduction="10000"/>
          </a:bodyPr>
          <a:lstStyle/>
          <a:p>
            <a:pPr marL="0" indent="0" algn="ctr">
              <a:buNone/>
            </a:pPr>
            <a:r>
              <a:rPr lang="it-IT" altLang="en-US" b="1">
                <a:sym typeface="+mn-ea"/>
              </a:rPr>
              <a:t/>
            </a:r>
            <a:br>
              <a:rPr lang="it-IT" altLang="en-US" b="1">
                <a:sym typeface="+mn-ea"/>
              </a:rPr>
            </a:br>
            <a:r>
              <a:rPr lang="it-IT" altLang="en-US" b="1">
                <a:sym typeface="+mn-ea"/>
              </a:rPr>
              <a:t/>
            </a:r>
            <a:br>
              <a:rPr lang="it-IT" altLang="en-US" b="1">
                <a:sym typeface="+mn-ea"/>
              </a:rPr>
            </a:br>
            <a:r>
              <a:rPr lang="it-IT" altLang="en-US" sz="12800" b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BUON LAVORO</a:t>
            </a:r>
            <a:br>
              <a:rPr lang="it-IT" altLang="en-US" sz="12800" b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it-IT" altLang="en-US" sz="128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”ANDRA'TUTTO BENE”</a:t>
            </a:r>
            <a:r>
              <a:rPr lang="it-IT" altLang="en-US" sz="1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it-IT" altLang="en-US" sz="1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it-IT" altLang="en-US" sz="128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UN FORTISSIMO ABBRACCIO</a:t>
            </a:r>
            <a:r>
              <a:rPr lang="it-IT" altLang="en-US" sz="1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br>
              <a:rPr lang="it-IT" altLang="en-US" sz="1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it-IT" altLang="en-US" sz="128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CIAO </a:t>
            </a:r>
            <a:br>
              <a:rPr lang="it-IT" altLang="en-US" sz="128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it-IT" altLang="en-US" sz="128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 </a:t>
            </a:r>
            <a:br>
              <a:rPr lang="it-IT" altLang="en-US" sz="128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it-IT" altLang="en-US" sz="128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PRESTO!</a:t>
            </a:r>
            <a:endParaRPr lang="it-IT" altLang="en-US" sz="12800" b="1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87655" y="205105"/>
            <a:ext cx="11608435" cy="339280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462</Words>
  <Application>Microsoft Office PowerPoint</Application>
  <PresentationFormat>Personalizzato</PresentationFormat>
  <Paragraphs>45</Paragraphs>
  <Slides>7</Slides>
  <Notes>0</Notes>
  <HiddenSlides>0</HiddenSlides>
  <MMClips>5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8" baseType="lpstr">
      <vt:lpstr>Tema di Office</vt:lpstr>
      <vt:lpstr>PARTIAMO DA QUI !</vt:lpstr>
      <vt:lpstr>Presentazione standard di PowerPoint</vt:lpstr>
      <vt:lpstr> Partiamo da qui! </vt:lpstr>
      <vt:lpstr>Ascolta la storia,sono certa che ti piacerà “TANTI COSI'!” </vt:lpstr>
      <vt:lpstr>Presentazione standard di PowerPoint</vt:lpstr>
      <vt:lpstr>Illustra sul tuo quaderno  il racconto che hai ascoltato         Se ti è possibile stampa questa scheda,altrimenti  disegna un insieme con i pomodori che servono per la torta salata</vt:lpstr>
      <vt:lpstr>Presentazione standard di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Partiamo da qui!</dc:title>
  <dc:creator>Assunta De Simone</dc:creator>
  <cp:lastModifiedBy>user</cp:lastModifiedBy>
  <cp:revision>35</cp:revision>
  <dcterms:created xsi:type="dcterms:W3CDTF">2020-06-25T11:11:00Z</dcterms:created>
  <dcterms:modified xsi:type="dcterms:W3CDTF">2020-10-21T09:37:51Z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