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7"/>
  </p:notesMasterIdLst>
  <p:sldIdLst>
    <p:sldId id="259" r:id="rId2"/>
    <p:sldId id="256" r:id="rId3"/>
    <p:sldId id="257" r:id="rId4"/>
    <p:sldId id="261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E7C98-1419-4372-9C19-A2D97AD2F4F8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DBFEB-6E58-487D-811C-49A13872CC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0971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DBFEB-6E58-487D-811C-49A13872CCB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5400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DBFEB-6E58-487D-811C-49A13872CCB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5925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60762E6-AB4E-4AA6-8893-8F858A30DA3C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60762E6-AB4E-4AA6-8893-8F858A30DA3C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60762E6-AB4E-4AA6-8893-8F858A30DA3C}" type="datetimeFigureOut">
              <a:rPr lang="it-IT" smtClean="0"/>
              <a:t>28/10/2020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isultato immagine per immagini di parafra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12968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980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defTabSz="449263" fontAlgn="base"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000" b="1" dirty="0">
                <a:solidFill>
                  <a:srgbClr val="FF0000"/>
                </a:solidFill>
                <a:latin typeface="Arial" pitchFamily="34" charset="0"/>
                <a:ea typeface="ヒラギノ角ゴ Pro W3" charset="-128"/>
              </a:rPr>
              <a:t>La parafrasi di un testo </a:t>
            </a:r>
            <a:r>
              <a:rPr lang="it-IT" sz="1400" b="1" dirty="0">
                <a:solidFill>
                  <a:srgbClr val="FF0000"/>
                </a:solidFill>
                <a:latin typeface="Arial" pitchFamily="34" charset="0"/>
                <a:ea typeface="ヒラギノ角ゴ Pro W3" charset="-128"/>
              </a:rPr>
              <a:t/>
            </a:r>
            <a:br>
              <a:rPr lang="it-IT" sz="1400" b="1" dirty="0">
                <a:solidFill>
                  <a:srgbClr val="FF0000"/>
                </a:solidFill>
                <a:latin typeface="Arial" pitchFamily="34" charset="0"/>
                <a:ea typeface="ヒラギノ角ゴ Pro W3" charset="-128"/>
              </a:rPr>
            </a:br>
            <a:endParaRPr lang="it-IT" sz="14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sz="3200" dirty="0">
                <a:solidFill>
                  <a:srgbClr val="000000"/>
                </a:solidFill>
                <a:latin typeface="Arial" pitchFamily="34" charset="0"/>
              </a:rPr>
              <a:t>La parafrasi consiste nel </a:t>
            </a:r>
            <a:r>
              <a:rPr lang="it-IT" sz="3200" b="1" dirty="0">
                <a:solidFill>
                  <a:srgbClr val="FF0000"/>
                </a:solidFill>
                <a:latin typeface="Arial" pitchFamily="34" charset="0"/>
              </a:rPr>
              <a:t>semplificare e chiarire il testo poetico</a:t>
            </a:r>
            <a:r>
              <a:rPr lang="it-IT" sz="3200" dirty="0">
                <a:solidFill>
                  <a:srgbClr val="000000"/>
                </a:solidFill>
                <a:latin typeface="Arial" pitchFamily="34" charset="0"/>
              </a:rPr>
              <a:t>, riscrivendolo in </a:t>
            </a:r>
            <a:r>
              <a:rPr lang="it-IT" sz="3200" b="1" dirty="0">
                <a:solidFill>
                  <a:srgbClr val="FF0000"/>
                </a:solidFill>
                <a:latin typeface="Arial" pitchFamily="34" charset="0"/>
              </a:rPr>
              <a:t>prosa</a:t>
            </a:r>
            <a:r>
              <a:rPr lang="it-IT" sz="3200" dirty="0">
                <a:solidFill>
                  <a:srgbClr val="000000"/>
                </a:solidFill>
                <a:latin typeface="Arial" pitchFamily="34" charset="0"/>
              </a:rPr>
              <a:t> con parole più semplici e con l’aggiunta – dove necessario – di sviluppi e chiarimenti</a:t>
            </a:r>
          </a:p>
          <a:p>
            <a:endParaRPr lang="it-IT" sz="32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000000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7164288" y="4581128"/>
            <a:ext cx="1152128" cy="1011823"/>
          </a:xfrm>
          <a:prstGeom prst="rect">
            <a:avLst/>
          </a:prstGeom>
        </p:spPr>
      </p:pic>
      <p:pic>
        <p:nvPicPr>
          <p:cNvPr id="6" name="Segnale acust. registr.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691680" y="458112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91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92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parafrasi di un testo poetico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4038600" cy="4681728"/>
          </a:xfrm>
        </p:spPr>
        <p:txBody>
          <a:bodyPr>
            <a:normAutofit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it-IT" sz="1800" b="1" dirty="0">
                <a:solidFill>
                  <a:srgbClr val="FF0000"/>
                </a:solidFill>
                <a:latin typeface="Arial" pitchFamily="34" charset="0"/>
              </a:rPr>
              <a:t>1.  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it-IT" sz="1800" b="1" dirty="0">
                <a:solidFill>
                  <a:srgbClr val="FF0000"/>
                </a:solidFill>
                <a:latin typeface="Arial" pitchFamily="34" charset="0"/>
              </a:rPr>
              <a:t>Leggere</a:t>
            </a:r>
            <a:r>
              <a:rPr lang="it-IT" sz="1800" dirty="0">
                <a:solidFill>
                  <a:srgbClr val="000000"/>
                </a:solidFill>
                <a:latin typeface="Arial" pitchFamily="34" charset="0"/>
              </a:rPr>
              <a:t> il testo e </a:t>
            </a:r>
            <a:r>
              <a:rPr lang="it-IT" sz="1800" b="1" dirty="0">
                <a:solidFill>
                  <a:srgbClr val="FF0000"/>
                </a:solidFill>
                <a:latin typeface="Arial" pitchFamily="34" charset="0"/>
              </a:rPr>
              <a:t>sottolineare</a:t>
            </a:r>
            <a:r>
              <a:rPr lang="it-IT" sz="1800" dirty="0">
                <a:solidFill>
                  <a:srgbClr val="000000"/>
                </a:solidFill>
                <a:latin typeface="Arial" pitchFamily="34" charset="0"/>
              </a:rPr>
              <a:t> le parole che non si conoscono o su cui si hanno dei dubbi; </a:t>
            </a:r>
            <a:r>
              <a:rPr lang="it-IT" sz="1800" b="1" dirty="0">
                <a:solidFill>
                  <a:srgbClr val="FF0000"/>
                </a:solidFill>
                <a:latin typeface="Arial" pitchFamily="34" charset="0"/>
              </a:rPr>
              <a:t>cercare sul dizionario </a:t>
            </a:r>
            <a:r>
              <a:rPr lang="it-IT" sz="1800" dirty="0">
                <a:solidFill>
                  <a:srgbClr val="000000"/>
                </a:solidFill>
                <a:latin typeface="Arial" pitchFamily="34" charset="0"/>
              </a:rPr>
              <a:t>le parole sottolineate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it-IT" sz="2000" b="1" dirty="0">
                <a:solidFill>
                  <a:srgbClr val="FF0000"/>
                </a:solidFill>
                <a:latin typeface="Arial" pitchFamily="34" charset="0"/>
              </a:rPr>
              <a:t>2.  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it-IT" sz="2000" dirty="0">
                <a:solidFill>
                  <a:srgbClr val="000000"/>
                </a:solidFill>
                <a:latin typeface="Arial" pitchFamily="34" charset="0"/>
              </a:rPr>
              <a:t>Adattare le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</a:rPr>
              <a:t>forme</a:t>
            </a:r>
            <a:r>
              <a:rPr lang="it-IT" sz="2000" b="1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2000" b="1" dirty="0" smtClean="0">
                <a:solidFill>
                  <a:srgbClr val="000000"/>
                </a:solidFill>
                <a:latin typeface="Arial" pitchFamily="34" charset="0"/>
              </a:rPr>
              <a:t>arcaiche</a:t>
            </a:r>
            <a:r>
              <a:rPr lang="it-IT" sz="20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it-IT" sz="2000" dirty="0" smtClean="0">
                <a:solidFill>
                  <a:srgbClr val="000000"/>
                </a:solidFill>
                <a:latin typeface="Arial" pitchFamily="34" charset="0"/>
              </a:rPr>
              <a:t>(linguaggio antico) </a:t>
            </a:r>
            <a:r>
              <a:rPr lang="it-IT" sz="2000" dirty="0">
                <a:solidFill>
                  <a:srgbClr val="000000"/>
                </a:solidFill>
                <a:latin typeface="Arial" pitchFamily="34" charset="0"/>
              </a:rPr>
              <a:t>o </a:t>
            </a:r>
            <a:r>
              <a:rPr lang="it-IT" sz="2000" b="1" dirty="0">
                <a:solidFill>
                  <a:srgbClr val="FF0000"/>
                </a:solidFill>
                <a:latin typeface="Arial" pitchFamily="34" charset="0"/>
              </a:rPr>
              <a:t>poetiche</a:t>
            </a:r>
            <a:r>
              <a:rPr lang="it-IT" sz="2000" dirty="0">
                <a:solidFill>
                  <a:srgbClr val="000000"/>
                </a:solidFill>
                <a:latin typeface="Arial" pitchFamily="34" charset="0"/>
              </a:rPr>
              <a:t> (articoli, congiunzioni ecc</a:t>
            </a:r>
            <a:r>
              <a:rPr lang="it-IT" sz="2000" dirty="0" smtClean="0">
                <a:solidFill>
                  <a:srgbClr val="000000"/>
                </a:solidFill>
                <a:latin typeface="Arial" pitchFamily="34" charset="0"/>
              </a:rPr>
              <a:t>.) al linguaggio corrente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it-IT" sz="2000" b="1" dirty="0">
              <a:solidFill>
                <a:srgbClr val="000000"/>
              </a:solidFill>
              <a:latin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it-IT" sz="2000" b="1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it-IT" sz="1800" b="1" dirty="0" smtClean="0">
                <a:solidFill>
                  <a:srgbClr val="FF0000"/>
                </a:solidFill>
                <a:latin typeface="Arial" pitchFamily="34" charset="0"/>
              </a:rPr>
              <a:t>3</a:t>
            </a:r>
            <a:r>
              <a:rPr lang="it-IT" sz="1800" b="1" dirty="0">
                <a:solidFill>
                  <a:srgbClr val="FF0000"/>
                </a:solidFill>
                <a:latin typeface="Arial" pitchFamily="34" charset="0"/>
              </a:rPr>
              <a:t>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it-IT" sz="1800" dirty="0">
                <a:solidFill>
                  <a:srgbClr val="000000"/>
                </a:solidFill>
                <a:latin typeface="Arial" pitchFamily="34" charset="0"/>
              </a:rPr>
              <a:t>Individuare le </a:t>
            </a:r>
            <a:r>
              <a:rPr lang="it-IT" sz="1800" b="1" dirty="0">
                <a:solidFill>
                  <a:srgbClr val="FF0000"/>
                </a:solidFill>
                <a:latin typeface="Arial" pitchFamily="34" charset="0"/>
              </a:rPr>
              <a:t>parole usate in senso metaforico </a:t>
            </a:r>
            <a:r>
              <a:rPr lang="it-IT" sz="1800" dirty="0">
                <a:solidFill>
                  <a:srgbClr val="000000"/>
                </a:solidFill>
                <a:latin typeface="Arial" pitchFamily="34" charset="0"/>
              </a:rPr>
              <a:t>o simbolico: coglierne il </a:t>
            </a:r>
            <a:r>
              <a:rPr lang="it-IT" sz="1800" dirty="0" smtClean="0">
                <a:solidFill>
                  <a:srgbClr val="000000"/>
                </a:solidFill>
                <a:latin typeface="Arial" pitchFamily="34" charset="0"/>
              </a:rPr>
              <a:t>significato per spiegarne il concetto</a:t>
            </a:r>
            <a:endParaRPr lang="it-IT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4008" y="1396227"/>
            <a:ext cx="4281255" cy="4896544"/>
          </a:xfrm>
        </p:spPr>
        <p:txBody>
          <a:bodyPr>
            <a:normAutofit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it-IT" sz="1800" b="1" dirty="0">
                <a:solidFill>
                  <a:srgbClr val="FF0000"/>
                </a:solidFill>
                <a:latin typeface="Arial" pitchFamily="34" charset="0"/>
              </a:rPr>
              <a:t>4.  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it-IT" sz="1800" dirty="0">
                <a:solidFill>
                  <a:srgbClr val="000000"/>
                </a:solidFill>
                <a:latin typeface="Arial" pitchFamily="34" charset="0"/>
              </a:rPr>
              <a:t>Ripristinare il normale </a:t>
            </a:r>
            <a:r>
              <a:rPr lang="it-IT" sz="1800" b="1" dirty="0">
                <a:solidFill>
                  <a:srgbClr val="FF0000"/>
                </a:solidFill>
                <a:latin typeface="Arial" pitchFamily="34" charset="0"/>
              </a:rPr>
              <a:t>ordine sintattico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4716016" y="2636913"/>
            <a:ext cx="36724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>
                <a:solidFill>
                  <a:srgbClr val="FF0000"/>
                </a:solidFill>
                <a:latin typeface="Arial" pitchFamily="34" charset="0"/>
              </a:rPr>
              <a:t>5.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>
                <a:solidFill>
                  <a:srgbClr val="FF0000"/>
                </a:solidFill>
                <a:latin typeface="Arial" pitchFamily="34" charset="0"/>
              </a:rPr>
              <a:t>Riscrivere</a:t>
            </a:r>
            <a:r>
              <a:rPr lang="it-IT" dirty="0">
                <a:solidFill>
                  <a:srgbClr val="000000"/>
                </a:solidFill>
                <a:latin typeface="Arial" pitchFamily="34" charset="0"/>
              </a:rPr>
              <a:t> il testo </a:t>
            </a:r>
            <a:r>
              <a:rPr lang="it-IT" b="1" dirty="0">
                <a:solidFill>
                  <a:srgbClr val="FF0000"/>
                </a:solidFill>
                <a:latin typeface="Arial" pitchFamily="34" charset="0"/>
              </a:rPr>
              <a:t>in prosa</a:t>
            </a:r>
            <a:r>
              <a:rPr lang="it-IT" dirty="0">
                <a:solidFill>
                  <a:srgbClr val="000000"/>
                </a:solidFill>
                <a:latin typeface="Arial" pitchFamily="34" charset="0"/>
              </a:rPr>
              <a:t>, con un linguaggio accurato ed, eventualmente, modificando la </a:t>
            </a:r>
            <a:r>
              <a:rPr lang="it-IT" b="1" dirty="0">
                <a:solidFill>
                  <a:srgbClr val="FF0000"/>
                </a:solidFill>
                <a:latin typeface="Arial" pitchFamily="34" charset="0"/>
              </a:rPr>
              <a:t>punteggiatura</a:t>
            </a:r>
          </a:p>
        </p:txBody>
      </p:sp>
      <p:pic>
        <p:nvPicPr>
          <p:cNvPr id="6" name="Segnale acust. registr.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524328" y="47667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37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59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400" dirty="0" smtClean="0"/>
              <a:t>Trasforma la poesia in un testo non in versi e scritto con parole comuni </a:t>
            </a:r>
            <a:endParaRPr lang="it-IT" sz="2400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800" dirty="0">
                <a:latin typeface="Calibri"/>
                <a:ea typeface="Calibri"/>
                <a:cs typeface="Times New Roman"/>
              </a:rPr>
              <a:t>PRIMA PIOGGIA</a:t>
            </a:r>
            <a:endParaRPr lang="it-IT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800" dirty="0" err="1">
                <a:latin typeface="Calibri"/>
                <a:ea typeface="Calibri"/>
                <a:cs typeface="Times New Roman"/>
              </a:rPr>
              <a:t>Scendon</a:t>
            </a:r>
            <a:r>
              <a:rPr lang="it-IT" sz="2800" dirty="0">
                <a:latin typeface="Calibri"/>
                <a:ea typeface="Calibri"/>
                <a:cs typeface="Times New Roman"/>
              </a:rPr>
              <a:t> le gocce della prima pioggia</a:t>
            </a:r>
            <a:endParaRPr lang="it-IT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800" dirty="0">
                <a:latin typeface="Calibri"/>
                <a:ea typeface="Calibri"/>
                <a:cs typeface="Times New Roman"/>
              </a:rPr>
              <a:t>che sui </a:t>
            </a:r>
            <a:r>
              <a:rPr lang="it-IT" sz="2800" b="1" u="sng" dirty="0">
                <a:latin typeface="Calibri"/>
                <a:ea typeface="Calibri"/>
                <a:cs typeface="Times New Roman"/>
              </a:rPr>
              <a:t>selciati</a:t>
            </a:r>
            <a:r>
              <a:rPr lang="it-IT" sz="2800" dirty="0">
                <a:latin typeface="Calibri"/>
                <a:ea typeface="Calibri"/>
                <a:cs typeface="Times New Roman"/>
              </a:rPr>
              <a:t> ancor timida batte,</a:t>
            </a:r>
            <a:endParaRPr lang="it-IT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800" dirty="0">
                <a:latin typeface="Calibri"/>
                <a:ea typeface="Calibri"/>
                <a:cs typeface="Times New Roman"/>
              </a:rPr>
              <a:t>mentre settembre lietamente sfoggia</a:t>
            </a:r>
            <a:endParaRPr lang="it-IT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800" dirty="0">
                <a:latin typeface="Calibri"/>
                <a:ea typeface="Calibri"/>
                <a:cs typeface="Times New Roman"/>
              </a:rPr>
              <a:t>l’</a:t>
            </a:r>
            <a:r>
              <a:rPr lang="it-IT" sz="2800" b="1" u="sng" dirty="0">
                <a:latin typeface="Calibri"/>
                <a:ea typeface="Calibri"/>
                <a:cs typeface="Times New Roman"/>
              </a:rPr>
              <a:t>ardore </a:t>
            </a:r>
            <a:r>
              <a:rPr lang="it-IT" sz="2800" dirty="0">
                <a:latin typeface="Calibri"/>
                <a:ea typeface="Calibri"/>
                <a:cs typeface="Times New Roman"/>
              </a:rPr>
              <a:t>delle sue bacche scarlatte.</a:t>
            </a:r>
            <a:endParaRPr lang="it-IT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800" dirty="0">
                <a:latin typeface="Calibri"/>
                <a:ea typeface="Calibri"/>
                <a:cs typeface="Times New Roman"/>
              </a:rPr>
              <a:t>E le foglie chiacchierine</a:t>
            </a:r>
            <a:endParaRPr lang="it-IT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800" dirty="0">
                <a:latin typeface="Calibri"/>
                <a:ea typeface="Calibri"/>
                <a:cs typeface="Times New Roman"/>
              </a:rPr>
              <a:t>parlano dell’autunno che ritorna</a:t>
            </a:r>
            <a:endParaRPr lang="it-IT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800" dirty="0">
                <a:latin typeface="Calibri"/>
                <a:ea typeface="Calibri"/>
                <a:cs typeface="Times New Roman"/>
              </a:rPr>
              <a:t>e che sotto la pioggia fine </a:t>
            </a:r>
            <a:r>
              <a:rPr lang="it-IT" sz="2800" dirty="0" err="1">
                <a:latin typeface="Calibri"/>
                <a:ea typeface="Calibri"/>
                <a:cs typeface="Times New Roman"/>
              </a:rPr>
              <a:t>fine</a:t>
            </a:r>
            <a:endParaRPr lang="it-IT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800" dirty="0">
                <a:latin typeface="Calibri"/>
                <a:ea typeface="Calibri"/>
                <a:cs typeface="Times New Roman"/>
              </a:rPr>
              <a:t>di </a:t>
            </a:r>
            <a:r>
              <a:rPr lang="it-IT" sz="2800" b="1" u="sng" dirty="0">
                <a:latin typeface="Calibri"/>
                <a:ea typeface="Calibri"/>
                <a:cs typeface="Times New Roman"/>
              </a:rPr>
              <a:t>pampini</a:t>
            </a:r>
            <a:r>
              <a:rPr lang="it-IT" sz="2800" dirty="0">
                <a:latin typeface="Calibri"/>
                <a:ea typeface="Calibri"/>
                <a:cs typeface="Times New Roman"/>
              </a:rPr>
              <a:t> e di bacche agile s’</a:t>
            </a:r>
            <a:r>
              <a:rPr lang="it-IT" sz="2800" b="1" u="sng" dirty="0">
                <a:latin typeface="Calibri"/>
                <a:ea typeface="Calibri"/>
                <a:cs typeface="Times New Roman"/>
              </a:rPr>
              <a:t>adorna.</a:t>
            </a:r>
            <a:endParaRPr lang="it-IT" sz="1600" dirty="0">
              <a:latin typeface="Calibri"/>
              <a:ea typeface="Calibri"/>
              <a:cs typeface="Times New Roman"/>
            </a:endParaRPr>
          </a:p>
          <a:p>
            <a:endParaRPr lang="it-IT" dirty="0"/>
          </a:p>
        </p:txBody>
      </p:sp>
      <p:pic>
        <p:nvPicPr>
          <p:cNvPr id="4" name="Segnale acust. registr.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24128" y="213285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12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84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98912"/>
          </a:xfrm>
        </p:spPr>
        <p:txBody>
          <a:bodyPr>
            <a:normAutofit fontScale="90000"/>
          </a:bodyPr>
          <a:lstStyle/>
          <a:p>
            <a:r>
              <a:rPr lang="it-IT" sz="2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L’arte racconta: descrivete in modo oggettivo la scena raffigurata utilizzando un ordine </a:t>
            </a:r>
            <a:r>
              <a:rPr lang="it-IT" sz="20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logico (prima in generale, poi in particolare) </a:t>
            </a:r>
            <a:r>
              <a:rPr lang="it-IT" sz="2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o </a:t>
            </a:r>
            <a:r>
              <a:rPr lang="it-IT" sz="20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spaziale (da vicino a lontano, dall’alto </a:t>
            </a:r>
            <a:r>
              <a:rPr lang="it-IT" sz="200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in basso…) </a:t>
            </a:r>
            <a:r>
              <a:rPr lang="it-IT" sz="2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e le parole indicatori di posizione: al centro, in primo piano, sullo </a:t>
            </a:r>
            <a:r>
              <a:rPr lang="it-IT" sz="20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sfondo</a:t>
            </a:r>
            <a:r>
              <a:rPr lang="it-IT" sz="18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…</a:t>
            </a:r>
            <a:endParaRPr lang="it-IT" sz="1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568952" cy="5091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0137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452</TotalTime>
  <Words>249</Words>
  <Application>Microsoft Office PowerPoint</Application>
  <PresentationFormat>Presentazione su schermo (4:3)</PresentationFormat>
  <Paragraphs>29</Paragraphs>
  <Slides>5</Slides>
  <Notes>2</Notes>
  <HiddenSlides>0</HiddenSlides>
  <MMClips>3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Città</vt:lpstr>
      <vt:lpstr>Presentazione standard di PowerPoint</vt:lpstr>
      <vt:lpstr>La parafrasi di un testo  </vt:lpstr>
      <vt:lpstr>La parafrasi di un testo poetico</vt:lpstr>
      <vt:lpstr>Trasforma la poesia in un testo non in versi e scritto con parole comuni </vt:lpstr>
      <vt:lpstr>L’arte racconta: descrivete in modo oggettivo la scena raffigurata utilizzando un ordine logico (prima in generale, poi in particolare) o spaziale (da vicino a lontano, dall’alto in basso…) e le parole indicatori di posizione: al centro, in primo piano, sullo sfondo…</vt:lpstr>
    </vt:vector>
  </TitlesOfParts>
  <Company>Ministero dell'Economia e delle Finanze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frase</dc:title>
  <dc:creator>Lina</dc:creator>
  <cp:lastModifiedBy>lina</cp:lastModifiedBy>
  <cp:revision>95</cp:revision>
  <dcterms:created xsi:type="dcterms:W3CDTF">2020-03-22T15:44:21Z</dcterms:created>
  <dcterms:modified xsi:type="dcterms:W3CDTF">2020-10-28T21:17:50Z</dcterms:modified>
</cp:coreProperties>
</file>