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2"/>
  </p:notesMasterIdLst>
  <p:sldIdLst>
    <p:sldId id="262" r:id="rId2"/>
    <p:sldId id="257" r:id="rId3"/>
    <p:sldId id="258" r:id="rId4"/>
    <p:sldId id="261" r:id="rId5"/>
    <p:sldId id="259" r:id="rId6"/>
    <p:sldId id="263" r:id="rId7"/>
    <p:sldId id="264" r:id="rId8"/>
    <p:sldId id="266" r:id="rId9"/>
    <p:sldId id="268" r:id="rId10"/>
    <p:sldId id="270"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23" autoAdjust="0"/>
  </p:normalViewPr>
  <p:slideViewPr>
    <p:cSldViewPr>
      <p:cViewPr varScale="1">
        <p:scale>
          <a:sx n="58" d="100"/>
          <a:sy n="58" d="100"/>
        </p:scale>
        <p:origin x="152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9E7C98-1419-4372-9C19-A2D97AD2F4F8}" type="datetimeFigureOut">
              <a:rPr lang="it-IT" smtClean="0"/>
              <a:t>29/10/2020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DBFEB-6E58-487D-811C-49A13872CCBD}" type="slidenum">
              <a:rPr lang="it-IT" smtClean="0"/>
              <a:t>‹N›</a:t>
            </a:fld>
            <a:endParaRPr lang="it-IT"/>
          </a:p>
        </p:txBody>
      </p:sp>
    </p:spTree>
    <p:extLst>
      <p:ext uri="{BB962C8B-B14F-4D97-AF65-F5344CB8AC3E}">
        <p14:creationId xmlns:p14="http://schemas.microsoft.com/office/powerpoint/2010/main" val="2520971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560762E6-AB4E-4AA6-8893-8F858A30DA3C}" type="datetimeFigureOut">
              <a:rPr lang="it-IT" smtClean="0"/>
              <a:t>29/10/2020</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5EF1D0-3399-4CC8-BD0B-E9B58262FD0C}" type="slidenum">
              <a:rPr lang="it-IT" smtClean="0"/>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560762E6-AB4E-4AA6-8893-8F858A30DA3C}" type="datetimeFigureOut">
              <a:rPr lang="it-IT" smtClean="0"/>
              <a:t>29/10/2020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C5EF1D0-3399-4CC8-BD0B-E9B58262FD0C}"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CC5EF1D0-3399-4CC8-BD0B-E9B58262FD0C}" type="slidenum">
              <a:rPr lang="it-IT" smtClean="0"/>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560762E6-AB4E-4AA6-8893-8F858A30DA3C}" type="datetimeFigureOut">
              <a:rPr lang="it-IT" smtClean="0"/>
              <a:t>29/10/2020</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a:t>Fare clic per modificare lo stile del titolo</a:t>
            </a:r>
            <a:endParaRPr kumimoji="0" lang="en-US"/>
          </a:p>
        </p:txBody>
      </p:sp>
      <p:sp>
        <p:nvSpPr>
          <p:cNvPr id="4" name="Segnaposto data 3"/>
          <p:cNvSpPr>
            <a:spLocks noGrp="1"/>
          </p:cNvSpPr>
          <p:nvPr>
            <p:ph type="dt" sz="half" idx="10"/>
          </p:nvPr>
        </p:nvSpPr>
        <p:spPr/>
        <p:txBody>
          <a:bodyPr/>
          <a:lstStyle/>
          <a:p>
            <a:fld id="{560762E6-AB4E-4AA6-8893-8F858A30DA3C}" type="datetimeFigureOut">
              <a:rPr lang="it-IT" smtClean="0"/>
              <a:t>29/10/2020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CC5EF1D0-3399-4CC8-BD0B-E9B58262FD0C}" type="slidenum">
              <a:rPr lang="it-IT" smtClean="0"/>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560762E6-AB4E-4AA6-8893-8F858A30DA3C}" type="datetimeFigureOut">
              <a:rPr lang="it-IT" smtClean="0"/>
              <a:t>29/10/2020</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5EF1D0-3399-4CC8-BD0B-E9B58262FD0C}" type="slidenum">
              <a:rPr lang="it-IT" smtClean="0"/>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560762E6-AB4E-4AA6-8893-8F858A30DA3C}" type="datetimeFigureOut">
              <a:rPr lang="it-IT" smtClean="0"/>
              <a:t>29/10/2020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C5EF1D0-3399-4CC8-BD0B-E9B58262FD0C}" type="slidenum">
              <a:rPr lang="it-IT" smtClean="0"/>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7" name="Segnaposto data 6"/>
          <p:cNvSpPr>
            <a:spLocks noGrp="1"/>
          </p:cNvSpPr>
          <p:nvPr>
            <p:ph type="dt" sz="half" idx="10"/>
          </p:nvPr>
        </p:nvSpPr>
        <p:spPr/>
        <p:txBody>
          <a:bodyPr/>
          <a:lstStyle/>
          <a:p>
            <a:fld id="{560762E6-AB4E-4AA6-8893-8F858A30DA3C}" type="datetimeFigureOut">
              <a:rPr lang="it-IT" smtClean="0"/>
              <a:t>29/10/2020</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CC5EF1D0-3399-4CC8-BD0B-E9B58262FD0C}" type="slidenum">
              <a:rPr lang="it-IT" smtClean="0"/>
              <a:t>‹N›</a:t>
            </a:fld>
            <a:endParaRPr lang="it-IT"/>
          </a:p>
        </p:txBody>
      </p:sp>
      <p:sp>
        <p:nvSpPr>
          <p:cNvPr id="23" name="Titolo 22"/>
          <p:cNvSpPr>
            <a:spLocks noGrp="1"/>
          </p:cNvSpPr>
          <p:nvPr>
            <p:ph type="title"/>
          </p:nvPr>
        </p:nvSpPr>
        <p:spPr/>
        <p:txBody>
          <a:bodyPr rtlCol="0" anchor="b" anchorCtr="0"/>
          <a:lstStyle/>
          <a:p>
            <a:r>
              <a:rPr kumimoji="0" lang="it-IT"/>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560762E6-AB4E-4AA6-8893-8F858A30DA3C}" type="datetimeFigureOut">
              <a:rPr lang="it-IT" smtClean="0"/>
              <a:t>29/10/2020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CC5EF1D0-3399-4CC8-BD0B-E9B58262FD0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560762E6-AB4E-4AA6-8893-8F858A30DA3C}" type="datetimeFigureOut">
              <a:rPr lang="it-IT" smtClean="0"/>
              <a:t>29/10/2020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C5EF1D0-3399-4CC8-BD0B-E9B58262FD0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C5EF1D0-3399-4CC8-BD0B-E9B58262FD0C}" type="slidenum">
              <a:rPr lang="it-IT" smtClean="0"/>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560762E6-AB4E-4AA6-8893-8F858A30DA3C}" type="datetimeFigureOut">
              <a:rPr lang="it-IT" smtClean="0"/>
              <a:t>29/10/2020</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CC5EF1D0-3399-4CC8-BD0B-E9B58262FD0C}" type="slidenum">
              <a:rPr lang="it-IT" smtClean="0"/>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560762E6-AB4E-4AA6-8893-8F858A30DA3C}" type="datetimeFigureOut">
              <a:rPr lang="it-IT" smtClean="0"/>
              <a:t>29/10/2020</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60762E6-AB4E-4AA6-8893-8F858A30DA3C}" type="datetimeFigureOut">
              <a:rPr lang="it-IT" smtClean="0"/>
              <a:t>29/10/2020</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C5EF1D0-3399-4CC8-BD0B-E9B58262FD0C}" type="slidenum">
              <a:rPr lang="it-IT" smtClean="0"/>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p:txBody>
          <a:bodyPr/>
          <a:lstStyle/>
          <a:p>
            <a:endParaRPr lang="it-IT" dirty="0"/>
          </a:p>
        </p:txBody>
      </p:sp>
      <p:sp>
        <p:nvSpPr>
          <p:cNvPr id="3" name="Titolo 2"/>
          <p:cNvSpPr>
            <a:spLocks noGrp="1"/>
          </p:cNvSpPr>
          <p:nvPr>
            <p:ph type="ctrTitle"/>
          </p:nvPr>
        </p:nvSpPr>
        <p:spPr/>
        <p:txBody>
          <a:bodyPr>
            <a:normAutofit/>
          </a:bodyPr>
          <a:lstStyle/>
          <a:p>
            <a:pPr lvl="0">
              <a:spcBef>
                <a:spcPts val="0"/>
              </a:spcBef>
            </a:pPr>
            <a:r>
              <a:rPr lang="it-IT" sz="2000" dirty="0">
                <a:solidFill>
                  <a:prstClr val="black"/>
                </a:solidFill>
                <a:ea typeface="+mn-ea"/>
                <a:cs typeface="+mn-cs"/>
              </a:rPr>
              <a:t>Il FLASHBACK è una tecnica narrativa. Serve a raccontare, attraverso il RICORDO, fatti, avvenimenti, stati d’animo con una tale evidenza da risultare presenti come se fossero vissuti nel momento stesso della narrazione</a:t>
            </a:r>
            <a:br>
              <a:rPr lang="it-IT" sz="2000" dirty="0">
                <a:solidFill>
                  <a:prstClr val="black"/>
                </a:solidFill>
                <a:ea typeface="+mn-ea"/>
                <a:cs typeface="+mn-cs"/>
              </a:rPr>
            </a:br>
            <a:endParaRPr lang="it-IT" sz="20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276872"/>
            <a:ext cx="6389002" cy="411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38856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latin typeface="Algerian" panose="04020705040A02060702" pitchFamily="82" charset="0"/>
              </a:rPr>
              <a:t>IL SENTIMENTO RELIGIOSO</a:t>
            </a:r>
          </a:p>
        </p:txBody>
      </p:sp>
      <p:sp>
        <p:nvSpPr>
          <p:cNvPr id="3" name="Segnaposto contenuto 2"/>
          <p:cNvSpPr>
            <a:spLocks noGrp="1"/>
          </p:cNvSpPr>
          <p:nvPr>
            <p:ph idx="1"/>
          </p:nvPr>
        </p:nvSpPr>
        <p:spPr/>
        <p:txBody>
          <a:bodyPr/>
          <a:lstStyle/>
          <a:p>
            <a:pPr marL="0" indent="0">
              <a:buNone/>
            </a:pPr>
            <a:r>
              <a:rPr lang="it-IT" dirty="0"/>
              <a:t>Le domande che  </a:t>
            </a:r>
            <a:r>
              <a:rPr lang="it-IT" b="1" dirty="0"/>
              <a:t>JOAKIM e MIKA </a:t>
            </a:r>
            <a:r>
              <a:rPr lang="it-IT" dirty="0"/>
              <a:t>si pongono </a:t>
            </a:r>
          </a:p>
          <a:p>
            <a:pPr marL="0" indent="0">
              <a:buNone/>
            </a:pPr>
            <a:r>
              <a:rPr lang="it-IT" dirty="0"/>
              <a:t>costituiscono il sentimento religioso dell’uomo, che non è la Religione, ma è qualcosa che nasce dentro di noi dallo stupore, dalla meraviglia e dal timore della vita che ci circonda.</a:t>
            </a:r>
          </a:p>
          <a:p>
            <a:pPr marL="0" indent="0">
              <a:buNone/>
            </a:pPr>
            <a:r>
              <a:rPr lang="it-IT" b="1" i="1" dirty="0"/>
              <a:t>Illustra la storia in 4 vignette e completa pag. 109 del tuo libro.</a:t>
            </a:r>
          </a:p>
        </p:txBody>
      </p:sp>
    </p:spTree>
    <p:extLst>
      <p:ext uri="{BB962C8B-B14F-4D97-AF65-F5344CB8AC3E}">
        <p14:creationId xmlns:p14="http://schemas.microsoft.com/office/powerpoint/2010/main" val="98347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1800" b="1" dirty="0"/>
              <a:t>Per inserire il FLASHBACK attraverso un RICORDO, si può …</a:t>
            </a:r>
          </a:p>
        </p:txBody>
      </p:sp>
      <p:sp>
        <p:nvSpPr>
          <p:cNvPr id="3" name="Segnaposto contenuto 2"/>
          <p:cNvSpPr>
            <a:spLocks noGrp="1"/>
          </p:cNvSpPr>
          <p:nvPr>
            <p:ph sz="quarter" idx="1"/>
          </p:nvPr>
        </p:nvSpPr>
        <p:spPr/>
        <p:txBody>
          <a:bodyPr>
            <a:normAutofit/>
          </a:bodyPr>
          <a:lstStyle/>
          <a:p>
            <a:r>
              <a:rPr lang="it-IT" sz="3200" b="1" dirty="0"/>
              <a:t> </a:t>
            </a:r>
            <a:r>
              <a:rPr lang="it-IT" sz="2000" dirty="0"/>
              <a:t>utilizzare una di queste espressioni : </a:t>
            </a:r>
          </a:p>
          <a:p>
            <a:r>
              <a:rPr lang="it-IT" sz="2000" dirty="0"/>
              <a:t>MI RICORDO … </a:t>
            </a:r>
          </a:p>
          <a:p>
            <a:r>
              <a:rPr lang="it-IT" sz="2000" dirty="0"/>
              <a:t>MI VIENE IN MENTE … </a:t>
            </a:r>
          </a:p>
          <a:p>
            <a:r>
              <a:rPr lang="it-IT" sz="2000" dirty="0"/>
              <a:t>PENSO A QUELLA VOLTA CHE … </a:t>
            </a:r>
          </a:p>
          <a:p>
            <a:r>
              <a:rPr lang="it-IT" sz="2000" dirty="0"/>
              <a:t>RIPENSO A </a:t>
            </a:r>
            <a:r>
              <a:rPr lang="it-IT" sz="3200" dirty="0"/>
              <a:t>…</a:t>
            </a:r>
          </a:p>
        </p:txBody>
      </p:sp>
      <p:pic>
        <p:nvPicPr>
          <p:cNvPr id="5"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68144" y="4293096"/>
            <a:ext cx="609600" cy="609600"/>
          </a:xfrm>
          <a:prstGeom prst="rect">
            <a:avLst/>
          </a:prstGeom>
        </p:spPr>
      </p:pic>
    </p:spTree>
    <p:extLst>
      <p:ext uri="{BB962C8B-B14F-4D97-AF65-F5344CB8AC3E}">
        <p14:creationId xmlns:p14="http://schemas.microsoft.com/office/powerpoint/2010/main" val="5401967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0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a:t>LEGGIAMO INSIEME IL TESTO</a:t>
            </a:r>
          </a:p>
        </p:txBody>
      </p:sp>
      <p:sp>
        <p:nvSpPr>
          <p:cNvPr id="3" name="Segnaposto contenuto 2"/>
          <p:cNvSpPr>
            <a:spLocks noGrp="1"/>
          </p:cNvSpPr>
          <p:nvPr>
            <p:ph sz="quarter" idx="1"/>
          </p:nvPr>
        </p:nvSpPr>
        <p:spPr/>
        <p:txBody>
          <a:bodyPr>
            <a:noAutofit/>
          </a:bodyPr>
          <a:lstStyle/>
          <a:p>
            <a:pPr marL="0" indent="0">
              <a:buNone/>
            </a:pPr>
            <a:r>
              <a:rPr lang="it-IT" sz="1800" dirty="0">
                <a:latin typeface="Arial Nova Cond Light" pitchFamily="34" charset="0"/>
              </a:rPr>
              <a:t>                                                                AIUTO! </a:t>
            </a:r>
          </a:p>
          <a:p>
            <a:r>
              <a:rPr lang="it-IT" sz="1800" dirty="0">
                <a:latin typeface="Arial Nova Cond Light" pitchFamily="34" charset="0"/>
              </a:rPr>
              <a:t>La maestra spiega con voce calma. Mi distraggo un po’: un ragnetto piccolo </a:t>
            </a:r>
            <a:r>
              <a:rPr lang="it-IT" sz="1800" dirty="0" err="1">
                <a:latin typeface="Arial Nova Cond Light" pitchFamily="34" charset="0"/>
              </a:rPr>
              <a:t>piccolo</a:t>
            </a:r>
            <a:r>
              <a:rPr lang="it-IT" sz="1800" dirty="0">
                <a:latin typeface="Arial Nova Cond Light" pitchFamily="34" charset="0"/>
              </a:rPr>
              <a:t> scende lungo un filo dal davanzale della finestra. Mi viene in mente … quello che successe alla mamma, al mare, due anni fa. Eravamo in un bellissimo campeggio vicino al mare, in mezzo a un bosco. La prima sera, piazzate le tende, preparata la cena, la mamma disse che avrebbe fatto una dormita eccezionale: aveva guidato per buona parte della notte precedente. Andò nella tenda e... cominciò a urlare come una pazza: -I mostri! Aiuto! Le bestie! AAAHHH !!! Tutti ci precipitammo a vedere che cosa stava succedendo. Bisogna sapere che la mamma è una persona capace di sopportare le fatiche più tremende e i dolori più atroci, è capace di lavorare per una giornata intera, è in grado di far coraggio a tutti quelli che si trovano in difficoltà. Una cosa sola al mondo può farla svenire secca: la vista di un ragno, anche quasi invisibile. Fu così che nella tenda della mamma scoprimmo una famigliola di ragnetti, piccoli e innocui, che si erano accampati proprio sopra il suo cuscino! Per tutte le vacanze la mamma ci tormentò con esplorazioni quotidiane, perquisizioni notturne, urli per falsi allarmi. Furono vacanze molto agitate. Ad un tratto mi accorgo che tutta la classe è in silenzio e sta guardando me. Aiuto, non ho sentito la domanda fatta dalla maestra! </a:t>
            </a:r>
          </a:p>
        </p:txBody>
      </p:sp>
      <p:pic>
        <p:nvPicPr>
          <p:cNvPr id="4"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64288" y="548680"/>
            <a:ext cx="609600" cy="609600"/>
          </a:xfrm>
          <a:prstGeom prst="rect">
            <a:avLst/>
          </a:prstGeom>
        </p:spPr>
      </p:pic>
    </p:spTree>
    <p:extLst>
      <p:ext uri="{BB962C8B-B14F-4D97-AF65-F5344CB8AC3E}">
        <p14:creationId xmlns:p14="http://schemas.microsoft.com/office/powerpoint/2010/main" val="28030693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4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a:t>COMPRENDIAMO LA STORIA</a:t>
            </a:r>
          </a:p>
        </p:txBody>
      </p:sp>
      <p:sp>
        <p:nvSpPr>
          <p:cNvPr id="4" name="Segnaposto contenuto 3"/>
          <p:cNvSpPr>
            <a:spLocks noGrp="1"/>
          </p:cNvSpPr>
          <p:nvPr>
            <p:ph sz="quarter" idx="1"/>
          </p:nvPr>
        </p:nvSpPr>
        <p:spPr/>
        <p:txBody>
          <a:bodyPr>
            <a:normAutofit/>
          </a:bodyPr>
          <a:lstStyle/>
          <a:p>
            <a:r>
              <a:rPr lang="it-IT" dirty="0"/>
              <a:t>1</a:t>
            </a:r>
            <a:r>
              <a:rPr lang="it-IT" sz="2400" dirty="0"/>
              <a:t>. Dove si trova il protagonista del brano? </a:t>
            </a:r>
          </a:p>
          <a:p>
            <a:endParaRPr lang="it-IT" sz="2400" dirty="0"/>
          </a:p>
          <a:p>
            <a:r>
              <a:rPr lang="it-IT" sz="2400" dirty="0"/>
              <a:t>2. Che cosa gli fa venire in mente quello che è successo alla mamma? </a:t>
            </a:r>
          </a:p>
          <a:p>
            <a:endParaRPr lang="it-IT" sz="2400" dirty="0"/>
          </a:p>
          <a:p>
            <a:r>
              <a:rPr lang="it-IT" sz="2400" dirty="0"/>
              <a:t>3. Per inserire il ricordo, l’autore quale espressione ha usato? </a:t>
            </a:r>
          </a:p>
          <a:p>
            <a:endParaRPr lang="it-IT" sz="2400" dirty="0"/>
          </a:p>
          <a:p>
            <a:r>
              <a:rPr lang="it-IT" sz="2400" dirty="0"/>
              <a:t>4. Che cosa fa ritornare al presente il protagonista</a:t>
            </a:r>
            <a:r>
              <a:rPr lang="it-IT" dirty="0"/>
              <a:t>? </a:t>
            </a:r>
          </a:p>
        </p:txBody>
      </p:sp>
      <p:pic>
        <p:nvPicPr>
          <p:cNvPr id="5"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40352" y="548680"/>
            <a:ext cx="609600" cy="609600"/>
          </a:xfrm>
          <a:prstGeom prst="rect">
            <a:avLst/>
          </a:prstGeom>
        </p:spPr>
      </p:pic>
    </p:spTree>
    <p:extLst>
      <p:ext uri="{BB962C8B-B14F-4D97-AF65-F5344CB8AC3E}">
        <p14:creationId xmlns:p14="http://schemas.microsoft.com/office/powerpoint/2010/main" val="19051095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8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700" dirty="0">
                <a:solidFill>
                  <a:prstClr val="black"/>
                </a:solidFill>
                <a:ea typeface="+mn-ea"/>
                <a:cs typeface="+mn-cs"/>
              </a:rPr>
              <a:t>SCOPRIAMO LA STRUTTURA DI UN BRANO CON IL FLASHBACK</a:t>
            </a:r>
            <a:endParaRPr lang="it-IT" sz="1600" dirty="0"/>
          </a:p>
        </p:txBody>
      </p:sp>
      <p:sp>
        <p:nvSpPr>
          <p:cNvPr id="3" name="Segnaposto contenuto 2"/>
          <p:cNvSpPr>
            <a:spLocks noGrp="1"/>
          </p:cNvSpPr>
          <p:nvPr>
            <p:ph sz="quarter" idx="1"/>
          </p:nvPr>
        </p:nvSpPr>
        <p:spPr/>
        <p:txBody>
          <a:bodyPr>
            <a:normAutofit/>
          </a:bodyPr>
          <a:lstStyle/>
          <a:p>
            <a:r>
              <a:rPr lang="it-IT" sz="2000" dirty="0"/>
              <a:t>Il racconto AIUTO è stato scritto usando la tecnica del FLASHBACK e segue questa struttura. </a:t>
            </a:r>
          </a:p>
          <a:p>
            <a:r>
              <a:rPr lang="it-IT" sz="2000" dirty="0"/>
              <a:t>1 a PARTE: l’autore narra i fatti che avvengono al tempo PRESENTE. </a:t>
            </a:r>
          </a:p>
          <a:p>
            <a:endParaRPr lang="it-IT" sz="2000" dirty="0"/>
          </a:p>
          <a:p>
            <a:r>
              <a:rPr lang="it-IT" sz="2000" dirty="0"/>
              <a:t> 2 a PARTE </a:t>
            </a:r>
            <a:r>
              <a:rPr lang="it-IT" sz="2000" dirty="0">
                <a:solidFill>
                  <a:prstClr val="black"/>
                </a:solidFill>
              </a:rPr>
              <a:t>L’autore fa un SALTO NEL PASSATO e inserisce il FLASHBACK utilizzando:  l’espressione MI VIENE IN MENTE …  I verbi sono al tempo PASSATO.</a:t>
            </a:r>
            <a:endParaRPr lang="it-IT" sz="2000" dirty="0"/>
          </a:p>
          <a:p>
            <a:endParaRPr lang="it-IT" sz="2000" dirty="0"/>
          </a:p>
          <a:p>
            <a:r>
              <a:rPr lang="it-IT" sz="2000" dirty="0"/>
              <a:t>3 a PARTE. L’autore torna al PRESENTE e conclude la narrazione. </a:t>
            </a:r>
          </a:p>
        </p:txBody>
      </p:sp>
      <p:pic>
        <p:nvPicPr>
          <p:cNvPr id="4"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444208" y="692696"/>
            <a:ext cx="609600" cy="609600"/>
          </a:xfrm>
          <a:prstGeom prst="rect">
            <a:avLst/>
          </a:prstGeom>
        </p:spPr>
      </p:pic>
    </p:spTree>
    <p:extLst>
      <p:ext uri="{BB962C8B-B14F-4D97-AF65-F5344CB8AC3E}">
        <p14:creationId xmlns:p14="http://schemas.microsoft.com/office/powerpoint/2010/main" val="22436372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0098" y="316112"/>
            <a:ext cx="8534400" cy="758952"/>
          </a:xfrm>
        </p:spPr>
        <p:txBody>
          <a:bodyPr/>
          <a:lstStyle/>
          <a:p>
            <a:endParaRPr lang="it-IT"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856984" cy="183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123728" y="2492896"/>
            <a:ext cx="436370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Segnale acust. registr.">
            <a:hlinkClick r:id="" action="ppaction://media"/>
          </p:cNvPr>
          <p:cNvPicPr>
            <a:picLocks noChangeAspect="1"/>
          </p:cNvPicPr>
          <p:nvPr/>
        </p:nvPicPr>
        <p:blipFill>
          <a:blip r:embed="rId4"/>
          <a:stretch>
            <a:fillRect/>
          </a:stretch>
        </p:blipFill>
        <p:spPr>
          <a:xfrm>
            <a:off x="7308304" y="2523995"/>
            <a:ext cx="609600" cy="609600"/>
          </a:xfrm>
          <a:prstGeom prst="rect">
            <a:avLst/>
          </a:prstGeom>
        </p:spPr>
      </p:pic>
    </p:spTree>
    <p:extLst>
      <p:ext uri="{BB962C8B-B14F-4D97-AF65-F5344CB8AC3E}">
        <p14:creationId xmlns:p14="http://schemas.microsoft.com/office/powerpoint/2010/main" val="921432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280170"/>
            <a:ext cx="3456384" cy="429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323528" y="692696"/>
            <a:ext cx="4572000" cy="5170646"/>
          </a:xfrm>
          <a:prstGeom prst="rect">
            <a:avLst/>
          </a:prstGeom>
        </p:spPr>
        <p:txBody>
          <a:bodyPr>
            <a:spAutoFit/>
          </a:bodyPr>
          <a:lstStyle/>
          <a:p>
            <a:r>
              <a:rPr lang="it-IT" sz="2400" b="1" dirty="0" err="1">
                <a:solidFill>
                  <a:srgbClr val="FF0000"/>
                </a:solidFill>
                <a:latin typeface="Times New Roman" pitchFamily="18" charset="0"/>
                <a:ea typeface="+mj-ea"/>
                <a:cs typeface="Times New Roman" pitchFamily="18" charset="0"/>
              </a:rPr>
              <a:t>Listen</a:t>
            </a:r>
            <a:r>
              <a:rPr lang="it-IT" sz="2400" b="1" dirty="0">
                <a:solidFill>
                  <a:srgbClr val="FF0000"/>
                </a:solidFill>
                <a:latin typeface="Times New Roman" pitchFamily="18" charset="0"/>
                <a:ea typeface="+mj-ea"/>
                <a:cs typeface="Times New Roman" pitchFamily="18" charset="0"/>
              </a:rPr>
              <a:t> and copy on the </a:t>
            </a:r>
            <a:r>
              <a:rPr lang="it-IT" sz="2400" b="1" dirty="0" err="1">
                <a:solidFill>
                  <a:srgbClr val="FF0000"/>
                </a:solidFill>
                <a:latin typeface="Times New Roman" pitchFamily="18" charset="0"/>
                <a:ea typeface="+mj-ea"/>
                <a:cs typeface="Times New Roman" pitchFamily="18" charset="0"/>
              </a:rPr>
              <a:t>copybooks</a:t>
            </a:r>
            <a:r>
              <a:rPr lang="it-IT" sz="2400" b="1" dirty="0">
                <a:solidFill>
                  <a:srgbClr val="FF0000"/>
                </a:solidFill>
                <a:latin typeface="Times New Roman" pitchFamily="18" charset="0"/>
                <a:ea typeface="+mj-ea"/>
                <a:cs typeface="Times New Roman" pitchFamily="18" charset="0"/>
              </a:rPr>
              <a:t>. </a:t>
            </a:r>
            <a:r>
              <a:rPr lang="it-IT" sz="2400" b="1" dirty="0" err="1">
                <a:solidFill>
                  <a:srgbClr val="FF0000"/>
                </a:solidFill>
                <a:latin typeface="Times New Roman" pitchFamily="18" charset="0"/>
                <a:ea typeface="+mj-ea"/>
                <a:cs typeface="Times New Roman" pitchFamily="18" charset="0"/>
              </a:rPr>
              <a:t>Then</a:t>
            </a:r>
            <a:r>
              <a:rPr lang="it-IT" sz="2400" b="1" dirty="0">
                <a:solidFill>
                  <a:srgbClr val="FF0000"/>
                </a:solidFill>
                <a:latin typeface="Times New Roman" pitchFamily="18" charset="0"/>
                <a:ea typeface="+mj-ea"/>
                <a:cs typeface="Times New Roman" pitchFamily="18" charset="0"/>
              </a:rPr>
              <a:t> </a:t>
            </a:r>
            <a:r>
              <a:rPr lang="it-IT" sz="2400" b="1" dirty="0" err="1">
                <a:solidFill>
                  <a:srgbClr val="FF0000"/>
                </a:solidFill>
                <a:latin typeface="Times New Roman" pitchFamily="18" charset="0"/>
                <a:ea typeface="+mj-ea"/>
                <a:cs typeface="Times New Roman" pitchFamily="18" charset="0"/>
              </a:rPr>
              <a:t>read</a:t>
            </a:r>
            <a:r>
              <a:rPr lang="it-IT" sz="2400" b="1" dirty="0">
                <a:solidFill>
                  <a:srgbClr val="FF0000"/>
                </a:solidFill>
                <a:latin typeface="Times New Roman" pitchFamily="18" charset="0"/>
                <a:ea typeface="+mj-ea"/>
                <a:cs typeface="Times New Roman" pitchFamily="18" charset="0"/>
              </a:rPr>
              <a:t>, </a:t>
            </a:r>
            <a:r>
              <a:rPr lang="it-IT" sz="2400" b="1" dirty="0" err="1">
                <a:solidFill>
                  <a:srgbClr val="FF0000"/>
                </a:solidFill>
                <a:latin typeface="Times New Roman" pitchFamily="18" charset="0"/>
                <a:ea typeface="+mj-ea"/>
                <a:cs typeface="Times New Roman" pitchFamily="18" charset="0"/>
              </a:rPr>
              <a:t>draw</a:t>
            </a:r>
            <a:r>
              <a:rPr lang="it-IT" sz="2400" b="1" dirty="0">
                <a:solidFill>
                  <a:srgbClr val="FF0000"/>
                </a:solidFill>
                <a:latin typeface="Times New Roman" pitchFamily="18" charset="0"/>
                <a:ea typeface="+mj-ea"/>
                <a:cs typeface="Times New Roman" pitchFamily="18" charset="0"/>
              </a:rPr>
              <a:t>, and </a:t>
            </a:r>
            <a:r>
              <a:rPr lang="it-IT" sz="2400" b="1" dirty="0" err="1">
                <a:solidFill>
                  <a:srgbClr val="FF0000"/>
                </a:solidFill>
                <a:latin typeface="Times New Roman" pitchFamily="18" charset="0"/>
                <a:ea typeface="+mj-ea"/>
                <a:cs typeface="Times New Roman" pitchFamily="18" charset="0"/>
              </a:rPr>
              <a:t>colour</a:t>
            </a:r>
            <a:r>
              <a:rPr lang="it-IT" sz="2400" b="1" dirty="0">
                <a:solidFill>
                  <a:srgbClr val="FF0000"/>
                </a:solidFill>
                <a:latin typeface="Times New Roman" pitchFamily="18" charset="0"/>
                <a:ea typeface="+mj-ea"/>
                <a:cs typeface="Times New Roman" pitchFamily="18" charset="0"/>
              </a:rPr>
              <a:t>.</a:t>
            </a:r>
            <a:br>
              <a:rPr lang="it-IT" sz="2400" b="1" dirty="0">
                <a:solidFill>
                  <a:srgbClr val="FF0000"/>
                </a:solidFill>
                <a:latin typeface="Times New Roman" pitchFamily="18" charset="0"/>
                <a:ea typeface="+mj-ea"/>
                <a:cs typeface="Times New Roman" pitchFamily="18" charset="0"/>
              </a:rPr>
            </a:br>
            <a:br>
              <a:rPr lang="it-IT" sz="2400" b="1" dirty="0">
                <a:solidFill>
                  <a:srgbClr val="FF0000"/>
                </a:solidFill>
                <a:latin typeface="Times New Roman" pitchFamily="18" charset="0"/>
                <a:ea typeface="+mj-ea"/>
                <a:cs typeface="Times New Roman" pitchFamily="18" charset="0"/>
              </a:rPr>
            </a:br>
            <a:r>
              <a:rPr lang="it-IT" sz="2400" b="1" dirty="0">
                <a:solidFill>
                  <a:srgbClr val="FF0000"/>
                </a:solidFill>
                <a:latin typeface="Times New Roman" pitchFamily="18" charset="0"/>
                <a:ea typeface="+mj-ea"/>
                <a:cs typeface="Times New Roman" pitchFamily="18" charset="0"/>
              </a:rPr>
              <a:t> </a:t>
            </a:r>
            <a:r>
              <a:rPr lang="it-IT" sz="2400" b="1" dirty="0">
                <a:solidFill>
                  <a:prstClr val="black"/>
                </a:solidFill>
                <a:latin typeface="Times New Roman" pitchFamily="18" charset="0"/>
                <a:ea typeface="+mj-ea"/>
                <a:cs typeface="Times New Roman" pitchFamily="18" charset="0"/>
              </a:rPr>
              <a:t>The spider</a:t>
            </a:r>
            <a:br>
              <a:rPr lang="it-IT" sz="2400" b="1" dirty="0">
                <a:solidFill>
                  <a:prstClr val="black"/>
                </a:solidFill>
                <a:latin typeface="Times New Roman" pitchFamily="18" charset="0"/>
                <a:ea typeface="+mj-ea"/>
                <a:cs typeface="Times New Roman" pitchFamily="18" charset="0"/>
              </a:rPr>
            </a:br>
            <a:br>
              <a:rPr lang="it-IT" sz="2400" b="1" dirty="0">
                <a:solidFill>
                  <a:srgbClr val="FF0000"/>
                </a:solidFill>
                <a:latin typeface="Times New Roman" pitchFamily="18" charset="0"/>
                <a:ea typeface="+mj-ea"/>
                <a:cs typeface="Times New Roman" pitchFamily="18" charset="0"/>
              </a:rPr>
            </a:br>
            <a:r>
              <a:rPr lang="it-IT" sz="2400" dirty="0">
                <a:solidFill>
                  <a:prstClr val="black"/>
                </a:solidFill>
                <a:latin typeface="Times New Roman" pitchFamily="18" charset="0"/>
                <a:ea typeface="+mj-ea"/>
                <a:cs typeface="Times New Roman" pitchFamily="18" charset="0"/>
              </a:rPr>
              <a:t>Oh! Oh! </a:t>
            </a:r>
            <a:r>
              <a:rPr lang="it-IT" sz="2400" dirty="0" err="1">
                <a:solidFill>
                  <a:prstClr val="black"/>
                </a:solidFill>
                <a:latin typeface="Times New Roman" pitchFamily="18" charset="0"/>
                <a:ea typeface="+mj-ea"/>
                <a:cs typeface="Times New Roman" pitchFamily="18" charset="0"/>
              </a:rPr>
              <a:t>Spooky</a:t>
            </a:r>
            <a:r>
              <a:rPr lang="it-IT" sz="2400" dirty="0">
                <a:solidFill>
                  <a:prstClr val="black"/>
                </a:solidFill>
                <a:latin typeface="Times New Roman" pitchFamily="18" charset="0"/>
                <a:ea typeface="+mj-ea"/>
                <a:cs typeface="Times New Roman" pitchFamily="18" charset="0"/>
              </a:rPr>
              <a:t> </a:t>
            </a:r>
            <a:r>
              <a:rPr lang="it-IT" sz="2400" dirty="0" err="1">
                <a:solidFill>
                  <a:prstClr val="black"/>
                </a:solidFill>
                <a:latin typeface="Times New Roman" pitchFamily="18" charset="0"/>
                <a:ea typeface="+mj-ea"/>
                <a:cs typeface="Times New Roman" pitchFamily="18" charset="0"/>
              </a:rPr>
              <a:t>sight</a:t>
            </a:r>
            <a:r>
              <a:rPr lang="it-IT" sz="2400" dirty="0">
                <a:solidFill>
                  <a:prstClr val="black"/>
                </a:solidFill>
                <a:latin typeface="Times New Roman" pitchFamily="18" charset="0"/>
                <a:ea typeface="+mj-ea"/>
                <a:cs typeface="Times New Roman" pitchFamily="18" charset="0"/>
              </a:rPr>
              <a:t>. </a:t>
            </a:r>
            <a:br>
              <a:rPr lang="it-IT" sz="2400" dirty="0">
                <a:solidFill>
                  <a:prstClr val="black"/>
                </a:solidFill>
                <a:latin typeface="Times New Roman" pitchFamily="18" charset="0"/>
                <a:ea typeface="+mj-ea"/>
                <a:cs typeface="Times New Roman" pitchFamily="18" charset="0"/>
              </a:rPr>
            </a:br>
            <a:r>
              <a:rPr lang="it-IT" sz="2400" dirty="0" err="1">
                <a:solidFill>
                  <a:prstClr val="black"/>
                </a:solidFill>
                <a:latin typeface="Times New Roman" pitchFamily="18" charset="0"/>
                <a:ea typeface="+mj-ea"/>
                <a:cs typeface="Times New Roman" pitchFamily="18" charset="0"/>
              </a:rPr>
              <a:t>There</a:t>
            </a:r>
            <a:r>
              <a:rPr lang="it-IT" sz="2400" dirty="0">
                <a:solidFill>
                  <a:prstClr val="black"/>
                </a:solidFill>
                <a:latin typeface="Times New Roman" pitchFamily="18" charset="0"/>
                <a:ea typeface="+mj-ea"/>
                <a:cs typeface="Times New Roman" pitchFamily="18" charset="0"/>
              </a:rPr>
              <a:t> </a:t>
            </a:r>
            <a:r>
              <a:rPr lang="it-IT" sz="2400" dirty="0" err="1">
                <a:solidFill>
                  <a:prstClr val="black"/>
                </a:solidFill>
                <a:latin typeface="Times New Roman" pitchFamily="18" charset="0"/>
                <a:ea typeface="+mj-ea"/>
                <a:cs typeface="Times New Roman" pitchFamily="18" charset="0"/>
              </a:rPr>
              <a:t>is</a:t>
            </a:r>
            <a:r>
              <a:rPr lang="it-IT" sz="2400" dirty="0">
                <a:solidFill>
                  <a:prstClr val="black"/>
                </a:solidFill>
                <a:latin typeface="Times New Roman" pitchFamily="18" charset="0"/>
                <a:ea typeface="+mj-ea"/>
                <a:cs typeface="Times New Roman" pitchFamily="18" charset="0"/>
              </a:rPr>
              <a:t> a spider in the night. </a:t>
            </a:r>
            <a:br>
              <a:rPr lang="it-IT" sz="2400" dirty="0">
                <a:solidFill>
                  <a:prstClr val="black"/>
                </a:solidFill>
                <a:latin typeface="Times New Roman" pitchFamily="18" charset="0"/>
                <a:ea typeface="+mj-ea"/>
                <a:cs typeface="Times New Roman" pitchFamily="18" charset="0"/>
              </a:rPr>
            </a:br>
            <a:r>
              <a:rPr lang="it-IT" sz="2400" dirty="0" err="1">
                <a:solidFill>
                  <a:prstClr val="black"/>
                </a:solidFill>
                <a:latin typeface="Times New Roman" pitchFamily="18" charset="0"/>
                <a:ea typeface="+mj-ea"/>
                <a:cs typeface="Times New Roman" pitchFamily="18" charset="0"/>
              </a:rPr>
              <a:t>It</a:t>
            </a:r>
            <a:r>
              <a:rPr lang="it-IT" sz="2400" dirty="0">
                <a:solidFill>
                  <a:prstClr val="black"/>
                </a:solidFill>
                <a:latin typeface="Times New Roman" pitchFamily="18" charset="0"/>
                <a:ea typeface="+mj-ea"/>
                <a:cs typeface="Times New Roman" pitchFamily="18" charset="0"/>
              </a:rPr>
              <a:t> </a:t>
            </a:r>
            <a:r>
              <a:rPr lang="it-IT" sz="2400" dirty="0" err="1">
                <a:solidFill>
                  <a:prstClr val="black"/>
                </a:solidFill>
                <a:latin typeface="Times New Roman" pitchFamily="18" charset="0"/>
                <a:ea typeface="+mj-ea"/>
                <a:cs typeface="Times New Roman" pitchFamily="18" charset="0"/>
              </a:rPr>
              <a:t>is</a:t>
            </a:r>
            <a:r>
              <a:rPr lang="it-IT" sz="2400" dirty="0">
                <a:solidFill>
                  <a:prstClr val="black"/>
                </a:solidFill>
                <a:latin typeface="Times New Roman" pitchFamily="18" charset="0"/>
                <a:ea typeface="+mj-ea"/>
                <a:cs typeface="Times New Roman" pitchFamily="18" charset="0"/>
              </a:rPr>
              <a:t> a big spider. </a:t>
            </a:r>
            <a:br>
              <a:rPr lang="it-IT" sz="2400" dirty="0">
                <a:solidFill>
                  <a:prstClr val="black"/>
                </a:solidFill>
                <a:latin typeface="Times New Roman" pitchFamily="18" charset="0"/>
                <a:ea typeface="+mj-ea"/>
                <a:cs typeface="Times New Roman" pitchFamily="18" charset="0"/>
              </a:rPr>
            </a:br>
            <a:r>
              <a:rPr lang="it-IT" sz="2400" dirty="0" err="1">
                <a:solidFill>
                  <a:prstClr val="black"/>
                </a:solidFill>
                <a:latin typeface="Times New Roman" pitchFamily="18" charset="0"/>
                <a:ea typeface="+mj-ea"/>
                <a:cs typeface="Times New Roman" pitchFamily="18" charset="0"/>
              </a:rPr>
              <a:t>It</a:t>
            </a:r>
            <a:r>
              <a:rPr lang="it-IT" sz="2400" dirty="0">
                <a:solidFill>
                  <a:prstClr val="black"/>
                </a:solidFill>
                <a:latin typeface="Times New Roman" pitchFamily="18" charset="0"/>
                <a:ea typeface="+mj-ea"/>
                <a:cs typeface="Times New Roman" pitchFamily="18" charset="0"/>
              </a:rPr>
              <a:t> </a:t>
            </a:r>
            <a:r>
              <a:rPr lang="it-IT" sz="2400" dirty="0" err="1">
                <a:solidFill>
                  <a:prstClr val="black"/>
                </a:solidFill>
                <a:latin typeface="Times New Roman" pitchFamily="18" charset="0"/>
                <a:ea typeface="+mj-ea"/>
                <a:cs typeface="Times New Roman" pitchFamily="18" charset="0"/>
              </a:rPr>
              <a:t>is</a:t>
            </a:r>
            <a:r>
              <a:rPr lang="it-IT" sz="2400" dirty="0">
                <a:solidFill>
                  <a:prstClr val="black"/>
                </a:solidFill>
                <a:latin typeface="Times New Roman" pitchFamily="18" charset="0"/>
                <a:ea typeface="+mj-ea"/>
                <a:cs typeface="Times New Roman" pitchFamily="18" charset="0"/>
              </a:rPr>
              <a:t> </a:t>
            </a:r>
            <a:r>
              <a:rPr lang="it-IT" sz="2400" dirty="0" err="1">
                <a:solidFill>
                  <a:prstClr val="black"/>
                </a:solidFill>
                <a:latin typeface="Times New Roman" pitchFamily="18" charset="0"/>
                <a:ea typeface="+mj-ea"/>
                <a:cs typeface="Times New Roman" pitchFamily="18" charset="0"/>
              </a:rPr>
              <a:t>black</a:t>
            </a:r>
            <a:r>
              <a:rPr lang="it-IT" sz="2400" dirty="0">
                <a:solidFill>
                  <a:prstClr val="black"/>
                </a:solidFill>
                <a:latin typeface="Times New Roman" pitchFamily="18" charset="0"/>
                <a:ea typeface="+mj-ea"/>
                <a:cs typeface="Times New Roman" pitchFamily="18" charset="0"/>
              </a:rPr>
              <a:t>. </a:t>
            </a:r>
            <a:br>
              <a:rPr lang="it-IT" sz="2400" dirty="0">
                <a:solidFill>
                  <a:prstClr val="black"/>
                </a:solidFill>
                <a:latin typeface="Times New Roman" pitchFamily="18" charset="0"/>
                <a:ea typeface="+mj-ea"/>
                <a:cs typeface="Times New Roman" pitchFamily="18" charset="0"/>
              </a:rPr>
            </a:br>
            <a:r>
              <a:rPr lang="it-IT" sz="2400" dirty="0" err="1">
                <a:solidFill>
                  <a:prstClr val="black"/>
                </a:solidFill>
                <a:latin typeface="Times New Roman" pitchFamily="18" charset="0"/>
                <a:ea typeface="+mj-ea"/>
                <a:cs typeface="Times New Roman" pitchFamily="18" charset="0"/>
              </a:rPr>
              <a:t>It</a:t>
            </a:r>
            <a:r>
              <a:rPr lang="it-IT" sz="2400" dirty="0">
                <a:solidFill>
                  <a:prstClr val="black"/>
                </a:solidFill>
                <a:latin typeface="Times New Roman" pitchFamily="18" charset="0"/>
                <a:ea typeface="+mj-ea"/>
                <a:cs typeface="Times New Roman" pitchFamily="18" charset="0"/>
              </a:rPr>
              <a:t> </a:t>
            </a:r>
            <a:r>
              <a:rPr lang="it-IT" sz="2400" dirty="0" err="1">
                <a:solidFill>
                  <a:prstClr val="black"/>
                </a:solidFill>
                <a:latin typeface="Times New Roman" pitchFamily="18" charset="0"/>
                <a:ea typeface="+mj-ea"/>
                <a:cs typeface="Times New Roman" pitchFamily="18" charset="0"/>
              </a:rPr>
              <a:t>has</a:t>
            </a:r>
            <a:r>
              <a:rPr lang="it-IT" sz="2400" dirty="0">
                <a:solidFill>
                  <a:prstClr val="black"/>
                </a:solidFill>
                <a:latin typeface="Times New Roman" pitchFamily="18" charset="0"/>
                <a:ea typeface="+mj-ea"/>
                <a:cs typeface="Times New Roman" pitchFamily="18" charset="0"/>
              </a:rPr>
              <a:t> </a:t>
            </a:r>
            <a:r>
              <a:rPr lang="it-IT" sz="2400" dirty="0" err="1">
                <a:solidFill>
                  <a:prstClr val="black"/>
                </a:solidFill>
                <a:latin typeface="Times New Roman" pitchFamily="18" charset="0"/>
                <a:ea typeface="+mj-ea"/>
                <a:cs typeface="Times New Roman" pitchFamily="18" charset="0"/>
              </a:rPr>
              <a:t>got</a:t>
            </a:r>
            <a:r>
              <a:rPr lang="it-IT" sz="2400" dirty="0">
                <a:solidFill>
                  <a:prstClr val="black"/>
                </a:solidFill>
                <a:latin typeface="Times New Roman" pitchFamily="18" charset="0"/>
                <a:ea typeface="+mj-ea"/>
                <a:cs typeface="Times New Roman" pitchFamily="18" charset="0"/>
              </a:rPr>
              <a:t> </a:t>
            </a:r>
            <a:r>
              <a:rPr lang="it-IT" sz="2400" dirty="0" err="1">
                <a:solidFill>
                  <a:prstClr val="black"/>
                </a:solidFill>
                <a:latin typeface="Times New Roman" pitchFamily="18" charset="0"/>
                <a:ea typeface="+mj-ea"/>
                <a:cs typeface="Times New Roman" pitchFamily="18" charset="0"/>
              </a:rPr>
              <a:t>eight</a:t>
            </a:r>
            <a:r>
              <a:rPr lang="it-IT" sz="2400" dirty="0">
                <a:solidFill>
                  <a:prstClr val="black"/>
                </a:solidFill>
                <a:latin typeface="Times New Roman" pitchFamily="18" charset="0"/>
                <a:ea typeface="+mj-ea"/>
                <a:cs typeface="Times New Roman" pitchFamily="18" charset="0"/>
              </a:rPr>
              <a:t> or </a:t>
            </a:r>
            <a:r>
              <a:rPr lang="it-IT" sz="2400" dirty="0" err="1">
                <a:solidFill>
                  <a:prstClr val="black"/>
                </a:solidFill>
                <a:latin typeface="Times New Roman" pitchFamily="18" charset="0"/>
                <a:ea typeface="+mj-ea"/>
                <a:cs typeface="Times New Roman" pitchFamily="18" charset="0"/>
              </a:rPr>
              <a:t>six</a:t>
            </a:r>
            <a:r>
              <a:rPr lang="it-IT" sz="2400" dirty="0">
                <a:solidFill>
                  <a:prstClr val="black"/>
                </a:solidFill>
                <a:latin typeface="Times New Roman" pitchFamily="18" charset="0"/>
                <a:ea typeface="+mj-ea"/>
                <a:cs typeface="Times New Roman" pitchFamily="18" charset="0"/>
              </a:rPr>
              <a:t> </a:t>
            </a:r>
            <a:r>
              <a:rPr lang="it-IT" sz="2400" dirty="0" err="1">
                <a:solidFill>
                  <a:prstClr val="black"/>
                </a:solidFill>
                <a:latin typeface="Times New Roman" pitchFamily="18" charset="0"/>
                <a:ea typeface="+mj-ea"/>
                <a:cs typeface="Times New Roman" pitchFamily="18" charset="0"/>
              </a:rPr>
              <a:t>eyes</a:t>
            </a:r>
            <a:r>
              <a:rPr lang="it-IT" sz="2400" dirty="0">
                <a:solidFill>
                  <a:prstClr val="black"/>
                </a:solidFill>
                <a:latin typeface="Times New Roman" pitchFamily="18" charset="0"/>
                <a:ea typeface="+mj-ea"/>
                <a:cs typeface="Times New Roman" pitchFamily="18" charset="0"/>
              </a:rPr>
              <a:t> and </a:t>
            </a:r>
            <a:r>
              <a:rPr lang="it-IT" sz="2400" dirty="0" err="1">
                <a:solidFill>
                  <a:prstClr val="black"/>
                </a:solidFill>
                <a:latin typeface="Times New Roman" pitchFamily="18" charset="0"/>
                <a:ea typeface="+mj-ea"/>
                <a:cs typeface="Times New Roman" pitchFamily="18" charset="0"/>
              </a:rPr>
              <a:t>eight</a:t>
            </a:r>
            <a:r>
              <a:rPr lang="it-IT" sz="2400" dirty="0">
                <a:solidFill>
                  <a:prstClr val="black"/>
                </a:solidFill>
                <a:latin typeface="Times New Roman" pitchFamily="18" charset="0"/>
                <a:ea typeface="+mj-ea"/>
                <a:cs typeface="Times New Roman" pitchFamily="18" charset="0"/>
              </a:rPr>
              <a:t> </a:t>
            </a:r>
            <a:r>
              <a:rPr lang="it-IT" sz="2400" dirty="0" err="1">
                <a:solidFill>
                  <a:prstClr val="black"/>
                </a:solidFill>
                <a:latin typeface="Times New Roman" pitchFamily="18" charset="0"/>
                <a:ea typeface="+mj-ea"/>
                <a:cs typeface="Times New Roman" pitchFamily="18" charset="0"/>
              </a:rPr>
              <a:t>legs</a:t>
            </a:r>
            <a:r>
              <a:rPr lang="it-IT" sz="2400" dirty="0">
                <a:solidFill>
                  <a:prstClr val="black"/>
                </a:solidFill>
                <a:latin typeface="Times New Roman" pitchFamily="18" charset="0"/>
                <a:ea typeface="+mj-ea"/>
                <a:cs typeface="Times New Roman" pitchFamily="18" charset="0"/>
              </a:rPr>
              <a:t>.</a:t>
            </a:r>
            <a:br>
              <a:rPr lang="it-IT" sz="2400" dirty="0">
                <a:solidFill>
                  <a:prstClr val="black"/>
                </a:solidFill>
                <a:latin typeface="Times New Roman" pitchFamily="18" charset="0"/>
                <a:ea typeface="+mj-ea"/>
                <a:cs typeface="Times New Roman" pitchFamily="18" charset="0"/>
              </a:rPr>
            </a:br>
            <a:r>
              <a:rPr lang="it-IT" sz="2400" dirty="0">
                <a:solidFill>
                  <a:prstClr val="black"/>
                </a:solidFill>
                <a:latin typeface="Times New Roman" pitchFamily="18" charset="0"/>
                <a:ea typeface="+mj-ea"/>
                <a:cs typeface="Times New Roman" pitchFamily="18" charset="0"/>
              </a:rPr>
              <a:t>The spider </a:t>
            </a:r>
            <a:r>
              <a:rPr lang="it-IT" sz="2400" dirty="0" err="1">
                <a:solidFill>
                  <a:prstClr val="black"/>
                </a:solidFill>
                <a:latin typeface="Times New Roman" pitchFamily="18" charset="0"/>
                <a:ea typeface="+mj-ea"/>
                <a:cs typeface="Times New Roman" pitchFamily="18" charset="0"/>
              </a:rPr>
              <a:t>weave</a:t>
            </a:r>
            <a:r>
              <a:rPr lang="it-IT" sz="2400" dirty="0">
                <a:solidFill>
                  <a:prstClr val="black"/>
                </a:solidFill>
                <a:latin typeface="Times New Roman" pitchFamily="18" charset="0"/>
                <a:ea typeface="+mj-ea"/>
                <a:cs typeface="Times New Roman" pitchFamily="18" charset="0"/>
              </a:rPr>
              <a:t> the web.</a:t>
            </a:r>
            <a:br>
              <a:rPr lang="it-IT" sz="2400" dirty="0">
                <a:solidFill>
                  <a:prstClr val="black"/>
                </a:solidFill>
                <a:latin typeface="Times New Roman" pitchFamily="18" charset="0"/>
                <a:ea typeface="+mj-ea"/>
                <a:cs typeface="Times New Roman" pitchFamily="18" charset="0"/>
              </a:rPr>
            </a:br>
            <a:endParaRPr lang="it-IT" dirty="0"/>
          </a:p>
        </p:txBody>
      </p:sp>
      <p:pic>
        <p:nvPicPr>
          <p:cNvPr id="5" name="Segnale acust. registr.">
            <a:hlinkClick r:id="" action="ppaction://media"/>
          </p:cNvPr>
          <p:cNvPicPr>
            <a:picLocks noChangeAspect="1"/>
          </p:cNvPicPr>
          <p:nvPr/>
        </p:nvPicPr>
        <p:blipFill>
          <a:blip r:embed="rId3"/>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66329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94045" y="260648"/>
            <a:ext cx="7772400" cy="893961"/>
          </a:xfrm>
        </p:spPr>
        <p:txBody>
          <a:bodyPr/>
          <a:lstStyle/>
          <a:p>
            <a:r>
              <a:rPr lang="it-IT" b="1" dirty="0">
                <a:latin typeface="Algerian" panose="04020705040A02060702" pitchFamily="82" charset="0"/>
              </a:rPr>
              <a:t>IN CERCA DI RISPOSTE</a:t>
            </a:r>
          </a:p>
        </p:txBody>
      </p:sp>
      <p:pic>
        <p:nvPicPr>
          <p:cNvPr id="4" name="Immagine 3" descr="Punto Interrogativo Disegni Da Colorare - Ultra Coloring Pages"/>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556792"/>
            <a:ext cx="4022576" cy="3950568"/>
          </a:xfrm>
          <a:prstGeom prst="rect">
            <a:avLst/>
          </a:prstGeom>
          <a:noFill/>
          <a:ln>
            <a:noFill/>
          </a:ln>
        </p:spPr>
      </p:pic>
      <p:sp>
        <p:nvSpPr>
          <p:cNvPr id="5" name="CasellaDiTesto 4"/>
          <p:cNvSpPr txBox="1"/>
          <p:nvPr/>
        </p:nvSpPr>
        <p:spPr>
          <a:xfrm>
            <a:off x="251520" y="1340768"/>
            <a:ext cx="4968552" cy="3970318"/>
          </a:xfrm>
          <a:prstGeom prst="rect">
            <a:avLst/>
          </a:prstGeom>
          <a:noFill/>
        </p:spPr>
        <p:txBody>
          <a:bodyPr wrap="square" rtlCol="0">
            <a:spAutoFit/>
          </a:bodyPr>
          <a:lstStyle/>
          <a:p>
            <a:r>
              <a:rPr lang="it-IT" sz="2800" b="1" dirty="0"/>
              <a:t>C’era una volta un punto interrogativo,</a:t>
            </a:r>
          </a:p>
          <a:p>
            <a:r>
              <a:rPr lang="it-IT" sz="2800" b="1" dirty="0"/>
              <a:t>un grande curiosone con un solo ricciolone,</a:t>
            </a:r>
          </a:p>
          <a:p>
            <a:r>
              <a:rPr lang="it-IT" sz="2800" b="1" dirty="0"/>
              <a:t>che faceva domande a tutte le persone,</a:t>
            </a:r>
          </a:p>
          <a:p>
            <a:r>
              <a:rPr lang="it-IT" sz="2800" b="1" dirty="0"/>
              <a:t>e se la risposta non era giusta</a:t>
            </a:r>
          </a:p>
          <a:p>
            <a:r>
              <a:rPr lang="it-IT" sz="2800" b="1" dirty="0"/>
              <a:t>sventolava il suo ricciolo </a:t>
            </a:r>
          </a:p>
          <a:p>
            <a:r>
              <a:rPr lang="it-IT" sz="2800" b="1" dirty="0"/>
              <a:t>come una frusta.</a:t>
            </a:r>
          </a:p>
        </p:txBody>
      </p:sp>
      <p:sp>
        <p:nvSpPr>
          <p:cNvPr id="6" name="CasellaDiTesto 5"/>
          <p:cNvSpPr txBox="1"/>
          <p:nvPr/>
        </p:nvSpPr>
        <p:spPr>
          <a:xfrm>
            <a:off x="1115616" y="5671126"/>
            <a:ext cx="7128792" cy="954107"/>
          </a:xfrm>
          <a:prstGeom prst="rect">
            <a:avLst/>
          </a:prstGeom>
          <a:noFill/>
        </p:spPr>
        <p:txBody>
          <a:bodyPr wrap="square" rtlCol="0">
            <a:spAutoFit/>
          </a:bodyPr>
          <a:lstStyle/>
          <a:p>
            <a:pPr algn="ctr"/>
            <a:r>
              <a:rPr lang="it-IT" sz="2800" b="1" dirty="0">
                <a:latin typeface="Algerian" panose="04020705040A02060702" pitchFamily="82" charset="0"/>
              </a:rPr>
              <a:t>PORSI DELLE DOMANDE E’ LA BASE DI OGNI CONOSCENZA</a:t>
            </a:r>
          </a:p>
        </p:txBody>
      </p:sp>
    </p:spTree>
    <p:extLst>
      <p:ext uri="{BB962C8B-B14F-4D97-AF65-F5344CB8AC3E}">
        <p14:creationId xmlns:p14="http://schemas.microsoft.com/office/powerpoint/2010/main" val="76299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latin typeface="Algerian" panose="04020705040A02060702" pitchFamily="82" charset="0"/>
              </a:rPr>
              <a:t>Inchinarsi alle domande</a:t>
            </a:r>
          </a:p>
        </p:txBody>
      </p:sp>
      <p:pic>
        <p:nvPicPr>
          <p:cNvPr id="5" name="Immagine 4" descr="Immagini Stock - Bellissimo Ritratto Di Un Bambino In Età Prescolare In Un  Giardino Di Fiori Di Ciliegio, Azienda Fiore, Girato Dall'alto Image  7377640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883668"/>
            <a:ext cx="3888432" cy="2880321"/>
          </a:xfrm>
          <a:prstGeom prst="rect">
            <a:avLst/>
          </a:prstGeom>
          <a:noFill/>
          <a:ln>
            <a:noFill/>
          </a:ln>
        </p:spPr>
      </p:pic>
      <p:pic>
        <p:nvPicPr>
          <p:cNvPr id="6" name="Immagine 5" descr="Low Angle View Happy Image &amp; Photo (Free Trial) | Bigstock"/>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1883668"/>
            <a:ext cx="3888432" cy="2913484"/>
          </a:xfrm>
          <a:prstGeom prst="rect">
            <a:avLst/>
          </a:prstGeom>
          <a:noFill/>
          <a:ln>
            <a:noFill/>
          </a:ln>
        </p:spPr>
      </p:pic>
      <p:sp>
        <p:nvSpPr>
          <p:cNvPr id="7" name="CasellaDiTesto 6"/>
          <p:cNvSpPr txBox="1"/>
          <p:nvPr/>
        </p:nvSpPr>
        <p:spPr>
          <a:xfrm>
            <a:off x="2843808" y="1206197"/>
            <a:ext cx="3528392" cy="523220"/>
          </a:xfrm>
          <a:prstGeom prst="rect">
            <a:avLst/>
          </a:prstGeom>
          <a:noFill/>
        </p:spPr>
        <p:txBody>
          <a:bodyPr wrap="square" rtlCol="0">
            <a:spAutoFit/>
          </a:bodyPr>
          <a:lstStyle/>
          <a:p>
            <a:r>
              <a:rPr lang="it-IT" sz="2800" b="1" dirty="0"/>
              <a:t>JOAKIM e MIKA</a:t>
            </a:r>
          </a:p>
        </p:txBody>
      </p:sp>
      <p:sp>
        <p:nvSpPr>
          <p:cNvPr id="8" name="CasellaDiTesto 7"/>
          <p:cNvSpPr txBox="1"/>
          <p:nvPr/>
        </p:nvSpPr>
        <p:spPr>
          <a:xfrm>
            <a:off x="215516" y="4811572"/>
            <a:ext cx="8424936" cy="1815882"/>
          </a:xfrm>
          <a:prstGeom prst="rect">
            <a:avLst/>
          </a:prstGeom>
          <a:noFill/>
        </p:spPr>
        <p:txBody>
          <a:bodyPr wrap="square" rtlCol="0">
            <a:spAutoFit/>
          </a:bodyPr>
          <a:lstStyle/>
          <a:p>
            <a:pPr algn="ctr"/>
            <a:r>
              <a:rPr lang="it-IT" sz="2800" b="1" dirty="0">
                <a:latin typeface="Algerian" panose="04020705040A02060702" pitchFamily="82" charset="0"/>
              </a:rPr>
              <a:t>NON ESISTONO DOMANDE SBAGLIATE, LE RISPOSTE SI’, QUELLE A VOLTE POSSONO ESSERE FRETTOLOSE E NON SEMPRE GIUSTE, MA LE DOMANDE SONO SEMPRE OPPORTUNE</a:t>
            </a:r>
          </a:p>
        </p:txBody>
      </p:sp>
      <p:pic>
        <p:nvPicPr>
          <p:cNvPr id="9" name="Segnale acust. regist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9552" y="570175"/>
            <a:ext cx="897632" cy="897632"/>
          </a:xfrm>
          <a:prstGeom prst="rect">
            <a:avLst/>
          </a:prstGeom>
        </p:spPr>
      </p:pic>
    </p:spTree>
    <p:extLst>
      <p:ext uri="{BB962C8B-B14F-4D97-AF65-F5344CB8AC3E}">
        <p14:creationId xmlns:p14="http://schemas.microsoft.com/office/powerpoint/2010/main" val="40551643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568"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874</TotalTime>
  <Words>695</Words>
  <Application>Microsoft Office PowerPoint</Application>
  <PresentationFormat>Presentazione su schermo (4:3)</PresentationFormat>
  <Paragraphs>41</Paragraphs>
  <Slides>10</Slides>
  <Notes>0</Notes>
  <HiddenSlides>0</HiddenSlides>
  <MMClips>6</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10</vt:i4>
      </vt:variant>
    </vt:vector>
  </HeadingPairs>
  <TitlesOfParts>
    <vt:vector size="18" baseType="lpstr">
      <vt:lpstr>Algerian</vt:lpstr>
      <vt:lpstr>Arial Nova Cond Light</vt:lpstr>
      <vt:lpstr>Calibri</vt:lpstr>
      <vt:lpstr>Georgia</vt:lpstr>
      <vt:lpstr>Times New Roman</vt:lpstr>
      <vt:lpstr>Wingdings</vt:lpstr>
      <vt:lpstr>Wingdings 2</vt:lpstr>
      <vt:lpstr>Città</vt:lpstr>
      <vt:lpstr>Il FLASHBACK è una tecnica narrativa. Serve a raccontare, attraverso il RICORDO, fatti, avvenimenti, stati d’animo con una tale evidenza da risultare presenti come se fossero vissuti nel momento stesso della narrazione </vt:lpstr>
      <vt:lpstr>Per inserire il FLASHBACK attraverso un RICORDO, si può …</vt:lpstr>
      <vt:lpstr>LEGGIAMO INSIEME IL TESTO</vt:lpstr>
      <vt:lpstr>COMPRENDIAMO LA STORIA</vt:lpstr>
      <vt:lpstr>SCOPRIAMO LA STRUTTURA DI UN BRANO CON IL FLASHBACK</vt:lpstr>
      <vt:lpstr>Presentazione standard di PowerPoint</vt:lpstr>
      <vt:lpstr>Presentazione standard di PowerPoint</vt:lpstr>
      <vt:lpstr>IN CERCA DI RISPOSTE</vt:lpstr>
      <vt:lpstr>Inchinarsi alle domande</vt:lpstr>
      <vt:lpstr>IL SENTIMENTO RELIGIOSO</vt:lpstr>
    </vt:vector>
  </TitlesOfParts>
  <Company>Ministero dell'Economia e delle Finanze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autunno</dc:title>
  <dc:creator>Lina</dc:creator>
  <cp:lastModifiedBy>Raffaella Castiello</cp:lastModifiedBy>
  <cp:revision>122</cp:revision>
  <dcterms:created xsi:type="dcterms:W3CDTF">2020-03-22T15:44:21Z</dcterms:created>
  <dcterms:modified xsi:type="dcterms:W3CDTF">2020-10-29T06:46:58Z</dcterms:modified>
</cp:coreProperties>
</file>