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B6D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72" autoAdjust="0"/>
    <p:restoredTop sz="94660"/>
  </p:normalViewPr>
  <p:slideViewPr>
    <p:cSldViewPr>
      <p:cViewPr varScale="1">
        <p:scale>
          <a:sx n="110" d="100"/>
          <a:sy n="11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9038-2371-44A9-A056-6C6981B29887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A0F4E-0E5E-4418-A2A8-04C1070F89B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B46C-34D5-447E-A997-76A85BE2895F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9E2CA-4358-4578-B62B-AE4248CAEF5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/>
          <a:lstStyle/>
          <a:p>
            <a:r>
              <a:rPr lang="it-IT" dirty="0" smtClean="0"/>
              <a:t>L’ ARRIVO DELL’AUTUNNO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autumnthou_t3y1s75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857364"/>
            <a:ext cx="785818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429520" y="3643314"/>
            <a:ext cx="135732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358082" y="714356"/>
            <a:ext cx="135732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358082" y="2285992"/>
            <a:ext cx="135732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500958" y="5286388"/>
            <a:ext cx="135732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857884" y="714356"/>
            <a:ext cx="1071570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929322" y="2214554"/>
            <a:ext cx="1071570" cy="10001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929322" y="3714752"/>
            <a:ext cx="1071570" cy="10001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929322" y="5072074"/>
            <a:ext cx="1071570" cy="10001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1571604" y="1428736"/>
            <a:ext cx="4214842" cy="39290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1214414" y="1357298"/>
            <a:ext cx="4429156" cy="150019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857356" y="4071942"/>
            <a:ext cx="3643338" cy="14287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1643042" y="3071810"/>
            <a:ext cx="4071966" cy="2143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 rot="10800000" flipV="1">
            <a:off x="357156" y="2513213"/>
            <a:ext cx="857255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FFFF00"/>
                </a:solidFill>
              </a:rPr>
              <a:t>L</a:t>
            </a:r>
            <a:r>
              <a:rPr lang="it-IT" sz="3600" b="1" dirty="0" smtClean="0">
                <a:solidFill>
                  <a:srgbClr val="FFFF00"/>
                </a:solidFill>
              </a:rPr>
              <a:t>’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28596" y="857232"/>
            <a:ext cx="1143008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CAVA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85720" y="3714752"/>
            <a:ext cx="1500198" cy="58477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NELLA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14282" y="5214950"/>
            <a:ext cx="135732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ORSO</a:t>
            </a:r>
            <a:endParaRPr lang="it-IT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r>
              <a:rPr lang="it-IT" sz="2800" dirty="0" smtClean="0"/>
              <a:t>L’autunno</a:t>
            </a:r>
            <a:br>
              <a:rPr lang="it-IT" sz="2800" dirty="0" smtClean="0"/>
            </a:br>
            <a:r>
              <a:rPr lang="it-IT" sz="2800" dirty="0" smtClean="0"/>
              <a:t>comincia il </a:t>
            </a:r>
            <a:r>
              <a:rPr lang="it-IT" sz="2800" dirty="0" smtClean="0">
                <a:solidFill>
                  <a:srgbClr val="FF0000"/>
                </a:solidFill>
              </a:rPr>
              <a:t>23 settembre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e termina il </a:t>
            </a:r>
            <a:r>
              <a:rPr lang="it-IT" sz="2800" dirty="0" smtClean="0">
                <a:solidFill>
                  <a:srgbClr val="FF0000"/>
                </a:solidFill>
              </a:rPr>
              <a:t>22 dicembre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000240"/>
            <a:ext cx="4040188" cy="928693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SETTEMBRE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28933"/>
            <a:ext cx="4040188" cy="2643207"/>
          </a:xfrm>
          <a:blipFill>
            <a:blip r:embed="rId3"/>
            <a:tile tx="0" ty="0" sx="100000" sy="100000" flip="none" algn="tl"/>
          </a:blipFill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9600" dirty="0" smtClean="0">
                <a:solidFill>
                  <a:srgbClr val="FF0000"/>
                </a:solidFill>
              </a:rPr>
              <a:t>23</a:t>
            </a:r>
            <a:endParaRPr lang="it-IT" sz="9600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3438" y="2000241"/>
            <a:ext cx="4041775" cy="928694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DICEMBRE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571768"/>
          </a:xfrm>
          <a:blipFill>
            <a:blip r:embed="rId3"/>
            <a:tile tx="0" ty="0" sx="100000" sy="100000" flip="none" algn="tl"/>
          </a:blipFill>
          <a:ln w="3175">
            <a:solidFill>
              <a:srgbClr val="92D050"/>
            </a:solidFill>
            <a:prstDash val="solid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9600" dirty="0" smtClean="0">
                <a:solidFill>
                  <a:srgbClr val="FF0000"/>
                </a:solidFill>
              </a:rPr>
              <a:t>22</a:t>
            </a:r>
            <a:endParaRPr lang="it-IT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400" b="1" dirty="0" smtClean="0"/>
              <a:t>L’AUTUNNO E</a:t>
            </a:r>
            <a:r>
              <a:rPr lang="it-IT" sz="2400" b="1" dirty="0" smtClean="0"/>
              <a:t>’ LA STAGIONE DELLE PIOGGE E DEI VENTI FORTI</a:t>
            </a:r>
            <a:endParaRPr lang="it-IT" sz="24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37"/>
            <a:ext cx="4040188" cy="50006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PIOGGIA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                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65127"/>
          </a:xfrm>
        </p:spPr>
        <p:txBody>
          <a:bodyPr/>
          <a:lstStyle/>
          <a:p>
            <a:pPr algn="ctr"/>
            <a:r>
              <a:rPr lang="it-IT" dirty="0" smtClean="0"/>
              <a:t>VENTO</a:t>
            </a:r>
            <a:endParaRPr lang="it-IT" dirty="0"/>
          </a:p>
        </p:txBody>
      </p:sp>
      <p:pic>
        <p:nvPicPr>
          <p:cNvPr id="45" name="Segnaposto contenuto 44" descr="nuvola-del-fumetto-che-soffia-il-vento-ad-un-albero-che-perde-il-fogliame-di-caduta-61124444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29124" y="1857364"/>
            <a:ext cx="4357718" cy="4224067"/>
          </a:xfrm>
        </p:spPr>
      </p:pic>
      <p:cxnSp>
        <p:nvCxnSpPr>
          <p:cNvPr id="11" name="Connettore 1 10"/>
          <p:cNvCxnSpPr/>
          <p:nvPr/>
        </p:nvCxnSpPr>
        <p:spPr>
          <a:xfrm rot="5400000">
            <a:off x="1214414" y="3500438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10800000" flipV="1">
            <a:off x="1714480" y="3500438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10800000" flipV="1">
            <a:off x="3000364" y="3429000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5400000">
            <a:off x="1643042" y="4857760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rot="10800000" flipV="1">
            <a:off x="3143240" y="4000504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10800000" flipV="1">
            <a:off x="1500166" y="4000504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rot="5400000">
            <a:off x="3393273" y="4607727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>
            <a:off x="678629" y="4536289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rot="10800000" flipV="1">
            <a:off x="2214546" y="5072074"/>
            <a:ext cx="64294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10800000" flipV="1">
            <a:off x="2500298" y="4143380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Nuvola 34"/>
          <p:cNvSpPr/>
          <p:nvPr/>
        </p:nvSpPr>
        <p:spPr>
          <a:xfrm>
            <a:off x="3286116" y="2500306"/>
            <a:ext cx="1071570" cy="642942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Nuvola 35"/>
          <p:cNvSpPr/>
          <p:nvPr/>
        </p:nvSpPr>
        <p:spPr>
          <a:xfrm>
            <a:off x="642910" y="2571744"/>
            <a:ext cx="1071570" cy="642942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Nuvola 36"/>
          <p:cNvSpPr/>
          <p:nvPr/>
        </p:nvSpPr>
        <p:spPr>
          <a:xfrm>
            <a:off x="2071670" y="2000240"/>
            <a:ext cx="1071570" cy="642942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642910" y="5572140"/>
            <a:ext cx="821537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400" b="1" dirty="0" smtClean="0"/>
              <a:t>LE FOGLIE SI STACCANO DAI LORO RAMI. SONO SECCHE.</a:t>
            </a:r>
            <a:br>
              <a:rPr lang="it-IT" sz="2400" b="1" dirty="0" smtClean="0"/>
            </a:br>
            <a:r>
              <a:rPr lang="it-IT" sz="2400" b="1" dirty="0" smtClean="0"/>
              <a:t>DIVENTANO: </a:t>
            </a:r>
            <a:r>
              <a:rPr lang="it-IT" sz="2400" b="1" dirty="0" smtClean="0">
                <a:solidFill>
                  <a:srgbClr val="FF0000"/>
                </a:solidFill>
              </a:rPr>
              <a:t>ROSSE</a:t>
            </a:r>
            <a:r>
              <a:rPr lang="it-IT" sz="2400" b="1" dirty="0" smtClean="0"/>
              <a:t>, </a:t>
            </a:r>
            <a:r>
              <a:rPr lang="it-IT" sz="2400" b="1" dirty="0" smtClean="0">
                <a:solidFill>
                  <a:srgbClr val="FFC000"/>
                </a:solidFill>
              </a:rPr>
              <a:t>GIALLE</a:t>
            </a:r>
            <a:r>
              <a:rPr lang="it-IT" sz="2400" b="1" dirty="0" smtClean="0"/>
              <a:t>,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MARRONI</a:t>
            </a:r>
            <a:r>
              <a:rPr lang="it-IT" sz="2400" b="1" dirty="0" smtClean="0"/>
              <a:t>, </a:t>
            </a:r>
            <a:r>
              <a:rPr lang="it-IT" sz="2400" b="1" dirty="0" smtClean="0">
                <a:solidFill>
                  <a:srgbClr val="92D050"/>
                </a:solidFill>
              </a:rPr>
              <a:t>VERDI</a:t>
            </a:r>
            <a:r>
              <a:rPr lang="it-IT" sz="2400" b="1" dirty="0" smtClean="0"/>
              <a:t> E </a:t>
            </a:r>
            <a:r>
              <a:rPr lang="it-IT" sz="2400" b="1" dirty="0" smtClean="0">
                <a:solidFill>
                  <a:srgbClr val="FF6600"/>
                </a:solidFill>
              </a:rPr>
              <a:t>ARANCIONE</a:t>
            </a:r>
            <a:endParaRPr lang="it-IT" sz="2400" b="1" dirty="0">
              <a:solidFill>
                <a:srgbClr val="FF66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 FOGLIE SI STACCANO</a:t>
            </a:r>
            <a:endParaRPr lang="it-IT" dirty="0"/>
          </a:p>
        </p:txBody>
      </p:sp>
      <p:pic>
        <p:nvPicPr>
          <p:cNvPr id="7" name="Segnaposto contenuto 6" descr="l-albero-perde-il-fogliame-di-caduta-615460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180434"/>
            <a:ext cx="3900486" cy="4248962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mtClean="0"/>
              <a:t>… E SI COLORANO DI : </a:t>
            </a:r>
            <a:endParaRPr lang="it-IT" dirty="0"/>
          </a:p>
        </p:txBody>
      </p:sp>
      <p:pic>
        <p:nvPicPr>
          <p:cNvPr id="10" name="Segnaposto contenuto 9" descr="depositphotos_13838892-stock-photo-collection-beautiful-colourful-autumn-leave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786058"/>
            <a:ext cx="4090305" cy="3665536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7215206" y="2285992"/>
            <a:ext cx="500066" cy="3571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071934" y="2214554"/>
            <a:ext cx="357190" cy="421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857752" y="2285992"/>
            <a:ext cx="500066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643570" y="2285992"/>
            <a:ext cx="500066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429388" y="2285992"/>
            <a:ext cx="500066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8072462" y="2285992"/>
            <a:ext cx="500066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Le temperature diventano più fresche.</a:t>
            </a:r>
            <a:br>
              <a:rPr lang="it-IT" dirty="0" smtClean="0"/>
            </a:br>
            <a:r>
              <a:rPr lang="it-IT" dirty="0" smtClean="0"/>
              <a:t>E’ ora di indossare abiti più pesanti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CHE FREDDO!</a:t>
            </a:r>
            <a:endParaRPr lang="it-IT" dirty="0"/>
          </a:p>
        </p:txBody>
      </p:sp>
      <p:pic>
        <p:nvPicPr>
          <p:cNvPr id="7" name="Segnaposto contenuto 6" descr="BAMBI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3857652" cy="3857652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/>
              <a:t>ABITI PESANTI</a:t>
            </a:r>
            <a:endParaRPr lang="it-IT" dirty="0"/>
          </a:p>
        </p:txBody>
      </p:sp>
      <p:pic>
        <p:nvPicPr>
          <p:cNvPr id="8" name="Segnaposto contenuto 7" descr="a337890501627c1421feebc199de989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214554"/>
            <a:ext cx="3714775" cy="4143404"/>
          </a:xfrm>
        </p:spPr>
      </p:pic>
      <p:sp>
        <p:nvSpPr>
          <p:cNvPr id="9" name="Rettangolo 8"/>
          <p:cNvSpPr/>
          <p:nvPr/>
        </p:nvSpPr>
        <p:spPr>
          <a:xfrm>
            <a:off x="4500562" y="6072206"/>
            <a:ext cx="292895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786446" y="3214686"/>
            <a:ext cx="1214446" cy="292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072330" y="5214950"/>
            <a:ext cx="128588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857752" y="3357562"/>
            <a:ext cx="114300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CAPPELLO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072330" y="3071810"/>
            <a:ext cx="128588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SCIARPA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643570" y="4214818"/>
            <a:ext cx="114300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GUANTI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143768" y="6286520"/>
            <a:ext cx="121444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STIVALI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000892" y="5143511"/>
            <a:ext cx="135732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MAGLIONE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 rot="10800000" flipV="1">
            <a:off x="4643074" y="6000768"/>
            <a:ext cx="1420685" cy="3694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PANTALONE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ANCHE GLI ANIMALI SI DIFENDONO DAL FREDDO E SI RIFUGIANO NELLE TANE.</a:t>
            </a:r>
            <a:endParaRPr lang="it-IT" sz="2400" b="1" dirty="0"/>
          </a:p>
        </p:txBody>
      </p:sp>
      <p:pic>
        <p:nvPicPr>
          <p:cNvPr id="11" name="Segnaposto contenuto 10" descr="Autunno 6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643026"/>
            <a:ext cx="4240471" cy="5214974"/>
          </a:xfrm>
          <a:noFill/>
          <a:ln w="3175">
            <a:noFill/>
          </a:ln>
        </p:spPr>
      </p:pic>
      <p:pic>
        <p:nvPicPr>
          <p:cNvPr id="25" name="Segnaposto contenuto 24" descr="downloa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3643314"/>
            <a:ext cx="2143140" cy="1000132"/>
          </a:xfrm>
          <a:noFill/>
          <a:ln>
            <a:solidFill>
              <a:schemeClr val="accent1"/>
            </a:solidFill>
          </a:ln>
        </p:spPr>
      </p:pic>
      <p:sp>
        <p:nvSpPr>
          <p:cNvPr id="13" name="Rettangolo 12"/>
          <p:cNvSpPr/>
          <p:nvPr/>
        </p:nvSpPr>
        <p:spPr>
          <a:xfrm>
            <a:off x="3143240" y="2071678"/>
            <a:ext cx="1857388" cy="435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28662" y="1357298"/>
            <a:ext cx="2500330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AAAANIMALI IN LETARGOANIMALI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 rot="10800000" flipV="1">
            <a:off x="2439797" y="2939928"/>
            <a:ext cx="2547995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LA RANA NELLO STAGNO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 rot="10800000" flipV="1">
            <a:off x="1928794" y="3798332"/>
            <a:ext cx="235745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L’ ORSO NELLA CAVA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214546" y="5000636"/>
            <a:ext cx="171451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LO SCOIATTOLO SULL’ ALBERO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71736" y="5786454"/>
            <a:ext cx="135732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1" name="Freccia a destra rientrata 20"/>
          <p:cNvSpPr/>
          <p:nvPr/>
        </p:nvSpPr>
        <p:spPr>
          <a:xfrm>
            <a:off x="5214942" y="3000372"/>
            <a:ext cx="714380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rientrata 21"/>
          <p:cNvSpPr/>
          <p:nvPr/>
        </p:nvSpPr>
        <p:spPr>
          <a:xfrm>
            <a:off x="4643438" y="3929066"/>
            <a:ext cx="1000132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rientrata 22"/>
          <p:cNvSpPr/>
          <p:nvPr/>
        </p:nvSpPr>
        <p:spPr>
          <a:xfrm>
            <a:off x="4429124" y="5357826"/>
            <a:ext cx="714380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 descr="346cfc4cda7a853e9a165b7df6f7b442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214554"/>
            <a:ext cx="2143140" cy="114300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Immagine 27" descr="tana-di-non-so-bene-qua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786322"/>
            <a:ext cx="2143140" cy="1428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Rettangolo 29"/>
          <p:cNvSpPr/>
          <p:nvPr/>
        </p:nvSpPr>
        <p:spPr>
          <a:xfrm>
            <a:off x="714348" y="5786454"/>
            <a:ext cx="4071966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457200" indent="-457200" algn="l"/>
            <a:r>
              <a:rPr lang="it-IT" sz="2400" dirty="0" smtClean="0"/>
              <a:t>        1. DISEGNA E COLORA SUL QUADERNO.</a:t>
            </a:r>
            <a:br>
              <a:rPr lang="it-IT" sz="2400" dirty="0" smtClean="0"/>
            </a:br>
            <a:r>
              <a:rPr lang="it-IT" sz="2400" dirty="0" smtClean="0"/>
              <a:t> 2. COLLEGA CON UNA LINEA CIASCUN INDUMENTO</a:t>
            </a:r>
            <a:br>
              <a:rPr lang="it-IT" sz="2400" dirty="0" smtClean="0"/>
            </a:br>
            <a:endParaRPr lang="it-IT" sz="2400" dirty="0"/>
          </a:p>
        </p:txBody>
      </p:sp>
      <p:pic>
        <p:nvPicPr>
          <p:cNvPr id="4" name="Segnaposto contenuto 3" descr="a337890501627c1421feebc199de98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00200"/>
            <a:ext cx="6286544" cy="4757758"/>
          </a:xfrm>
        </p:spPr>
      </p:pic>
      <p:sp>
        <p:nvSpPr>
          <p:cNvPr id="5" name="Rettangolo 4"/>
          <p:cNvSpPr/>
          <p:nvPr/>
        </p:nvSpPr>
        <p:spPr>
          <a:xfrm>
            <a:off x="1357290" y="6072206"/>
            <a:ext cx="464347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429256" y="5072074"/>
            <a:ext cx="221457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t-IT" sz="2400" dirty="0" smtClean="0"/>
              <a:t>1.DISEGNA E COLORA SUL QUADERNO</a:t>
            </a:r>
            <a:br>
              <a:rPr lang="it-IT" sz="2400" dirty="0" smtClean="0"/>
            </a:br>
            <a:r>
              <a:rPr lang="it-IT" sz="2400" dirty="0" smtClean="0"/>
              <a:t>2. COLLEGA OGNI ANIMALE AL LUOGO IN CUI PASSERA’ L’INVERNO</a:t>
            </a:r>
            <a:endParaRPr lang="it-IT" sz="2400" dirty="0"/>
          </a:p>
        </p:txBody>
      </p:sp>
      <p:pic>
        <p:nvPicPr>
          <p:cNvPr id="4" name="Segnaposto contenuto 3" descr="Autunno 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14488"/>
            <a:ext cx="7429552" cy="4572032"/>
          </a:xfrm>
        </p:spPr>
      </p:pic>
      <p:sp>
        <p:nvSpPr>
          <p:cNvPr id="5" name="Rettangolo 4"/>
          <p:cNvSpPr/>
          <p:nvPr/>
        </p:nvSpPr>
        <p:spPr>
          <a:xfrm>
            <a:off x="1428728" y="1928802"/>
            <a:ext cx="564360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400" dirty="0" smtClean="0"/>
              <a:t>ASCOLTA E RIPETI LE PAROLE, POI DISPONI LE PAROLE AL POSTO GIUSTO SEGUENDO I COLORI. RILEGGI LA FRASE NELL ORDINE ESATTO E RISCRIVI SUL QUADERNO.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1614470" cy="50435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STAGNO</a:t>
            </a:r>
            <a:r>
              <a:rPr lang="it-IT" dirty="0" smtClean="0"/>
              <a:t>      </a:t>
            </a:r>
          </a:p>
          <a:p>
            <a:pPr>
              <a:buNone/>
            </a:pPr>
            <a:endParaRPr lang="it-IT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it-IT" b="1" dirty="0" smtClean="0">
                <a:solidFill>
                  <a:srgbClr val="FFC000"/>
                </a:solidFill>
              </a:rPr>
              <a:t>LA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smtClean="0"/>
              <a:t>   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NELLO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/>
              <a:t>     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/>
              <a:t>RANA</a:t>
            </a:r>
          </a:p>
        </p:txBody>
      </p:sp>
      <p:sp>
        <p:nvSpPr>
          <p:cNvPr id="5" name="Ovale 4"/>
          <p:cNvSpPr/>
          <p:nvPr/>
        </p:nvSpPr>
        <p:spPr>
          <a:xfrm>
            <a:off x="6215074" y="1357298"/>
            <a:ext cx="1071570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215074" y="2571744"/>
            <a:ext cx="1071570" cy="10001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143636" y="4000504"/>
            <a:ext cx="1143008" cy="1143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215074" y="5643578"/>
            <a:ext cx="1143008" cy="10001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1071538" y="2000240"/>
            <a:ext cx="5500726" cy="107157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1500166" y="3214686"/>
            <a:ext cx="5000660" cy="22145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1643042" y="4214818"/>
            <a:ext cx="4714908" cy="35719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1928794" y="2071678"/>
            <a:ext cx="4429156" cy="39290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7572396" y="2714620"/>
            <a:ext cx="135732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7572396" y="1428736"/>
            <a:ext cx="135732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7572396" y="4143380"/>
            <a:ext cx="135732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7572396" y="5643578"/>
            <a:ext cx="135732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142</Words>
  <Application>Microsoft Office PowerPoint</Application>
  <PresentationFormat>Presentazione su schermo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L’ ARRIVO DELL’AUTUNNO</vt:lpstr>
      <vt:lpstr>L’autunno comincia il 23 settembre e termina il 22 dicembre</vt:lpstr>
      <vt:lpstr>L’AUTUNNO E’ LA STAGIONE DELLE PIOGGE E DEI VENTI FORTI</vt:lpstr>
      <vt:lpstr>LE FOGLIE SI STACCANO DAI LORO RAMI. SONO SECCHE. DIVENTANO: ROSSE, GIALLE, MARRONI, VERDI E ARANCIONE</vt:lpstr>
      <vt:lpstr>Le temperature diventano più fresche. E’ ora di indossare abiti più pesanti</vt:lpstr>
      <vt:lpstr>ANCHE GLI ANIMALI SI DIFENDONO DAL FREDDO E SI RIFUGIANO NELLE TANE.</vt:lpstr>
      <vt:lpstr>        1. DISEGNA E COLORA SUL QUADERNO.  2. COLLEGA CON UNA LINEA CIASCUN INDUMENTO </vt:lpstr>
      <vt:lpstr>1.DISEGNA E COLORA SUL QUADERNO 2. COLLEGA OGNI ANIMALE AL LUOGO IN CUI PASSERA’ L’INVERNO</vt:lpstr>
      <vt:lpstr>ASCOLTA E RIPETI LE PAROLE, POI DISPONI LE PAROLE AL POSTO GIUSTO SEGUENDO I COLORI. RILEGGI LA FRASE NELL ORDINE ESATTO E RISCRIVI SUL QUADERNO. 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ARRIVO DELL’AUTUNNO</dc:title>
  <dc:creator>Utente</dc:creator>
  <cp:lastModifiedBy>Utente</cp:lastModifiedBy>
  <cp:revision>167</cp:revision>
  <dcterms:created xsi:type="dcterms:W3CDTF">2020-10-20T08:22:41Z</dcterms:created>
  <dcterms:modified xsi:type="dcterms:W3CDTF">2020-10-21T14:35:35Z</dcterms:modified>
</cp:coreProperties>
</file>