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0" r:id="rId3"/>
    <p:sldId id="261" r:id="rId4"/>
    <p:sldId id="258" r:id="rId5"/>
    <p:sldId id="257" r:id="rId6"/>
    <p:sldId id="259" r:id="rId7"/>
    <p:sldId id="262" r:id="rId8"/>
    <p:sldId id="263" r:id="rId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434" autoAdjust="0"/>
  </p:normalViewPr>
  <p:slideViewPr>
    <p:cSldViewPr snapToGrid="0">
      <p:cViewPr varScale="1">
        <p:scale>
          <a:sx n="74" d="100"/>
          <a:sy n="74" d="100"/>
        </p:scale>
        <p:origin x="55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27DF5-F370-4C8A-8CE7-66F9F7D914EB}" type="datetimeFigureOut">
              <a:rPr lang="it-IT" smtClean="0"/>
              <a:t>21/10/2020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54918C-0911-4484-8383-0DA63468ACFE}" type="slidenum">
              <a:rPr lang="it-IT" smtClean="0"/>
              <a:t>‹N›</a:t>
            </a:fld>
            <a:endParaRPr lang="it-IT"/>
          </a:p>
        </p:txBody>
      </p:sp>
    </p:spTree>
    <p:extLst>
      <p:ext uri="{BB962C8B-B14F-4D97-AF65-F5344CB8AC3E}">
        <p14:creationId xmlns:p14="http://schemas.microsoft.com/office/powerpoint/2010/main" val="276217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D54918C-0911-4484-8383-0DA63468ACFE}" type="slidenum">
              <a:rPr lang="it-IT" smtClean="0"/>
              <a:t>1</a:t>
            </a:fld>
            <a:endParaRPr lang="it-IT"/>
          </a:p>
        </p:txBody>
      </p:sp>
    </p:spTree>
    <p:extLst>
      <p:ext uri="{BB962C8B-B14F-4D97-AF65-F5344CB8AC3E}">
        <p14:creationId xmlns:p14="http://schemas.microsoft.com/office/powerpoint/2010/main" val="2603783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p:txBody>
      </p:sp>
      <p:sp>
        <p:nvSpPr>
          <p:cNvPr id="4" name="Segnaposto numero diapositiva 3"/>
          <p:cNvSpPr>
            <a:spLocks noGrp="1"/>
          </p:cNvSpPr>
          <p:nvPr>
            <p:ph type="sldNum" sz="quarter" idx="10"/>
          </p:nvPr>
        </p:nvSpPr>
        <p:spPr/>
        <p:txBody>
          <a:bodyPr/>
          <a:lstStyle/>
          <a:p>
            <a:fld id="{7D54918C-0911-4484-8383-0DA63468ACFE}" type="slidenum">
              <a:rPr lang="it-IT" smtClean="0"/>
              <a:t>4</a:t>
            </a:fld>
            <a:endParaRPr lang="it-IT"/>
          </a:p>
        </p:txBody>
      </p:sp>
    </p:spTree>
    <p:extLst>
      <p:ext uri="{BB962C8B-B14F-4D97-AF65-F5344CB8AC3E}">
        <p14:creationId xmlns:p14="http://schemas.microsoft.com/office/powerpoint/2010/main" val="3031529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dirty="0" smtClean="0"/>
              <a:t>Attività:</a:t>
            </a:r>
            <a:r>
              <a:rPr lang="it-IT" sz="1800" baseline="0" dirty="0" smtClean="0"/>
              <a:t> Parla del cambiamento climatico e delle sue conseguenze</a:t>
            </a:r>
            <a:endParaRPr lang="it-IT" sz="1800" dirty="0"/>
          </a:p>
        </p:txBody>
      </p:sp>
      <p:sp>
        <p:nvSpPr>
          <p:cNvPr id="4" name="Segnaposto numero diapositiva 3"/>
          <p:cNvSpPr>
            <a:spLocks noGrp="1"/>
          </p:cNvSpPr>
          <p:nvPr>
            <p:ph type="sldNum" sz="quarter" idx="10"/>
          </p:nvPr>
        </p:nvSpPr>
        <p:spPr/>
        <p:txBody>
          <a:bodyPr/>
          <a:lstStyle/>
          <a:p>
            <a:fld id="{7D54918C-0911-4484-8383-0DA63468ACFE}" type="slidenum">
              <a:rPr lang="it-IT" smtClean="0"/>
              <a:t>5</a:t>
            </a:fld>
            <a:endParaRPr lang="it-IT"/>
          </a:p>
        </p:txBody>
      </p:sp>
    </p:spTree>
    <p:extLst>
      <p:ext uri="{BB962C8B-B14F-4D97-AF65-F5344CB8AC3E}">
        <p14:creationId xmlns:p14="http://schemas.microsoft.com/office/powerpoint/2010/main" val="2876094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42FF3A7-0A3E-4210-BECC-9D40D39BA9E9}" type="datetimeFigureOut">
              <a:rPr lang="it-IT" smtClean="0"/>
              <a:t>21/10/2020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658412-6168-4822-AF9A-D785B3589256}" type="slidenum">
              <a:rPr lang="it-IT" smtClean="0"/>
              <a:t>‹N›</a:t>
            </a:fld>
            <a:endParaRPr lang="it-IT"/>
          </a:p>
        </p:txBody>
      </p:sp>
    </p:spTree>
    <p:extLst>
      <p:ext uri="{BB962C8B-B14F-4D97-AF65-F5344CB8AC3E}">
        <p14:creationId xmlns:p14="http://schemas.microsoft.com/office/powerpoint/2010/main" val="2017508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42FF3A7-0A3E-4210-BECC-9D40D39BA9E9}" type="datetimeFigureOut">
              <a:rPr lang="it-IT" smtClean="0"/>
              <a:t>21/10/2020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658412-6168-4822-AF9A-D785B3589256}" type="slidenum">
              <a:rPr lang="it-IT" smtClean="0"/>
              <a:t>‹N›</a:t>
            </a:fld>
            <a:endParaRPr lang="it-IT"/>
          </a:p>
        </p:txBody>
      </p:sp>
    </p:spTree>
    <p:extLst>
      <p:ext uri="{BB962C8B-B14F-4D97-AF65-F5344CB8AC3E}">
        <p14:creationId xmlns:p14="http://schemas.microsoft.com/office/powerpoint/2010/main" val="3180363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42FF3A7-0A3E-4210-BECC-9D40D39BA9E9}" type="datetimeFigureOut">
              <a:rPr lang="it-IT" smtClean="0"/>
              <a:t>21/10/2020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658412-6168-4822-AF9A-D785B3589256}" type="slidenum">
              <a:rPr lang="it-IT" smtClean="0"/>
              <a:t>‹N›</a:t>
            </a:fld>
            <a:endParaRPr lang="it-IT"/>
          </a:p>
        </p:txBody>
      </p:sp>
    </p:spTree>
    <p:extLst>
      <p:ext uri="{BB962C8B-B14F-4D97-AF65-F5344CB8AC3E}">
        <p14:creationId xmlns:p14="http://schemas.microsoft.com/office/powerpoint/2010/main" val="191479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42FF3A7-0A3E-4210-BECC-9D40D39BA9E9}" type="datetimeFigureOut">
              <a:rPr lang="it-IT" smtClean="0"/>
              <a:t>21/10/2020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658412-6168-4822-AF9A-D785B3589256}" type="slidenum">
              <a:rPr lang="it-IT" smtClean="0"/>
              <a:t>‹N›</a:t>
            </a:fld>
            <a:endParaRPr lang="it-IT"/>
          </a:p>
        </p:txBody>
      </p:sp>
    </p:spTree>
    <p:extLst>
      <p:ext uri="{BB962C8B-B14F-4D97-AF65-F5344CB8AC3E}">
        <p14:creationId xmlns:p14="http://schemas.microsoft.com/office/powerpoint/2010/main" val="45759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42FF3A7-0A3E-4210-BECC-9D40D39BA9E9}" type="datetimeFigureOut">
              <a:rPr lang="it-IT" smtClean="0"/>
              <a:t>21/10/2020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658412-6168-4822-AF9A-D785B3589256}" type="slidenum">
              <a:rPr lang="it-IT" smtClean="0"/>
              <a:t>‹N›</a:t>
            </a:fld>
            <a:endParaRPr lang="it-IT"/>
          </a:p>
        </p:txBody>
      </p:sp>
    </p:spTree>
    <p:extLst>
      <p:ext uri="{BB962C8B-B14F-4D97-AF65-F5344CB8AC3E}">
        <p14:creationId xmlns:p14="http://schemas.microsoft.com/office/powerpoint/2010/main" val="2851700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42FF3A7-0A3E-4210-BECC-9D40D39BA9E9}" type="datetimeFigureOut">
              <a:rPr lang="it-IT" smtClean="0"/>
              <a:t>21/10/2020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658412-6168-4822-AF9A-D785B3589256}" type="slidenum">
              <a:rPr lang="it-IT" smtClean="0"/>
              <a:t>‹N›</a:t>
            </a:fld>
            <a:endParaRPr lang="it-IT"/>
          </a:p>
        </p:txBody>
      </p:sp>
    </p:spTree>
    <p:extLst>
      <p:ext uri="{BB962C8B-B14F-4D97-AF65-F5344CB8AC3E}">
        <p14:creationId xmlns:p14="http://schemas.microsoft.com/office/powerpoint/2010/main" val="1044677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42FF3A7-0A3E-4210-BECC-9D40D39BA9E9}" type="datetimeFigureOut">
              <a:rPr lang="it-IT" smtClean="0"/>
              <a:t>21/10/2020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6658412-6168-4822-AF9A-D785B3589256}" type="slidenum">
              <a:rPr lang="it-IT" smtClean="0"/>
              <a:t>‹N›</a:t>
            </a:fld>
            <a:endParaRPr lang="it-IT"/>
          </a:p>
        </p:txBody>
      </p:sp>
    </p:spTree>
    <p:extLst>
      <p:ext uri="{BB962C8B-B14F-4D97-AF65-F5344CB8AC3E}">
        <p14:creationId xmlns:p14="http://schemas.microsoft.com/office/powerpoint/2010/main" val="1992536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42FF3A7-0A3E-4210-BECC-9D40D39BA9E9}" type="datetimeFigureOut">
              <a:rPr lang="it-IT" smtClean="0"/>
              <a:t>21/10/2020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6658412-6168-4822-AF9A-D785B3589256}" type="slidenum">
              <a:rPr lang="it-IT" smtClean="0"/>
              <a:t>‹N›</a:t>
            </a:fld>
            <a:endParaRPr lang="it-IT"/>
          </a:p>
        </p:txBody>
      </p:sp>
    </p:spTree>
    <p:extLst>
      <p:ext uri="{BB962C8B-B14F-4D97-AF65-F5344CB8AC3E}">
        <p14:creationId xmlns:p14="http://schemas.microsoft.com/office/powerpoint/2010/main" val="2274646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42FF3A7-0A3E-4210-BECC-9D40D39BA9E9}" type="datetimeFigureOut">
              <a:rPr lang="it-IT" smtClean="0"/>
              <a:t>21/10/2020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6658412-6168-4822-AF9A-D785B3589256}" type="slidenum">
              <a:rPr lang="it-IT" smtClean="0"/>
              <a:t>‹N›</a:t>
            </a:fld>
            <a:endParaRPr lang="it-IT"/>
          </a:p>
        </p:txBody>
      </p:sp>
    </p:spTree>
    <p:extLst>
      <p:ext uri="{BB962C8B-B14F-4D97-AF65-F5344CB8AC3E}">
        <p14:creationId xmlns:p14="http://schemas.microsoft.com/office/powerpoint/2010/main" val="3794617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42FF3A7-0A3E-4210-BECC-9D40D39BA9E9}" type="datetimeFigureOut">
              <a:rPr lang="it-IT" smtClean="0"/>
              <a:t>21/10/2020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658412-6168-4822-AF9A-D785B3589256}" type="slidenum">
              <a:rPr lang="it-IT" smtClean="0"/>
              <a:t>‹N›</a:t>
            </a:fld>
            <a:endParaRPr lang="it-IT"/>
          </a:p>
        </p:txBody>
      </p:sp>
    </p:spTree>
    <p:extLst>
      <p:ext uri="{BB962C8B-B14F-4D97-AF65-F5344CB8AC3E}">
        <p14:creationId xmlns:p14="http://schemas.microsoft.com/office/powerpoint/2010/main" val="77384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42FF3A7-0A3E-4210-BECC-9D40D39BA9E9}" type="datetimeFigureOut">
              <a:rPr lang="it-IT" smtClean="0"/>
              <a:t>21/10/2020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658412-6168-4822-AF9A-D785B3589256}" type="slidenum">
              <a:rPr lang="it-IT" smtClean="0"/>
              <a:t>‹N›</a:t>
            </a:fld>
            <a:endParaRPr lang="it-IT"/>
          </a:p>
        </p:txBody>
      </p:sp>
    </p:spTree>
    <p:extLst>
      <p:ext uri="{BB962C8B-B14F-4D97-AF65-F5344CB8AC3E}">
        <p14:creationId xmlns:p14="http://schemas.microsoft.com/office/powerpoint/2010/main" val="3193669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FF3A7-0A3E-4210-BECC-9D40D39BA9E9}" type="datetimeFigureOut">
              <a:rPr lang="it-IT" smtClean="0"/>
              <a:t>21/10/2020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58412-6168-4822-AF9A-D785B3589256}" type="slidenum">
              <a:rPr lang="it-IT" smtClean="0"/>
              <a:t>‹N›</a:t>
            </a:fld>
            <a:endParaRPr lang="it-IT"/>
          </a:p>
        </p:txBody>
      </p:sp>
    </p:spTree>
    <p:extLst>
      <p:ext uri="{BB962C8B-B14F-4D97-AF65-F5344CB8AC3E}">
        <p14:creationId xmlns:p14="http://schemas.microsoft.com/office/powerpoint/2010/main" val="1103860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5.wma"/><Relationship Id="rId7" Type="http://schemas.openxmlformats.org/officeDocument/2006/relationships/image" Target="../media/image3.PNG"/><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audio" Target="../media/media5.wma"/></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7.wma"/><Relationship Id="rId7" Type="http://schemas.openxmlformats.org/officeDocument/2006/relationships/image" Target="../media/image4.jpeg"/><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audio" Target="../media/media7.wma"/></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75098"/>
            <a:ext cx="9144000" cy="2140085"/>
          </a:xfrm>
        </p:spPr>
        <p:txBody>
          <a:bodyPr/>
          <a:lstStyle/>
          <a:p>
            <a:r>
              <a:rPr lang="it-IT" dirty="0" smtClean="0">
                <a:solidFill>
                  <a:srgbClr val="FF0000"/>
                </a:solidFill>
              </a:rPr>
              <a:t>I CAMBIAMENTI CLIMATICI E L’INQUINAMENTO</a:t>
            </a:r>
            <a:endParaRPr lang="it-IT" dirty="0">
              <a:solidFill>
                <a:srgbClr val="FF0000"/>
              </a:solidFill>
            </a:endParaRPr>
          </a:p>
        </p:txBody>
      </p:sp>
      <p:sp>
        <p:nvSpPr>
          <p:cNvPr id="3" name="Sottotitolo 2"/>
          <p:cNvSpPr>
            <a:spLocks noGrp="1"/>
          </p:cNvSpPr>
          <p:nvPr>
            <p:ph type="subTitle" idx="1"/>
          </p:nvPr>
        </p:nvSpPr>
        <p:spPr>
          <a:xfrm>
            <a:off x="6848271" y="5019472"/>
            <a:ext cx="5343729" cy="1682885"/>
          </a:xfrm>
        </p:spPr>
        <p:txBody>
          <a:bodyPr/>
          <a:lstStyle/>
          <a:p>
            <a:r>
              <a:rPr lang="it-IT" dirty="0" smtClean="0"/>
              <a:t>ITALIANO – ARTE E IMMAGINE - STORIA </a:t>
            </a:r>
            <a:endParaRPr lang="it-IT" dirty="0"/>
          </a:p>
          <a:p>
            <a:r>
              <a:rPr lang="it-IT" dirty="0" smtClean="0"/>
              <a:t>CLASSE V E</a:t>
            </a:r>
          </a:p>
          <a:p>
            <a:r>
              <a:rPr lang="it-IT" dirty="0" err="1" smtClean="0"/>
              <a:t>Ins</a:t>
            </a:r>
            <a:r>
              <a:rPr lang="it-IT" dirty="0" smtClean="0"/>
              <a:t>. Vincenza Mele</a:t>
            </a:r>
          </a:p>
        </p:txBody>
      </p:sp>
      <p:pic>
        <p:nvPicPr>
          <p:cNvPr id="4" name="Immagine 3"/>
          <p:cNvPicPr>
            <a:picLocks noChangeAspect="1"/>
          </p:cNvPicPr>
          <p:nvPr/>
        </p:nvPicPr>
        <p:blipFill>
          <a:blip r:embed="rId5"/>
          <a:stretch>
            <a:fillRect/>
          </a:stretch>
        </p:blipFill>
        <p:spPr>
          <a:xfrm>
            <a:off x="152401" y="2315183"/>
            <a:ext cx="6695870" cy="4221803"/>
          </a:xfrm>
          <a:prstGeom prst="rect">
            <a:avLst/>
          </a:prstGeom>
        </p:spPr>
      </p:pic>
      <p:pic>
        <p:nvPicPr>
          <p:cNvPr id="6"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049814" y="2196921"/>
            <a:ext cx="609600" cy="609600"/>
          </a:xfrm>
          <a:prstGeom prst="rect">
            <a:avLst/>
          </a:prstGeom>
        </p:spPr>
      </p:pic>
    </p:spTree>
    <p:extLst>
      <p:ext uri="{BB962C8B-B14F-4D97-AF65-F5344CB8AC3E}">
        <p14:creationId xmlns:p14="http://schemas.microsoft.com/office/powerpoint/2010/main" val="38169535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1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230214"/>
            <a:ext cx="10515600" cy="1325563"/>
          </a:xfrm>
        </p:spPr>
        <p:txBody>
          <a:bodyPr/>
          <a:lstStyle/>
          <a:p>
            <a:r>
              <a:rPr lang="it-IT" dirty="0" smtClean="0">
                <a:solidFill>
                  <a:srgbClr val="FF0000"/>
                </a:solidFill>
              </a:rPr>
              <a:t>I CAMBIAMENTI CLIMATICI E L’INQUINAMENTO</a:t>
            </a:r>
            <a:endParaRPr lang="it-IT" dirty="0">
              <a:solidFill>
                <a:srgbClr val="FF0000"/>
              </a:solidFill>
            </a:endParaRPr>
          </a:p>
        </p:txBody>
      </p:sp>
      <p:sp>
        <p:nvSpPr>
          <p:cNvPr id="3" name="Segnaposto contenuto 2"/>
          <p:cNvSpPr>
            <a:spLocks noGrp="1"/>
          </p:cNvSpPr>
          <p:nvPr>
            <p:ph idx="1"/>
          </p:nvPr>
        </p:nvSpPr>
        <p:spPr/>
        <p:txBody>
          <a:bodyPr>
            <a:normAutofit lnSpcReduction="10000"/>
          </a:bodyPr>
          <a:lstStyle/>
          <a:p>
            <a:r>
              <a:rPr lang="it-IT" dirty="0" smtClean="0"/>
              <a:t>Col termine cambiamenti climatici si indica un insieme di fenomeni meteorologici che vanno ad impattare sull’ambiente. Si tratta di una serie di impatti irreversibili che modificano per sempre luoghi, solitamente con una grande perdita di vita, sia di esseri umani che di animali e piante. Oggi stiamo vivendo una fase di importanti cambiamenti climatici dovuti all’ innalzamento continuo delle temperature: questo potrà mettere a rischio il Pianeta e i suoi abitanti. E’ un cambiamento che interessa non solo le temperature dell’aria, ma anche le precipitazioni, la nuvolosità, le temperature degli oceani. Se l’attività umana continuerà con gli stessi ritmi la composizione dell’aria cambierà rapidamente, </a:t>
            </a:r>
            <a:r>
              <a:rPr lang="it-IT" dirty="0"/>
              <a:t>p</a:t>
            </a:r>
            <a:r>
              <a:rPr lang="it-IT" dirty="0" smtClean="0"/>
              <a:t>rovocando l’aumento di alcuni fenomeni come l’effetto serra e le piogge acide.</a:t>
            </a:r>
          </a:p>
        </p:txBody>
      </p:sp>
      <p:pic>
        <p:nvPicPr>
          <p:cNvPr id="12"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37442" y="283395"/>
            <a:ext cx="609600" cy="609600"/>
          </a:xfrm>
          <a:prstGeom prst="rect">
            <a:avLst/>
          </a:prstGeom>
        </p:spPr>
      </p:pic>
    </p:spTree>
    <p:extLst>
      <p:ext uri="{BB962C8B-B14F-4D97-AF65-F5344CB8AC3E}">
        <p14:creationId xmlns:p14="http://schemas.microsoft.com/office/powerpoint/2010/main" val="12001770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012"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L’effetto serra e le piogge acide</a:t>
            </a:r>
            <a:endParaRPr lang="it-IT" dirty="0">
              <a:solidFill>
                <a:srgbClr val="FF0000"/>
              </a:solidFill>
            </a:endParaRPr>
          </a:p>
        </p:txBody>
      </p:sp>
      <p:sp>
        <p:nvSpPr>
          <p:cNvPr id="3" name="Segnaposto contenuto 2"/>
          <p:cNvSpPr>
            <a:spLocks noGrp="1"/>
          </p:cNvSpPr>
          <p:nvPr>
            <p:ph idx="1"/>
          </p:nvPr>
        </p:nvSpPr>
        <p:spPr/>
        <p:txBody>
          <a:bodyPr>
            <a:normAutofit fontScale="92500" lnSpcReduction="10000"/>
          </a:bodyPr>
          <a:lstStyle/>
          <a:p>
            <a:pPr marL="0" indent="0">
              <a:buNone/>
            </a:pPr>
            <a:r>
              <a:rPr lang="it-IT" dirty="0" smtClean="0"/>
              <a:t>L’industrializzazione e l’uso sempre maggiore di combustibili fossili, negli ultimi secoli, hanno causato l’inquinamento dell’atmosfera</a:t>
            </a:r>
          </a:p>
          <a:p>
            <a:r>
              <a:rPr lang="it-IT" dirty="0" smtClean="0"/>
              <a:t>Quando l’atmosfera è povera dei suddetti </a:t>
            </a:r>
            <a:r>
              <a:rPr lang="it-IT" dirty="0" smtClean="0">
                <a:solidFill>
                  <a:srgbClr val="FF0000"/>
                </a:solidFill>
              </a:rPr>
              <a:t>gas serra</a:t>
            </a:r>
            <a:r>
              <a:rPr lang="it-IT" dirty="0" smtClean="0"/>
              <a:t>, cioè l’anidride carbonica, il vapore d’acqua, il metano e l’ozono, le radiazioni calorifiche la attraversano e si disperdono nello spazio extraterrestre, se, viceversa, l’atmosfera ne è ricca, le radiazioni vengono assorbite e causano l’aumento delle temperature dell’aria.</a:t>
            </a:r>
          </a:p>
          <a:p>
            <a:r>
              <a:rPr lang="it-IT" dirty="0" smtClean="0"/>
              <a:t>Dalla combustione del petrolio e del carbone, che contengono carbonio, zolfo e azoto, si sviluppano gas che uniti al vapore </a:t>
            </a:r>
            <a:r>
              <a:rPr lang="it-IT" dirty="0" smtClean="0"/>
              <a:t>dell’acqua </a:t>
            </a:r>
            <a:r>
              <a:rPr lang="it-IT" dirty="0" smtClean="0"/>
              <a:t>danno luogo a diversi acidi molto corrosivi .  Quest’ultimi ricadono sulla Terra sotto forma di </a:t>
            </a:r>
            <a:r>
              <a:rPr lang="it-IT" dirty="0" smtClean="0">
                <a:solidFill>
                  <a:srgbClr val="FF0000"/>
                </a:solidFill>
              </a:rPr>
              <a:t>piogge acide</a:t>
            </a:r>
            <a:r>
              <a:rPr lang="it-IT" dirty="0" smtClean="0"/>
              <a:t>, e sulla vegetazione provocano la necrosi delle foglie fino a causare la morte della pianta.</a:t>
            </a:r>
          </a:p>
          <a:p>
            <a:endParaRPr lang="it-IT" dirty="0" smtClean="0"/>
          </a:p>
          <a:p>
            <a:endParaRPr lang="it-IT" dirty="0"/>
          </a:p>
        </p:txBody>
      </p:sp>
      <p:pic>
        <p:nvPicPr>
          <p:cNvPr id="7"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010103" y="418306"/>
            <a:ext cx="609600" cy="609600"/>
          </a:xfrm>
          <a:prstGeom prst="rect">
            <a:avLst/>
          </a:prstGeom>
        </p:spPr>
      </p:pic>
    </p:spTree>
    <p:extLst>
      <p:ext uri="{BB962C8B-B14F-4D97-AF65-F5344CB8AC3E}">
        <p14:creationId xmlns:p14="http://schemas.microsoft.com/office/powerpoint/2010/main" val="40186949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065"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flipV="1">
            <a:off x="838200" y="0"/>
            <a:ext cx="10515600" cy="365125"/>
          </a:xfrm>
        </p:spPr>
        <p:txBody>
          <a:bodyPr>
            <a:normAutofit fontScale="90000"/>
          </a:bodyPr>
          <a:lstStyle/>
          <a:p>
            <a:endParaRPr lang="it-IT" dirty="0"/>
          </a:p>
        </p:txBody>
      </p:sp>
      <p:pic>
        <p:nvPicPr>
          <p:cNvPr id="4" name="Segnaposto contenuto 3"/>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3326296" y="-331304"/>
            <a:ext cx="8865704" cy="7052065"/>
          </a:xfrm>
        </p:spPr>
      </p:pic>
      <p:sp>
        <p:nvSpPr>
          <p:cNvPr id="3" name="CasellaDiTesto 2"/>
          <p:cNvSpPr txBox="1"/>
          <p:nvPr/>
        </p:nvSpPr>
        <p:spPr>
          <a:xfrm>
            <a:off x="0" y="0"/>
            <a:ext cx="3167270" cy="4893647"/>
          </a:xfrm>
          <a:prstGeom prst="rect">
            <a:avLst/>
          </a:prstGeom>
          <a:noFill/>
        </p:spPr>
        <p:txBody>
          <a:bodyPr wrap="square" rtlCol="0">
            <a:spAutoFit/>
          </a:bodyPr>
          <a:lstStyle/>
          <a:p>
            <a:r>
              <a:rPr lang="it-IT" sz="2400" dirty="0" smtClean="0">
                <a:solidFill>
                  <a:srgbClr val="FF0000"/>
                </a:solidFill>
              </a:rPr>
              <a:t>IPCC </a:t>
            </a:r>
          </a:p>
          <a:p>
            <a:r>
              <a:rPr lang="it-IT" sz="2400" dirty="0" err="1" smtClean="0">
                <a:solidFill>
                  <a:srgbClr val="FF0000"/>
                </a:solidFill>
              </a:rPr>
              <a:t>I</a:t>
            </a:r>
            <a:r>
              <a:rPr lang="it-IT" sz="2400" dirty="0" err="1" smtClean="0"/>
              <a:t>ntergovernamental</a:t>
            </a:r>
            <a:r>
              <a:rPr lang="it-IT" sz="2400" dirty="0" smtClean="0"/>
              <a:t> </a:t>
            </a:r>
            <a:r>
              <a:rPr lang="it-IT" sz="2400" dirty="0" smtClean="0">
                <a:solidFill>
                  <a:srgbClr val="FF0000"/>
                </a:solidFill>
              </a:rPr>
              <a:t>P</a:t>
            </a:r>
            <a:r>
              <a:rPr lang="it-IT" sz="2400" dirty="0" smtClean="0"/>
              <a:t>anel on </a:t>
            </a:r>
            <a:r>
              <a:rPr lang="it-IT" sz="2400" dirty="0" err="1" smtClean="0">
                <a:solidFill>
                  <a:srgbClr val="FF0000"/>
                </a:solidFill>
              </a:rPr>
              <a:t>C</a:t>
            </a:r>
            <a:r>
              <a:rPr lang="it-IT" sz="2400" dirty="0" err="1" smtClean="0"/>
              <a:t>hange</a:t>
            </a:r>
            <a:r>
              <a:rPr lang="it-IT" sz="2400" dirty="0" smtClean="0"/>
              <a:t> </a:t>
            </a:r>
            <a:r>
              <a:rPr lang="it-IT" sz="2400" dirty="0" err="1">
                <a:solidFill>
                  <a:srgbClr val="FF0000"/>
                </a:solidFill>
              </a:rPr>
              <a:t>C</a:t>
            </a:r>
            <a:r>
              <a:rPr lang="it-IT" sz="2400" dirty="0" err="1"/>
              <a:t>limate</a:t>
            </a:r>
            <a:r>
              <a:rPr lang="it-IT" sz="2400" dirty="0"/>
              <a:t> </a:t>
            </a:r>
            <a:endParaRPr lang="it-IT" sz="2400" dirty="0" smtClean="0"/>
          </a:p>
          <a:p>
            <a:r>
              <a:rPr lang="it-IT" sz="2400" dirty="0" smtClean="0"/>
              <a:t>Gruppo Intergovernativo di Esperti sui </a:t>
            </a:r>
            <a:r>
              <a:rPr lang="it-IT" sz="2400" dirty="0"/>
              <a:t>C</a:t>
            </a:r>
            <a:r>
              <a:rPr lang="it-IT" sz="2400" dirty="0" smtClean="0"/>
              <a:t>ambiamenti  Climatici è l’0rganismo delle Nazioni Unite per la valutazione della scienza relativa al cambiamento climatico</a:t>
            </a:r>
            <a:endParaRPr lang="it-IT" sz="2400" dirty="0"/>
          </a:p>
        </p:txBody>
      </p:sp>
      <p:pic>
        <p:nvPicPr>
          <p:cNvPr id="10"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91200" y="3124200"/>
            <a:ext cx="609600" cy="609600"/>
          </a:xfrm>
          <a:prstGeom prst="rect">
            <a:avLst/>
          </a:prstGeom>
        </p:spPr>
      </p:pic>
      <p:pic>
        <p:nvPicPr>
          <p:cNvPr id="12" name="Segnale acust. regist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920765" y="-122238"/>
            <a:ext cx="609600" cy="609600"/>
          </a:xfrm>
          <a:prstGeom prst="rect">
            <a:avLst/>
          </a:prstGeom>
        </p:spPr>
      </p:pic>
    </p:spTree>
    <p:extLst>
      <p:ext uri="{BB962C8B-B14F-4D97-AF65-F5344CB8AC3E}">
        <p14:creationId xmlns:p14="http://schemas.microsoft.com/office/powerpoint/2010/main" val="39039314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935"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19025" fill="hold"/>
                                        <p:tgtEl>
                                          <p:spTgt spid="12"/>
                                        </p:tgtEl>
                                      </p:cBhvr>
                                    </p:cmd>
                                  </p:childTnLst>
                                </p:cTn>
                              </p:par>
                            </p:childTnLst>
                          </p:cTn>
                        </p:par>
                      </p:childTnLst>
                    </p:cTn>
                  </p:par>
                </p:childTnLst>
              </p:cTn>
              <p:nextCondLst>
                <p:cond evt="onClick" delay="0">
                  <p:tgtEl>
                    <p:spTgt spid="12"/>
                  </p:tgtEl>
                </p:cond>
              </p:nextCondLst>
            </p:seq>
            <p:audio>
              <p:cMediaNode vol="80000">
                <p:cTn id="13" fill="hold" display="0">
                  <p:stCondLst>
                    <p:cond delay="indefinite"/>
                  </p:stCondLst>
                  <p:endCondLst>
                    <p:cond evt="onStopAudio" delay="0">
                      <p:tgtEl>
                        <p:sldTgt/>
                      </p:tgtEl>
                    </p:cond>
                  </p:endCondLst>
                </p:cTn>
                <p:tgtEl>
                  <p:spTgt spid="1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8074" y="1514900"/>
            <a:ext cx="10515600" cy="1243289"/>
          </a:xfrm>
        </p:spPr>
        <p:txBody>
          <a:bodyPr>
            <a:normAutofit fontScale="90000"/>
          </a:bodyPr>
          <a:lstStyle/>
          <a:p>
            <a:r>
              <a:rPr lang="it-IT" dirty="0" smtClean="0"/>
              <a:t/>
            </a:r>
            <a:br>
              <a:rPr lang="it-IT" dirty="0" smtClean="0"/>
            </a:br>
            <a:r>
              <a:rPr lang="it-IT" dirty="0" smtClean="0"/>
              <a:t/>
            </a:r>
            <a:br>
              <a:rPr lang="it-IT" dirty="0" smtClean="0"/>
            </a:br>
            <a:r>
              <a:rPr lang="it-IT" dirty="0"/>
              <a:t/>
            </a:r>
            <a:br>
              <a:rPr lang="it-IT" dirty="0"/>
            </a:br>
            <a:r>
              <a:rPr lang="it-IT" dirty="0" smtClean="0"/>
              <a:t>POESIA : </a:t>
            </a:r>
            <a:r>
              <a:rPr lang="it-IT" dirty="0" smtClean="0">
                <a:solidFill>
                  <a:srgbClr val="FF0000"/>
                </a:solidFill>
              </a:rPr>
              <a:t>L’INQUINAMENTO</a:t>
            </a:r>
            <a:r>
              <a:rPr lang="it-IT" dirty="0" smtClean="0"/>
              <a:t/>
            </a:r>
            <a:br>
              <a:rPr lang="it-IT" dirty="0" smtClean="0"/>
            </a:br>
            <a:r>
              <a:rPr lang="it-IT" dirty="0" smtClean="0"/>
              <a:t/>
            </a:r>
            <a:br>
              <a:rPr lang="it-IT" dirty="0" smtClean="0"/>
            </a:br>
            <a:r>
              <a:rPr lang="it-IT" dirty="0" smtClean="0"/>
              <a:t>Ho visto una sporcizia</a:t>
            </a:r>
            <a:br>
              <a:rPr lang="it-IT" dirty="0" smtClean="0"/>
            </a:br>
            <a:r>
              <a:rPr lang="it-IT" dirty="0" smtClean="0"/>
              <a:t>andare nel mare</a:t>
            </a:r>
            <a:r>
              <a:rPr lang="it-IT" dirty="0"/>
              <a:t/>
            </a:r>
            <a:br>
              <a:rPr lang="it-IT" dirty="0"/>
            </a:br>
            <a:r>
              <a:rPr lang="it-IT" b="1" dirty="0" smtClean="0"/>
              <a:t>Mi ha toccato il cuore</a:t>
            </a:r>
            <a:br>
              <a:rPr lang="it-IT" b="1" dirty="0" smtClean="0"/>
            </a:br>
            <a:r>
              <a:rPr lang="it-IT" b="1" dirty="0" smtClean="0"/>
              <a:t>vederla galleggiare.</a:t>
            </a:r>
            <a:br>
              <a:rPr lang="it-IT" b="1" dirty="0" smtClean="0"/>
            </a:br>
            <a:r>
              <a:rPr lang="it-IT" b="1" dirty="0" smtClean="0"/>
              <a:t>Mi ha pianto il cuore</a:t>
            </a:r>
            <a:br>
              <a:rPr lang="it-IT" b="1" dirty="0" smtClean="0"/>
            </a:br>
            <a:r>
              <a:rPr lang="it-IT" b="1" dirty="0" smtClean="0"/>
              <a:t>di tristezza,</a:t>
            </a:r>
            <a:br>
              <a:rPr lang="it-IT" b="1" dirty="0" smtClean="0"/>
            </a:br>
            <a:r>
              <a:rPr lang="it-IT" dirty="0" err="1" smtClean="0"/>
              <a:t>perchè</a:t>
            </a:r>
            <a:r>
              <a:rPr lang="it-IT" dirty="0" smtClean="0"/>
              <a:t> l’uomo non sa</a:t>
            </a:r>
            <a:br>
              <a:rPr lang="it-IT" dirty="0" smtClean="0"/>
            </a:br>
            <a:r>
              <a:rPr lang="it-IT" dirty="0" smtClean="0"/>
              <a:t>che la natura è bellezza.</a:t>
            </a:r>
            <a:endParaRPr lang="it-IT" dirty="0"/>
          </a:p>
        </p:txBody>
      </p:sp>
      <p:pic>
        <p:nvPicPr>
          <p:cNvPr id="1026" name="Picture 2" descr="Risultato immagine per immagine mare inquinat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1514901"/>
            <a:ext cx="5531892" cy="3986489"/>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869430" y="5846164"/>
            <a:ext cx="8919147" cy="1077218"/>
          </a:xfrm>
          <a:prstGeom prst="rect">
            <a:avLst/>
          </a:prstGeom>
          <a:noFill/>
        </p:spPr>
        <p:txBody>
          <a:bodyPr wrap="square" rtlCol="0">
            <a:spAutoFit/>
          </a:bodyPr>
          <a:lstStyle/>
          <a:p>
            <a:r>
              <a:rPr lang="it-IT" sz="3200" dirty="0" smtClean="0">
                <a:solidFill>
                  <a:srgbClr val="FF0000"/>
                </a:solidFill>
              </a:rPr>
              <a:t>ATTIVITA’: </a:t>
            </a:r>
            <a:r>
              <a:rPr lang="it-IT" sz="3200" dirty="0" smtClean="0"/>
              <a:t>Compito: Parla del cambiamento climatico e delle sue conseguenze</a:t>
            </a:r>
            <a:endParaRPr lang="it-IT" sz="3200" dirty="0"/>
          </a:p>
        </p:txBody>
      </p:sp>
      <p:pic>
        <p:nvPicPr>
          <p:cNvPr id="6"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740462" y="560526"/>
            <a:ext cx="609600" cy="609600"/>
          </a:xfrm>
          <a:prstGeom prst="rect">
            <a:avLst/>
          </a:prstGeom>
        </p:spPr>
      </p:pic>
      <p:pic>
        <p:nvPicPr>
          <p:cNvPr id="8" name="Segnale acust. regist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0157138" y="5541364"/>
            <a:ext cx="609600" cy="609600"/>
          </a:xfrm>
          <a:prstGeom prst="rect">
            <a:avLst/>
          </a:prstGeom>
        </p:spPr>
      </p:pic>
    </p:spTree>
    <p:extLst>
      <p:ext uri="{BB962C8B-B14F-4D97-AF65-F5344CB8AC3E}">
        <p14:creationId xmlns:p14="http://schemas.microsoft.com/office/powerpoint/2010/main" val="4383501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32"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7507" fill="hold"/>
                                        <p:tgtEl>
                                          <p:spTgt spid="8"/>
                                        </p:tgtEl>
                                      </p:cBhvr>
                                    </p:cmd>
                                  </p:childTnLst>
                                </p:cTn>
                              </p:par>
                            </p:childTnLst>
                          </p:cTn>
                        </p:par>
                      </p:childTnLst>
                    </p:cTn>
                  </p:par>
                </p:childTnLst>
              </p:cTn>
              <p:nextCondLst>
                <p:cond evt="onClick" delay="0">
                  <p:tgtEl>
                    <p:spTgt spid="8"/>
                  </p:tgtEl>
                </p:cond>
              </p:nextCondLst>
            </p:seq>
            <p:audio>
              <p:cMediaNode vol="80000">
                <p:cTn id="13"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Analisi grammaticale </a:t>
            </a:r>
            <a:endParaRPr lang="it-IT" dirty="0"/>
          </a:p>
        </p:txBody>
      </p:sp>
      <p:sp>
        <p:nvSpPr>
          <p:cNvPr id="3" name="Segnaposto contenuto 2"/>
          <p:cNvSpPr>
            <a:spLocks noGrp="1"/>
          </p:cNvSpPr>
          <p:nvPr>
            <p:ph idx="1"/>
          </p:nvPr>
        </p:nvSpPr>
        <p:spPr/>
        <p:txBody>
          <a:bodyPr>
            <a:normAutofit/>
          </a:bodyPr>
          <a:lstStyle/>
          <a:p>
            <a:r>
              <a:rPr lang="it-IT" dirty="0" smtClean="0"/>
              <a:t>Domani </a:t>
            </a:r>
            <a:r>
              <a:rPr lang="it-IT" dirty="0"/>
              <a:t>i</a:t>
            </a:r>
            <a:r>
              <a:rPr lang="it-IT" dirty="0" smtClean="0"/>
              <a:t>o mi alzerò presto per studiare i cambiamenti climatici</a:t>
            </a:r>
          </a:p>
          <a:p>
            <a:r>
              <a:rPr lang="it-IT" dirty="0" smtClean="0"/>
              <a:t>Solo il mare dona pace alla mia anima la brezza mi accarezza la pelle e soffia via i pensieri inquieti</a:t>
            </a:r>
          </a:p>
          <a:p>
            <a:r>
              <a:rPr lang="it-IT" dirty="0" smtClean="0"/>
              <a:t>Non inquinare- i pianeti buoni sono difficili da trovare</a:t>
            </a:r>
          </a:p>
          <a:p>
            <a:r>
              <a:rPr lang="it-IT" dirty="0" smtClean="0"/>
              <a:t>L’acqua e l’aria sono diventati bidoni della spazzatura a livello mondiale</a:t>
            </a:r>
          </a:p>
          <a:p>
            <a:r>
              <a:rPr lang="it-IT" dirty="0" smtClean="0"/>
              <a:t>E’ una drammatica realtà: il nostro mare è soffocato dalla plastica e finisce nell’acqua che beviamo e nel pesce che mangiamo</a:t>
            </a:r>
          </a:p>
          <a:p>
            <a:r>
              <a:rPr lang="it-IT" dirty="0"/>
              <a:t> </a:t>
            </a:r>
            <a:r>
              <a:rPr lang="it-IT" dirty="0" smtClean="0"/>
              <a:t>Vorrei vivere in una città pulita.</a:t>
            </a:r>
            <a:endParaRPr lang="it-IT" dirty="0" smtClean="0"/>
          </a:p>
          <a:p>
            <a:pPr marL="0" indent="0">
              <a:buNone/>
            </a:pPr>
            <a:endParaRPr lang="it-IT" u="sng" dirty="0" smtClean="0"/>
          </a:p>
          <a:p>
            <a:endParaRPr lang="it-IT" dirty="0" smtClean="0"/>
          </a:p>
          <a:p>
            <a:endParaRPr lang="it-IT" dirty="0"/>
          </a:p>
        </p:txBody>
      </p:sp>
      <p:pic>
        <p:nvPicPr>
          <p:cNvPr id="5"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69262" y="456942"/>
            <a:ext cx="609600" cy="609600"/>
          </a:xfrm>
          <a:prstGeom prst="rect">
            <a:avLst/>
          </a:prstGeom>
        </p:spPr>
      </p:pic>
    </p:spTree>
    <p:extLst>
      <p:ext uri="{BB962C8B-B14F-4D97-AF65-F5344CB8AC3E}">
        <p14:creationId xmlns:p14="http://schemas.microsoft.com/office/powerpoint/2010/main" val="12214588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52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STORIA : I GRECI- La polis, l’agorà, l’organizzazione sociale, tante polis </a:t>
            </a:r>
            <a:endParaRPr lang="it-IT" dirty="0"/>
          </a:p>
        </p:txBody>
      </p:sp>
      <p:sp>
        <p:nvSpPr>
          <p:cNvPr id="3" name="Segnaposto contenuto 2"/>
          <p:cNvSpPr>
            <a:spLocks noGrp="1"/>
          </p:cNvSpPr>
          <p:nvPr>
            <p:ph idx="1"/>
          </p:nvPr>
        </p:nvSpPr>
        <p:spPr/>
        <p:txBody>
          <a:bodyPr/>
          <a:lstStyle/>
          <a:p>
            <a:r>
              <a:rPr lang="it-IT" dirty="0" smtClean="0"/>
              <a:t>Studia pag. 8- 9  e completa pag. 2 Quaderno operativo</a:t>
            </a:r>
            <a:endParaRPr lang="it-IT" dirty="0"/>
          </a:p>
        </p:txBody>
      </p:sp>
      <p:pic>
        <p:nvPicPr>
          <p:cNvPr id="4" name="Immagine 3"/>
          <p:cNvPicPr>
            <a:picLocks noChangeAspect="1"/>
          </p:cNvPicPr>
          <p:nvPr/>
        </p:nvPicPr>
        <p:blipFill>
          <a:blip r:embed="rId4"/>
          <a:stretch>
            <a:fillRect/>
          </a:stretch>
        </p:blipFill>
        <p:spPr>
          <a:xfrm>
            <a:off x="486383" y="2354095"/>
            <a:ext cx="9675779" cy="4503906"/>
          </a:xfrm>
          <a:prstGeom prst="rect">
            <a:avLst/>
          </a:prstGeom>
        </p:spPr>
      </p:pic>
      <p:pic>
        <p:nvPicPr>
          <p:cNvPr id="6"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63200" y="418306"/>
            <a:ext cx="609600" cy="609600"/>
          </a:xfrm>
          <a:prstGeom prst="rect">
            <a:avLst/>
          </a:prstGeom>
        </p:spPr>
      </p:pic>
    </p:spTree>
    <p:extLst>
      <p:ext uri="{BB962C8B-B14F-4D97-AF65-F5344CB8AC3E}">
        <p14:creationId xmlns:p14="http://schemas.microsoft.com/office/powerpoint/2010/main" val="25122017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142"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6000" dirty="0" smtClean="0">
                <a:solidFill>
                  <a:srgbClr val="FF0000"/>
                </a:solidFill>
              </a:rPr>
              <a:t>ARTE E IMMAGINE</a:t>
            </a:r>
            <a:br>
              <a:rPr lang="it-IT" sz="6000" dirty="0" smtClean="0">
                <a:solidFill>
                  <a:srgbClr val="FF0000"/>
                </a:solidFill>
              </a:rPr>
            </a:br>
            <a:r>
              <a:rPr lang="it-IT" sz="6000" dirty="0" smtClean="0">
                <a:solidFill>
                  <a:srgbClr val="FF0000"/>
                </a:solidFill>
              </a:rPr>
              <a:t>REALIZZA UN LAVORO CON MATERIALI DI RICICLO</a:t>
            </a:r>
            <a:endParaRPr lang="it-IT" sz="6000" dirty="0">
              <a:solidFill>
                <a:srgbClr val="FF0000"/>
              </a:solidFill>
            </a:endParaRPr>
          </a:p>
        </p:txBody>
      </p:sp>
      <p:pic>
        <p:nvPicPr>
          <p:cNvPr id="4" name="Segnaposto contenuto 3"/>
          <p:cNvPicPr>
            <a:picLocks noGrp="1" noChangeAspect="1"/>
          </p:cNvPicPr>
          <p:nvPr>
            <p:ph idx="1"/>
          </p:nvPr>
        </p:nvPicPr>
        <p:blipFill>
          <a:blip r:embed="rId4"/>
          <a:stretch>
            <a:fillRect/>
          </a:stretch>
        </p:blipFill>
        <p:spPr>
          <a:xfrm>
            <a:off x="5512158" y="2151822"/>
            <a:ext cx="4701885" cy="3976604"/>
          </a:xfrm>
          <a:prstGeom prst="rect">
            <a:avLst/>
          </a:prstGeom>
        </p:spPr>
      </p:pic>
      <p:sp>
        <p:nvSpPr>
          <p:cNvPr id="3" name="CasellaDiTesto 2"/>
          <p:cNvSpPr txBox="1"/>
          <p:nvPr/>
        </p:nvSpPr>
        <p:spPr>
          <a:xfrm>
            <a:off x="1725768" y="3322749"/>
            <a:ext cx="3168203" cy="1938992"/>
          </a:xfrm>
          <a:prstGeom prst="rect">
            <a:avLst/>
          </a:prstGeom>
          <a:noFill/>
        </p:spPr>
        <p:txBody>
          <a:bodyPr wrap="square" rtlCol="0">
            <a:spAutoFit/>
          </a:bodyPr>
          <a:lstStyle/>
          <a:p>
            <a:r>
              <a:rPr lang="it-IT" sz="6000" dirty="0" smtClean="0">
                <a:solidFill>
                  <a:srgbClr val="FF0000"/>
                </a:solidFill>
              </a:rPr>
              <a:t>BUON LAVORO</a:t>
            </a:r>
            <a:endParaRPr lang="it-IT" sz="6000" dirty="0">
              <a:solidFill>
                <a:srgbClr val="FF0000"/>
              </a:solidFill>
            </a:endParaRPr>
          </a:p>
        </p:txBody>
      </p:sp>
      <p:pic>
        <p:nvPicPr>
          <p:cNvPr id="5"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91988" y="418306"/>
            <a:ext cx="609600" cy="609600"/>
          </a:xfrm>
          <a:prstGeom prst="rect">
            <a:avLst/>
          </a:prstGeom>
        </p:spPr>
      </p:pic>
    </p:spTree>
    <p:extLst>
      <p:ext uri="{BB962C8B-B14F-4D97-AF65-F5344CB8AC3E}">
        <p14:creationId xmlns:p14="http://schemas.microsoft.com/office/powerpoint/2010/main" val="15309369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54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455</Words>
  <Application>Microsoft Office PowerPoint</Application>
  <PresentationFormat>Widescreen</PresentationFormat>
  <Paragraphs>31</Paragraphs>
  <Slides>8</Slides>
  <Notes>3</Notes>
  <HiddenSlides>0</HiddenSlides>
  <MMClips>10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8</vt:i4>
      </vt:variant>
    </vt:vector>
  </HeadingPairs>
  <TitlesOfParts>
    <vt:vector size="12" baseType="lpstr">
      <vt:lpstr>Arial</vt:lpstr>
      <vt:lpstr>Calibri</vt:lpstr>
      <vt:lpstr>Calibri Light</vt:lpstr>
      <vt:lpstr>Tema di Office</vt:lpstr>
      <vt:lpstr>I CAMBIAMENTI CLIMATICI E L’INQUINAMENTO</vt:lpstr>
      <vt:lpstr>I CAMBIAMENTI CLIMATICI E L’INQUINAMENTO</vt:lpstr>
      <vt:lpstr>L’effetto serra e le piogge acide</vt:lpstr>
      <vt:lpstr>Presentazione standard di PowerPoint</vt:lpstr>
      <vt:lpstr>   POESIA : L’INQUINAMENTO  Ho visto una sporcizia andare nel mare Mi ha toccato il cuore vederla galleggiare. Mi ha pianto il cuore di tristezza, perchè l’uomo non sa che la natura è bellezza.</vt:lpstr>
      <vt:lpstr>Analisi grammaticale </vt:lpstr>
      <vt:lpstr>STORIA : I GRECI- La polis, l’agorà, l’organizzazione sociale, tante polis </vt:lpstr>
      <vt:lpstr>ARTE E IMMAGINE REALIZZA UN LAVORO CON MATERIALI DI RICICLO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Windows</dc:creator>
  <cp:lastModifiedBy>Utente Windows</cp:lastModifiedBy>
  <cp:revision>41</cp:revision>
  <dcterms:created xsi:type="dcterms:W3CDTF">2020-10-20T15:31:43Z</dcterms:created>
  <dcterms:modified xsi:type="dcterms:W3CDTF">2020-10-21T07:37:25Z</dcterms:modified>
</cp:coreProperties>
</file>