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1" r:id="rId2"/>
    <p:sldMasterId id="2147483705" r:id="rId3"/>
    <p:sldMasterId id="2147483717" r:id="rId4"/>
    <p:sldMasterId id="2147483729" r:id="rId5"/>
  </p:sldMasterIdLst>
  <p:sldIdLst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6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1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36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25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5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28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1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9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9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4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6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81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07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94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67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4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87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66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9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78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2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62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88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89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1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15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63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8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31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2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64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18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0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0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96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4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09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7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0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62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6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49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15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13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80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5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5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9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2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4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9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71C5FA-84E3-41AC-A5C7-3C0036C8FA5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22/10/2020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7A29EE-5D7A-4718-B66E-C23273B21FF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8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2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07067" y="212835"/>
            <a:ext cx="7766936" cy="61485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cambiamenti climatici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62709" y="961807"/>
            <a:ext cx="8370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</a:rPr>
              <a:t>ATTIVITA’ ASINCRONA</a:t>
            </a:r>
          </a:p>
          <a:p>
            <a:pPr algn="ctr"/>
            <a:r>
              <a:rPr lang="it-IT" sz="2800" b="1" dirty="0">
                <a:solidFill>
                  <a:srgbClr val="0070C0"/>
                </a:solidFill>
              </a:rPr>
              <a:t> Interdisciplinare</a:t>
            </a:r>
          </a:p>
          <a:p>
            <a:pPr algn="ctr"/>
            <a:r>
              <a:rPr lang="it-IT" sz="2800" b="1" dirty="0">
                <a:solidFill>
                  <a:srgbClr val="0070C0"/>
                </a:solidFill>
              </a:rPr>
              <a:t> Italiano, inglese, religione, scienze, tecnologia </a:t>
            </a:r>
          </a:p>
          <a:p>
            <a:pPr algn="ctr"/>
            <a:r>
              <a:rPr lang="it-IT" sz="2800" b="1" dirty="0">
                <a:solidFill>
                  <a:srgbClr val="0070C0"/>
                </a:solidFill>
              </a:rPr>
              <a:t>CLASSE 4 A e 4B</a:t>
            </a:r>
          </a:p>
        </p:txBody>
      </p:sp>
      <p:sp>
        <p:nvSpPr>
          <p:cNvPr id="7" name="Segnaposto contenuto 5"/>
          <p:cNvSpPr txBox="1">
            <a:spLocks/>
          </p:cNvSpPr>
          <p:nvPr/>
        </p:nvSpPr>
        <p:spPr>
          <a:xfrm>
            <a:off x="7325319" y="2546128"/>
            <a:ext cx="4002205" cy="3033399"/>
          </a:xfrm>
          <a:prstGeom prst="flowChartMagnetic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</a:rPr>
              <a:t>Sai chi è Greta?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  Scopriamolo insieme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9" y="2705223"/>
            <a:ext cx="5726021" cy="35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8" y="820193"/>
            <a:ext cx="3650555" cy="49167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22313" y="1365337"/>
            <a:ext cx="66763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2000" b="1" dirty="0">
                <a:solidFill>
                  <a:srgbClr val="FF0000"/>
                </a:solidFill>
              </a:rPr>
              <a:t>Scioglimento dei ghiacciai</a:t>
            </a:r>
          </a:p>
          <a:p>
            <a:pPr algn="just" defTabSz="914400"/>
            <a:r>
              <a:rPr lang="it-IT" dirty="0">
                <a:solidFill>
                  <a:prstClr val="black"/>
                </a:solidFill>
              </a:rPr>
              <a:t>Tra le principali conseguenze del cambiamento climatico, come è noto, vi è l’innalzamento del livello dei mari, che potrebbe determinare, oltre all’erosione di molte zone costiere e alla salinizzazione delle falde acquifere – con grosse ripercussioni, tra l’altro, su settori economici quali la pesca, l’agricoltura e il turismo –  anche l’inondazione e la possibile scomparsa di alcune porzioni di Pianeta che, a causa della loro bassa altitudine, finirebbero per essere completamente sommerse dalle acque.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3671597" y="185223"/>
            <a:ext cx="5033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it-IT" sz="54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Tecnologia</a:t>
            </a:r>
          </a:p>
        </p:txBody>
      </p:sp>
      <p:pic>
        <p:nvPicPr>
          <p:cNvPr id="7" name="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5288" y="4176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3149" y="627345"/>
            <a:ext cx="77035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3600" b="1" dirty="0">
                <a:solidFill>
                  <a:srgbClr val="FF0000"/>
                </a:solidFill>
              </a:rPr>
              <a:t>Attività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Materiali: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1 bicchiere o recipiente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carta assorbente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acqua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1 cubetto di ghiaccio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Ponete un bicchiere al centro di un foglio di carta assorbente, mettete al suo interno un cubetto di ghiaccio e riempitelo d’acqua fino all’orlo: questo sarà il vostro Polo Nord.  Aspettate quindi che il cubetto si sciolga completamente.</a:t>
            </a:r>
          </a:p>
          <a:p>
            <a:pPr defTabSz="914400"/>
            <a:endParaRPr lang="it-IT" dirty="0">
              <a:solidFill>
                <a:prstClr val="black"/>
              </a:solidFill>
            </a:endParaRPr>
          </a:p>
          <a:p>
            <a:pPr defTabSz="914400"/>
            <a:r>
              <a:rPr lang="it-IT" dirty="0">
                <a:solidFill>
                  <a:prstClr val="black"/>
                </a:solidFill>
              </a:rPr>
              <a:t>L’acqua non è fuoriuscita dal bicchiere, ma il suo livello all’interno è addirittura lievemente diminuito. L’acqua che deriva dalla fusione del ghiaccio occupa meno spazio del cubetto e quindi, dopo che quest’ultimo si è sciolto, il livello non sale, ma anzi scende lievemente. </a:t>
            </a:r>
          </a:p>
        </p:txBody>
      </p:sp>
      <p:pic>
        <p:nvPicPr>
          <p:cNvPr id="5" name="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7134" y="1834019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19" y="3306872"/>
            <a:ext cx="2682233" cy="32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35" y="659170"/>
            <a:ext cx="4745328" cy="48410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455">
            <a:off x="972575" y="3917347"/>
            <a:ext cx="1207651" cy="12912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658">
            <a:off x="1061296" y="1384327"/>
            <a:ext cx="1551451" cy="14798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754">
            <a:off x="9008955" y="3937369"/>
            <a:ext cx="1288200" cy="16149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92">
            <a:off x="8576925" y="1606911"/>
            <a:ext cx="1601114" cy="1765715"/>
          </a:xfrm>
          <a:prstGeom prst="rect">
            <a:avLst/>
          </a:prstGeom>
        </p:spPr>
      </p:pic>
      <p:pic>
        <p:nvPicPr>
          <p:cNvPr id="8" name="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0072" y="354370"/>
            <a:ext cx="609600" cy="609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26650" y="5774499"/>
            <a:ext cx="760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dirty="0">
                <a:solidFill>
                  <a:prstClr val="black"/>
                </a:solidFill>
              </a:rPr>
              <a:t>Per martedì 27 ottobre studia queste </a:t>
            </a:r>
            <a:r>
              <a:rPr lang="it-IT" dirty="0" err="1">
                <a:solidFill>
                  <a:prstClr val="black"/>
                </a:solidFill>
              </a:rPr>
              <a:t>slaid</a:t>
            </a:r>
            <a:r>
              <a:rPr lang="it-IT" dirty="0">
                <a:solidFill>
                  <a:prstClr val="black"/>
                </a:solidFill>
              </a:rPr>
              <a:t>, le puoi trovare anche sul tuo sussidiario di scienze da pagina 2 a pagina 4. Buon lavoro </a:t>
            </a:r>
          </a:p>
        </p:txBody>
      </p:sp>
    </p:spTree>
    <p:extLst>
      <p:ext uri="{BB962C8B-B14F-4D97-AF65-F5344CB8AC3E}">
        <p14:creationId xmlns:p14="http://schemas.microsoft.com/office/powerpoint/2010/main" val="25470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3400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RIFLETTIAMO SUI CAMBIAMENTI CLIMATICI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19167" y="1024760"/>
            <a:ext cx="7181777" cy="5670274"/>
          </a:xfrm>
          <a:prstGeom prst="rect">
            <a:avLst/>
          </a:prstGeom>
        </p:spPr>
      </p:pic>
      <p:pic>
        <p:nvPicPr>
          <p:cNvPr id="3" name="WhatsApp-Audio-2020-10-19-at-22.33.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1296" y="3731005"/>
            <a:ext cx="580806" cy="580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7" y="2323933"/>
            <a:ext cx="3906563" cy="21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9093" y="183931"/>
            <a:ext cx="8596668" cy="501869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Lavoriamo sul testo</a:t>
            </a:r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>
          <a:xfrm>
            <a:off x="1893867" y="2182881"/>
            <a:ext cx="8596668" cy="388077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Elaborazione 4"/>
          <p:cNvSpPr/>
          <p:nvPr/>
        </p:nvSpPr>
        <p:spPr>
          <a:xfrm rot="311577">
            <a:off x="388561" y="1061414"/>
            <a:ext cx="5116493" cy="420491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ATTIVITA’ N 2</a:t>
            </a: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Rispondi alle domande sul quaderno</a:t>
            </a: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è Greta?</a:t>
            </a: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suscita il suo interesse per il cambiamento climatico?</a:t>
            </a: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decide di fare?</a:t>
            </a:r>
          </a:p>
          <a:p>
            <a:endParaRPr lang="it-IT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ATTIVITA’ N 3</a:t>
            </a:r>
          </a:p>
          <a:p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aver individuato le informazioni come indicato nella prima attività, trova un titolo per ogni informazione scrivendolo nello schema seguente: </a:t>
            </a:r>
          </a:p>
          <a:p>
            <a:endParaRPr lang="it-IT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5684848" y="3985618"/>
            <a:ext cx="2444686" cy="8945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llout con freccia in giù 9"/>
          <p:cNvSpPr/>
          <p:nvPr/>
        </p:nvSpPr>
        <p:spPr>
          <a:xfrm>
            <a:off x="8590181" y="2749472"/>
            <a:ext cx="3457903" cy="185406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llout con freccia in giù 10"/>
          <p:cNvSpPr/>
          <p:nvPr/>
        </p:nvSpPr>
        <p:spPr>
          <a:xfrm>
            <a:off x="8515653" y="710836"/>
            <a:ext cx="3606961" cy="1885475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llout con freccia in giù 12"/>
          <p:cNvSpPr/>
          <p:nvPr/>
        </p:nvSpPr>
        <p:spPr>
          <a:xfrm>
            <a:off x="8662083" y="4857149"/>
            <a:ext cx="3460531" cy="178013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96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A2E316-3303-485C-A00E-2E067A1A0FCC}"/>
              </a:ext>
            </a:extLst>
          </p:cNvPr>
          <p:cNvSpPr txBox="1"/>
          <p:nvPr/>
        </p:nvSpPr>
        <p:spPr>
          <a:xfrm>
            <a:off x="632298" y="185928"/>
            <a:ext cx="39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Changing</a:t>
            </a:r>
            <a:r>
              <a:rPr lang="it-IT" sz="3600" b="1" dirty="0"/>
              <a:t> </a:t>
            </a:r>
            <a:r>
              <a:rPr lang="it-IT" sz="3600" b="1" dirty="0" err="1"/>
              <a:t>together</a:t>
            </a:r>
            <a:endParaRPr lang="it-IT" sz="3600" b="1" dirty="0"/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AFD13C85-AA34-42BE-9795-FF4491869179}"/>
              </a:ext>
            </a:extLst>
          </p:cNvPr>
          <p:cNvSpPr/>
          <p:nvPr/>
        </p:nvSpPr>
        <p:spPr>
          <a:xfrm>
            <a:off x="744718" y="914400"/>
            <a:ext cx="4760132" cy="1894788"/>
          </a:xfrm>
          <a:prstGeom prst="wedgeRoundRectCallout">
            <a:avLst>
              <a:gd name="adj1" fmla="val 93230"/>
              <a:gd name="adj2" fmla="val 3884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Greta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Thunberg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I’ from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Sweden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blond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light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 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sauces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love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C21627-7DA0-491E-9DCF-6218DC13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1" y="101363"/>
            <a:ext cx="3831020" cy="40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019E3F-547E-4C8E-B8CB-4A59FAC89BE3}"/>
              </a:ext>
            </a:extLst>
          </p:cNvPr>
          <p:cNvSpPr txBox="1"/>
          <p:nvPr/>
        </p:nvSpPr>
        <p:spPr>
          <a:xfrm>
            <a:off x="698803" y="3589906"/>
            <a:ext cx="58250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Come Greta, presentati anche tu con un  piccolo testo sul quaderno!</a:t>
            </a:r>
          </a:p>
          <a:p>
            <a:r>
              <a:rPr lang="it-IT" sz="2000" b="1" dirty="0"/>
              <a:t>Scrivi poi , a pagina pulita, la coniugazione del verbo </a:t>
            </a:r>
            <a:r>
              <a:rPr lang="it-IT" sz="2000" b="1" dirty="0">
                <a:solidFill>
                  <a:srgbClr val="C00000"/>
                </a:solidFill>
              </a:rPr>
              <a:t>TO BE </a:t>
            </a:r>
            <a:r>
              <a:rPr lang="it-IT" sz="2000" b="1" dirty="0"/>
              <a:t>e </a:t>
            </a:r>
            <a:r>
              <a:rPr lang="it-IT" sz="2000" b="1" dirty="0">
                <a:solidFill>
                  <a:schemeClr val="accent4"/>
                </a:solidFill>
              </a:rPr>
              <a:t>TO HAVE </a:t>
            </a:r>
            <a:r>
              <a:rPr lang="it-IT" sz="2000" b="1" dirty="0"/>
              <a:t>in forma affermativa sia lunga che breve e impara bene.</a:t>
            </a:r>
          </a:p>
          <a:p>
            <a:endParaRPr lang="it-IT" sz="2000" b="1" dirty="0"/>
          </a:p>
          <a:p>
            <a:r>
              <a:rPr lang="it-IT" sz="2000" b="1" dirty="0"/>
              <a:t>I </a:t>
            </a:r>
            <a:r>
              <a:rPr lang="it-IT" sz="2000" b="1" dirty="0" err="1"/>
              <a:t>am</a:t>
            </a:r>
            <a:r>
              <a:rPr lang="it-IT" sz="2000" b="1" dirty="0"/>
              <a:t>-&gt; </a:t>
            </a:r>
            <a:r>
              <a:rPr lang="it-IT" sz="2000" b="1" dirty="0" err="1"/>
              <a:t>I’m</a:t>
            </a:r>
            <a:r>
              <a:rPr lang="it-IT" sz="2000" b="1" dirty="0"/>
              <a:t>                                    I </a:t>
            </a:r>
            <a:r>
              <a:rPr lang="it-IT" sz="2000" b="1" dirty="0" err="1"/>
              <a:t>have</a:t>
            </a:r>
            <a:r>
              <a:rPr lang="it-IT" sz="2000" b="1" dirty="0"/>
              <a:t> </a:t>
            </a:r>
            <a:r>
              <a:rPr lang="it-IT" sz="2000" b="1" dirty="0" err="1"/>
              <a:t>got</a:t>
            </a:r>
            <a:r>
              <a:rPr lang="it-IT" sz="2000" b="1" dirty="0"/>
              <a:t>-&gt;   </a:t>
            </a:r>
            <a:r>
              <a:rPr lang="it-IT" sz="2000" b="1" dirty="0" err="1"/>
              <a:t>I’ve</a:t>
            </a:r>
            <a:r>
              <a:rPr lang="it-IT" sz="2000" b="1" dirty="0"/>
              <a:t> </a:t>
            </a:r>
            <a:r>
              <a:rPr lang="it-IT" sz="2000" b="1" dirty="0" err="1"/>
              <a:t>got</a:t>
            </a:r>
            <a:endParaRPr lang="it-IT" sz="2000" b="1" dirty="0"/>
          </a:p>
        </p:txBody>
      </p:sp>
      <p:sp>
        <p:nvSpPr>
          <p:cNvPr id="6" name="Elaborazione 5"/>
          <p:cNvSpPr/>
          <p:nvPr/>
        </p:nvSpPr>
        <p:spPr>
          <a:xfrm>
            <a:off x="7709338" y="4359166"/>
            <a:ext cx="4264572" cy="2136227"/>
          </a:xfrm>
          <a:prstGeom prst="flowChartProcess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>
                <a:solidFill>
                  <a:schemeClr val="tx1"/>
                </a:solidFill>
              </a:rPr>
              <a:t>Example</a:t>
            </a:r>
            <a:r>
              <a:rPr lang="it-IT" dirty="0">
                <a:solidFill>
                  <a:schemeClr val="tx1"/>
                </a:solidFill>
              </a:rPr>
              <a:t>:</a:t>
            </a:r>
          </a:p>
          <a:p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I’m</a:t>
            </a:r>
            <a:r>
              <a:rPr lang="it-IT" dirty="0">
                <a:solidFill>
                  <a:schemeClr val="tx1"/>
                </a:solidFill>
              </a:rPr>
              <a:t>  Maria Rossi. </a:t>
            </a:r>
            <a:r>
              <a:rPr lang="it-IT" dirty="0" err="1">
                <a:solidFill>
                  <a:schemeClr val="tx1"/>
                </a:solidFill>
              </a:rPr>
              <a:t>I’m</a:t>
            </a:r>
            <a:r>
              <a:rPr lang="it-IT" dirty="0">
                <a:solidFill>
                  <a:schemeClr val="tx1"/>
                </a:solidFill>
              </a:rPr>
              <a:t> 9 </a:t>
            </a:r>
            <a:r>
              <a:rPr lang="it-IT" dirty="0" err="1">
                <a:solidFill>
                  <a:schemeClr val="tx1"/>
                </a:solidFill>
              </a:rPr>
              <a:t>years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old</a:t>
            </a:r>
            <a:r>
              <a:rPr lang="it-IT" dirty="0">
                <a:solidFill>
                  <a:schemeClr val="tx1"/>
                </a:solidFill>
              </a:rPr>
              <a:t> and…</a:t>
            </a:r>
          </a:p>
          <a:p>
            <a:r>
              <a:rPr lang="it-IT" dirty="0">
                <a:solidFill>
                  <a:schemeClr val="tx1"/>
                </a:solidFill>
              </a:rPr>
              <a:t>Complete:</a:t>
            </a:r>
          </a:p>
          <a:p>
            <a:r>
              <a:rPr lang="it-IT" dirty="0">
                <a:solidFill>
                  <a:srgbClr val="00B050"/>
                </a:solidFill>
              </a:rPr>
              <a:t>Verbi TO BE</a:t>
            </a:r>
          </a:p>
          <a:p>
            <a:r>
              <a:rPr lang="it-IT" dirty="0" err="1">
                <a:solidFill>
                  <a:schemeClr val="tx1"/>
                </a:solidFill>
              </a:rPr>
              <a:t>I’m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You’re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He- </a:t>
            </a:r>
            <a:r>
              <a:rPr lang="it-IT" dirty="0" err="1">
                <a:solidFill>
                  <a:schemeClr val="tx1"/>
                </a:solidFill>
              </a:rPr>
              <a:t>she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it</a:t>
            </a:r>
            <a:r>
              <a:rPr lang="it-IT" dirty="0">
                <a:solidFill>
                  <a:schemeClr val="tx1"/>
                </a:solidFill>
              </a:rPr>
              <a:t>……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8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3339" y="27858"/>
            <a:ext cx="12048661" cy="986750"/>
          </a:xfrm>
        </p:spPr>
        <p:txBody>
          <a:bodyPr>
            <a:normAutofit/>
          </a:bodyPr>
          <a:lstStyle/>
          <a:p>
            <a:r>
              <a:rPr lang="it-IT" sz="4000" b="1" dirty="0"/>
              <a:t> </a:t>
            </a:r>
            <a:r>
              <a:rPr lang="it-IT" sz="4800" b="1" dirty="0">
                <a:solidFill>
                  <a:srgbClr val="0033CC"/>
                </a:solidFill>
                <a:latin typeface="Algerian" panose="04020705040A02060702" pitchFamily="82" charset="0"/>
              </a:rPr>
              <a:t>LA  CASA COMUNE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2289" y="5661248"/>
            <a:ext cx="10308921" cy="1196752"/>
          </a:xfrm>
        </p:spPr>
        <p:txBody>
          <a:bodyPr>
            <a:normAutofit lnSpcReduction="10000"/>
          </a:bodyPr>
          <a:lstStyle/>
          <a:p>
            <a:r>
              <a:rPr lang="it-IT" sz="2800" b="1" dirty="0">
                <a:solidFill>
                  <a:srgbClr val="0033CC"/>
                </a:solidFill>
              </a:rPr>
              <a:t>LA TERRA E’ NELLE NOSTRE MANI. POTRA’ CRESCERE ED ARRICCHIRSI SOLO SE ALIMENTATA DAL NOSTRO IMPEGNO E SOLO SE L’UOMO FINIRA’ DI ABUSARE DELLA NATURA</a:t>
            </a:r>
          </a:p>
        </p:txBody>
      </p:sp>
      <p:pic>
        <p:nvPicPr>
          <p:cNvPr id="4" name="Immagine 3" descr="Mani Con Terra: immagini, foto stock e grafica vettoriale | Shutterstoc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91" y="1002082"/>
            <a:ext cx="5418950" cy="455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836" y="3825658"/>
            <a:ext cx="885172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930" y="124326"/>
            <a:ext cx="10972800" cy="994122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>
                <a:solidFill>
                  <a:srgbClr val="0033CC"/>
                </a:solidFill>
                <a:latin typeface="Algerian" panose="04020705040A02060702" pitchFamily="82" charset="0"/>
              </a:rPr>
              <a:t>LAUDATO SI’</a:t>
            </a:r>
          </a:p>
        </p:txBody>
      </p:sp>
      <p:pic>
        <p:nvPicPr>
          <p:cNvPr id="4" name="Segnaposto contenuto 3" descr="CHIESA: Settimana Laudato Si' / Attualità / Homepage - L'Azion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064712"/>
            <a:ext cx="8801728" cy="39954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37786" y="5060199"/>
            <a:ext cx="1205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33CC"/>
                </a:solidFill>
              </a:rPr>
              <a:t>Papa Francesco nella Lettera  (Enciclica) </a:t>
            </a:r>
            <a:r>
              <a:rPr lang="it-IT" sz="2400" b="1" i="1" u="sng" dirty="0">
                <a:solidFill>
                  <a:srgbClr val="0033CC"/>
                </a:solidFill>
              </a:rPr>
              <a:t>LAUDATO SI’</a:t>
            </a:r>
            <a:r>
              <a:rPr lang="it-IT" sz="2400" b="1" i="1" dirty="0">
                <a:solidFill>
                  <a:srgbClr val="0033CC"/>
                </a:solidFill>
              </a:rPr>
              <a:t> </a:t>
            </a:r>
            <a:r>
              <a:rPr lang="it-IT" sz="2400" b="1" dirty="0">
                <a:solidFill>
                  <a:srgbClr val="0033CC"/>
                </a:solidFill>
              </a:rPr>
              <a:t>afferma che la </a:t>
            </a:r>
            <a:r>
              <a:rPr lang="it-IT" sz="2400" b="1" i="1" u="sng" dirty="0">
                <a:solidFill>
                  <a:srgbClr val="0033CC"/>
                </a:solidFill>
              </a:rPr>
              <a:t>TERRA</a:t>
            </a:r>
            <a:r>
              <a:rPr lang="it-IT" sz="2400" b="1" dirty="0">
                <a:solidFill>
                  <a:srgbClr val="0033CC"/>
                </a:solidFill>
              </a:rPr>
              <a:t> in cui  viviamo è   la </a:t>
            </a:r>
            <a:r>
              <a:rPr lang="it-IT" sz="2400" b="1" i="1" u="sng" dirty="0">
                <a:solidFill>
                  <a:srgbClr val="0033CC"/>
                </a:solidFill>
              </a:rPr>
              <a:t>CASA COMUNE </a:t>
            </a:r>
            <a:r>
              <a:rPr lang="it-IT" sz="2400" b="1" dirty="0">
                <a:solidFill>
                  <a:srgbClr val="0033CC"/>
                </a:solidFill>
              </a:rPr>
              <a:t>e  va salvaguardata. E’ necessario il coinvolgimento di tutti per riparare al danno causato dagli uomini sulla creazione di Dio. Tutti possono collaborare alla cura della creazione, ognuno con le proprie capacità e iniziative.</a:t>
            </a:r>
          </a:p>
        </p:txBody>
      </p:sp>
    </p:spTree>
    <p:extLst>
      <p:ext uri="{BB962C8B-B14F-4D97-AF65-F5344CB8AC3E}">
        <p14:creationId xmlns:p14="http://schemas.microsoft.com/office/powerpoint/2010/main" val="1336064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9935" y="136973"/>
            <a:ext cx="4866602" cy="1512168"/>
          </a:xfrm>
        </p:spPr>
        <p:txBody>
          <a:bodyPr>
            <a:noAutofit/>
          </a:bodyPr>
          <a:lstStyle/>
          <a:p>
            <a:r>
              <a:rPr lang="it-IT" sz="2600" b="1" dirty="0">
                <a:solidFill>
                  <a:srgbClr val="0033CC"/>
                </a:solidFill>
              </a:rPr>
              <a:t>Quale fra le seguenti proposte sceglieresti per migliorare e rendere più abitabile la Terra e perché?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778406" y="2137871"/>
            <a:ext cx="32169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Non sprecare acqua potabile</a:t>
            </a:r>
          </a:p>
        </p:txBody>
      </p:sp>
      <p:sp>
        <p:nvSpPr>
          <p:cNvPr id="5" name="CasellaDiTesto 4"/>
          <p:cNvSpPr txBox="1"/>
          <p:nvPr/>
        </p:nvSpPr>
        <p:spPr>
          <a:xfrm rot="170967">
            <a:off x="3789857" y="2730814"/>
            <a:ext cx="178472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Riciclare i rifiuti</a:t>
            </a:r>
          </a:p>
        </p:txBody>
      </p:sp>
      <p:sp>
        <p:nvSpPr>
          <p:cNvPr id="6" name="CasellaDiTesto 5"/>
          <p:cNvSpPr txBox="1"/>
          <p:nvPr/>
        </p:nvSpPr>
        <p:spPr>
          <a:xfrm rot="21327563">
            <a:off x="3279817" y="3598170"/>
            <a:ext cx="269714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Non sporcare l’ambiente</a:t>
            </a:r>
          </a:p>
        </p:txBody>
      </p:sp>
      <p:sp>
        <p:nvSpPr>
          <p:cNvPr id="7" name="CasellaDiTesto 6"/>
          <p:cNvSpPr txBox="1"/>
          <p:nvPr/>
        </p:nvSpPr>
        <p:spPr>
          <a:xfrm rot="21253529">
            <a:off x="2841048" y="4502301"/>
            <a:ext cx="315734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Non abbandonare gli animali</a:t>
            </a:r>
          </a:p>
        </p:txBody>
      </p:sp>
      <p:sp>
        <p:nvSpPr>
          <p:cNvPr id="8" name="CasellaDiTesto 7"/>
          <p:cNvSpPr txBox="1"/>
          <p:nvPr/>
        </p:nvSpPr>
        <p:spPr>
          <a:xfrm rot="374140">
            <a:off x="5589667" y="4918493"/>
            <a:ext cx="18367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Rispettare tutti</a:t>
            </a:r>
          </a:p>
        </p:txBody>
      </p:sp>
      <p:sp>
        <p:nvSpPr>
          <p:cNvPr id="9" name="CasellaDiTesto 8"/>
          <p:cNvSpPr txBox="1"/>
          <p:nvPr/>
        </p:nvSpPr>
        <p:spPr>
          <a:xfrm rot="21254061">
            <a:off x="3387506" y="5597474"/>
            <a:ext cx="261168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Passeggiare nella natura</a:t>
            </a:r>
          </a:p>
        </p:txBody>
      </p:sp>
      <p:sp>
        <p:nvSpPr>
          <p:cNvPr id="10" name="CasellaDiTesto 9"/>
          <p:cNvSpPr txBox="1"/>
          <p:nvPr/>
        </p:nvSpPr>
        <p:spPr>
          <a:xfrm rot="272710">
            <a:off x="5490761" y="6138121"/>
            <a:ext cx="21681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Risparmiare la carta</a:t>
            </a:r>
          </a:p>
        </p:txBody>
      </p:sp>
      <p:sp>
        <p:nvSpPr>
          <p:cNvPr id="11" name="CasellaDiTesto 10"/>
          <p:cNvSpPr txBox="1"/>
          <p:nvPr/>
        </p:nvSpPr>
        <p:spPr>
          <a:xfrm rot="21398893">
            <a:off x="6131547" y="3078428"/>
            <a:ext cx="18103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Mangiare sano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05770" y="3960476"/>
            <a:ext cx="252085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Giocare all’aria aperta</a:t>
            </a:r>
          </a:p>
        </p:txBody>
      </p:sp>
      <p:pic>
        <p:nvPicPr>
          <p:cNvPr id="13" name="Immagine 12" descr="S.O.S. Pianeta Terra - Il Quotidiano In Clas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07" y="225467"/>
            <a:ext cx="3576454" cy="169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L'acqua non si spreca. Ecco le nostre schede salva-acqua | portalebambini.i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73" y="1997638"/>
            <a:ext cx="1293484" cy="67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Riciclo: miti da sfatare. Demoliamo un po' di luoghi comuni su raccolta e riciclo  rifiuti, attività delicatissime che chiudono il ciclo economico, sempre in  balia di fluttuazioni di prezzi e mercato. -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98" y="2137871"/>
            <a:ext cx="1552856" cy="88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 descr="Giornata dell'Ambiente: gli eventi del 5 giugno 2016 da non perdere |  Nanopres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3253434"/>
            <a:ext cx="1639735" cy="9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 descr="Frutta e verdura: 7 porzioni meglio di 5 per allungare la vita - GreenMe.i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03" y="2915480"/>
            <a:ext cx="1145938" cy="58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 descr="Impronta del gatto - Idee Gre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7" y="4375776"/>
            <a:ext cx="1459263" cy="7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 descr="mani che abbracciano il vettore di cuore, concetto di amore e cura -  Scarica Immagini Vettoriali Gratis, Grafica Vettoriale, e Disegno Modelli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72" y="4686967"/>
            <a:ext cx="1293484" cy="9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20" descr="Suoni della natura: la musica rilassante dei parchi Usa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23" y="5386482"/>
            <a:ext cx="1485210" cy="8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 descr="Perché è utile riciclare la carta, anche tu puoi contribuir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71" y="5877272"/>
            <a:ext cx="1723686" cy="77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 descr="Le tipologie di bici: guida completa ai diversi tipi di bicicletta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82" y="3782836"/>
            <a:ext cx="1187884" cy="6639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8437855" y="263044"/>
            <a:ext cx="35133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0033CC"/>
                </a:solidFill>
                <a:latin typeface="Calibri Light" panose="020F0302020204030204"/>
              </a:rPr>
              <a:t>Secondo te perché il Santo Padre ha intitolato l’Enciclica LAUDATO SI’?</a:t>
            </a:r>
          </a:p>
        </p:txBody>
      </p:sp>
    </p:spTree>
    <p:extLst>
      <p:ext uri="{BB962C8B-B14F-4D97-AF65-F5344CB8AC3E}">
        <p14:creationId xmlns:p14="http://schemas.microsoft.com/office/powerpoint/2010/main" val="234404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2B34DC-85F7-4ADA-8428-DCE417B3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29" y="959508"/>
            <a:ext cx="6987709" cy="391311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F69592-6E5A-49D2-8719-DD36260E34E2}"/>
              </a:ext>
            </a:extLst>
          </p:cNvPr>
          <p:cNvSpPr txBox="1"/>
          <p:nvPr/>
        </p:nvSpPr>
        <p:spPr>
          <a:xfrm>
            <a:off x="2148329" y="5220196"/>
            <a:ext cx="7073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3200" b="1" dirty="0">
                <a:solidFill>
                  <a:prstClr val="black"/>
                </a:solidFill>
              </a:rPr>
              <a:t>Proteggere l’ambiente per proteggere il nostro futuro!</a:t>
            </a:r>
          </a:p>
        </p:txBody>
      </p:sp>
    </p:spTree>
    <p:extLst>
      <p:ext uri="{BB962C8B-B14F-4D97-AF65-F5344CB8AC3E}">
        <p14:creationId xmlns:p14="http://schemas.microsoft.com/office/powerpoint/2010/main" val="238901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9" y="826719"/>
            <a:ext cx="4640942" cy="56308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29" y="873227"/>
            <a:ext cx="4709883" cy="571774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605415" y="-1"/>
            <a:ext cx="7139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it-IT" sz="54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Scienze</a:t>
            </a:r>
          </a:p>
        </p:txBody>
      </p:sp>
      <p:pic>
        <p:nvPicPr>
          <p:cNvPr id="6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8368" y="3427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</TotalTime>
  <Words>597</Words>
  <Application>Microsoft Office PowerPoint</Application>
  <PresentationFormat>Widescreen</PresentationFormat>
  <Paragraphs>67</Paragraphs>
  <Slides>12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Times New Roman</vt:lpstr>
      <vt:lpstr>Wingdings 3</vt:lpstr>
      <vt:lpstr>Tema di Office</vt:lpstr>
      <vt:lpstr>1_Tema di Office</vt:lpstr>
      <vt:lpstr>3_Tema di Office</vt:lpstr>
      <vt:lpstr>2_Tema di Office</vt:lpstr>
      <vt:lpstr>4_Tema di Office</vt:lpstr>
      <vt:lpstr>I cambiamenti climatici</vt:lpstr>
      <vt:lpstr>RIFLETTIAMO SUI CAMBIAMENTI CLIMATICI</vt:lpstr>
      <vt:lpstr>Lavoriamo sul testo</vt:lpstr>
      <vt:lpstr>Presentazione standard di PowerPoint</vt:lpstr>
      <vt:lpstr> LA  CASA COMUNE</vt:lpstr>
      <vt:lpstr>LAUDATO SI’</vt:lpstr>
      <vt:lpstr>Quale fra le seguenti proposte sceglieresti per migliorare e rendere più abitabile la Terra e perché?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cambiamenti climatici</dc:title>
  <dc:creator>Rosa Zanfardino</dc:creator>
  <cp:lastModifiedBy>Raffaella Castiello</cp:lastModifiedBy>
  <cp:revision>23</cp:revision>
  <dcterms:created xsi:type="dcterms:W3CDTF">2020-10-19T20:13:11Z</dcterms:created>
  <dcterms:modified xsi:type="dcterms:W3CDTF">2020-10-22T14:27:24Z</dcterms:modified>
</cp:coreProperties>
</file>