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67" r:id="rId2"/>
    <p:sldId id="270" r:id="rId3"/>
    <p:sldId id="256" r:id="rId4"/>
    <p:sldId id="257" r:id="rId5"/>
    <p:sldId id="268" r:id="rId6"/>
    <p:sldId id="258" r:id="rId7"/>
    <p:sldId id="269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ferrante" initials="sf" lastIdx="1" clrIdx="0">
    <p:extLst>
      <p:ext uri="{19B8F6BF-5375-455C-9EA6-DF929625EA0E}">
        <p15:presenceInfo xmlns:p15="http://schemas.microsoft.com/office/powerpoint/2012/main" userId="4c2f2cb96859ca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1BFB3-028B-4D6C-98B3-8974345C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9B300C-73CF-4A29-9B14-38CE69363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50D168-B1F5-4CC2-9482-F122D061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B99E26-F831-4B2A-B89C-D4978BDC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C97AD-782E-461E-AB88-7FA7F009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42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9D2E7-C1C8-40A9-9148-3BBF620A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C49F3F-9DB7-4AEB-80C0-7E10EFFED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DFCAFB-5AAD-49C5-91ED-95A00C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5011E-2D80-40B9-A928-4D9ADDA6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B7EFB4-75C8-4A31-A34D-B825ED56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599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CFF0F6-7F49-4D50-B3BA-BA04A43BF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5F1402-55B1-4098-B8A3-E085B6CD3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3DDF17-607F-4F7C-B6A7-479FA73A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A10C91-079E-4898-A4E8-BAD31199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A0C78-5259-4815-9B49-A394EE8A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1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28D20-C704-4597-9F20-CBC8C470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7AB78-20F4-47CD-A173-B122BAA2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0E37B6-97CF-48CC-83B6-61AF0DDC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2745D-5CC1-4605-AC8E-C3C2746B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7071A-CE48-4509-BB5F-A75DD10F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68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A94B5-22BB-4E45-865B-A774EBF8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0FD9C2-BA51-4555-80A5-EAF11098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C68DE8-258F-4D82-8DFC-255ED5E3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6D13FE-8FF7-4A2A-9BAA-E8FC2014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C5AE17-48BD-4D76-9072-25BF53CD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479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122-E8EA-483D-89EC-0B6D8892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E6A1EA-E760-402D-8DA4-D8DFE9F95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062F10-7DCA-4A77-BFDA-05276C182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D1592-F091-49A3-894E-39BA341A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D794EA-3611-4E23-8CCE-EEFAC51F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3D3FE-5543-4634-BC34-3A7EA098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006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09314-AC17-43A0-8B45-E6035BC9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A0C656-425C-4E00-94C2-9C0BC63C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3633C2-49A3-4D3C-9BEC-5ABB8C19A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7AE07F-3B3A-4287-9A1C-FCDAAC5B9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4B3171-83DB-402A-B3F8-5B101FFD6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E8DE03-C5DE-464E-96E0-E8FF4707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950DE0-1D5D-45F4-B23D-BEFC676E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2417D0-425F-4A87-9755-A55D9239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952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E5615-FAD9-430C-8EDE-3A3BAAF1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777F60-8750-4097-B01B-CFBB5AA8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CB8F3E-E8FE-48BB-AFE2-EE3C2570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631143-07DC-4E61-BB58-988B7AC1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496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450487-9E45-4B5A-B194-62C328BF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59870C-D6D5-4845-829A-1E8774E7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03C38F-0E8D-4BF3-9443-30DDCE2D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604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5FA7E-6382-4B07-9184-7389DD91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D68AA6-F460-4C7C-A752-01091B01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4A9D22-CB38-4B2C-B0A2-CEA727658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B8428E-2647-46D9-8126-0985F2CA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048A44-E973-4181-B85C-F5B6C8B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381CAD-9628-4580-8CBA-D7275BCF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2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D9AE08-672B-4826-9676-B9731BC5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C31249-1534-4942-9F27-193843B74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B6B0D5-8E7D-4A58-BFA8-9890D171A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7DB072-0898-4A5F-8ADA-697B5DB1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F3FA63-3E51-4AE8-810C-81C4DCF5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70D548-7D03-43B6-83E1-88290009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642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CEA194-3E0D-4C1A-AFA6-D3111D5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26FECF-CECB-4352-AF85-8D7256D9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4668E2-498E-4EAD-A541-350F7CC86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3D2603-D357-4D6C-8AB3-8A155E83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F868E-8701-44A8-A029-4BE92E986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CD348B-9461-43AE-BAED-7A2F76D59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7"/>
          <a:stretch/>
        </p:blipFill>
        <p:spPr>
          <a:xfrm>
            <a:off x="310718" y="219884"/>
            <a:ext cx="11620870" cy="621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C60B8-FBAC-4BB4-B08C-8109A02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1" y="1979720"/>
            <a:ext cx="10401078" cy="234370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interdisciplinare n.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Classe seconda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plesso Capoluogo</a:t>
            </a:r>
            <a:b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Modalità asincrona</a:t>
            </a:r>
          </a:p>
        </p:txBody>
      </p:sp>
    </p:spTree>
    <p:extLst>
      <p:ext uri="{BB962C8B-B14F-4D97-AF65-F5344CB8AC3E}">
        <p14:creationId xmlns:p14="http://schemas.microsoft.com/office/powerpoint/2010/main" val="27230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0E549-7024-4C45-8830-16EDE8FF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330"/>
            <a:ext cx="10058400" cy="103007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orsivo Primaria" panose="02000503000000000000" pitchFamily="2" charset="0"/>
              </a:rPr>
              <a:t>I suoni dell’estate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14C5B9-EA59-47FC-8FCB-C9A31558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1" y="1217817"/>
            <a:ext cx="2647949" cy="2133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1E3858C-622E-4F38-810E-C54056D1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246498"/>
            <a:ext cx="2857500" cy="20263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4A3189-BF23-4C07-8215-E6FCFAD4F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03" y="1271453"/>
            <a:ext cx="2647950" cy="20263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3E2E81-79C1-4BAC-89B3-502C4E153346}"/>
              </a:ext>
            </a:extLst>
          </p:cNvPr>
          <p:cNvSpPr txBox="1"/>
          <p:nvPr/>
        </p:nvSpPr>
        <p:spPr>
          <a:xfrm>
            <a:off x="6610118" y="3429000"/>
            <a:ext cx="246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soffio del vento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972428-99B9-47D6-A194-CBBFCE05E6A2}"/>
              </a:ext>
            </a:extLst>
          </p:cNvPr>
          <p:cNvSpPr txBox="1"/>
          <p:nvPr/>
        </p:nvSpPr>
        <p:spPr>
          <a:xfrm>
            <a:off x="3404035" y="3423266"/>
            <a:ext cx="23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onde del mare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8ECD98-A551-425A-9ABB-054CB210D1EB}"/>
              </a:ext>
            </a:extLst>
          </p:cNvPr>
          <p:cNvSpPr txBox="1"/>
          <p:nvPr/>
        </p:nvSpPr>
        <p:spPr>
          <a:xfrm>
            <a:off x="218524" y="3423266"/>
            <a:ext cx="280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richiamo dei gabbiani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D4AA6E-15B5-4322-9B6D-72AEB348EEBA}"/>
              </a:ext>
            </a:extLst>
          </p:cNvPr>
          <p:cNvSpPr txBox="1"/>
          <p:nvPr/>
        </p:nvSpPr>
        <p:spPr>
          <a:xfrm>
            <a:off x="6352203" y="5836172"/>
            <a:ext cx="24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giochi e le risate dei bambini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3E518B-1C9F-4E3D-BC54-FB7BEDC2803D}"/>
              </a:ext>
            </a:extLst>
          </p:cNvPr>
          <p:cNvSpPr txBox="1"/>
          <p:nvPr/>
        </p:nvSpPr>
        <p:spPr>
          <a:xfrm>
            <a:off x="180378" y="5974672"/>
            <a:ext cx="26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sirena del traghetto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767B1-F3C5-46E0-8C17-231D29F699A8}"/>
              </a:ext>
            </a:extLst>
          </p:cNvPr>
          <p:cNvSpPr txBox="1"/>
          <p:nvPr/>
        </p:nvSpPr>
        <p:spPr>
          <a:xfrm>
            <a:off x="3579504" y="5903651"/>
            <a:ext cx="221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frinire delle cicale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0ABCC42-B134-4E19-9DCA-CDE09DC97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160" y="3913013"/>
            <a:ext cx="2724150" cy="20263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F36D05-58C9-4F98-ABEB-230241895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78" y="4251480"/>
            <a:ext cx="2886075" cy="15811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961A73A-0410-4B7C-B20A-5D4BEBE912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332" b="18209"/>
          <a:stretch/>
        </p:blipFill>
        <p:spPr>
          <a:xfrm>
            <a:off x="3595687" y="4119231"/>
            <a:ext cx="2143125" cy="13600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AA98FC-C44C-4B27-88D3-6B2509741F51}"/>
              </a:ext>
            </a:extLst>
          </p:cNvPr>
          <p:cNvSpPr txBox="1"/>
          <p:nvPr/>
        </p:nvSpPr>
        <p:spPr>
          <a:xfrm>
            <a:off x="9292141" y="1504757"/>
            <a:ext cx="25576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musica</a:t>
            </a:r>
          </a:p>
          <a:p>
            <a:br>
              <a:rPr lang="it-IT" dirty="0"/>
            </a:br>
            <a:r>
              <a:rPr lang="it-IT" dirty="0"/>
              <a:t>Divertiti a riprodurre con la voce o con altri mezzi i suoni dell’estate.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Disegna o trova e incolla sul quaderno immagini dei suoni dell’estate.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2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FA1AA7-7CE0-420B-A8E8-D1ED92D7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2" y="1259593"/>
            <a:ext cx="11948901" cy="559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0B1AC59-01C7-4420-8458-B7E0811E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133165"/>
            <a:ext cx="8066252" cy="1381807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Cos’è il mare?</a:t>
            </a:r>
            <a:br>
              <a:rPr lang="it-IT" sz="4000" dirty="0">
                <a:solidFill>
                  <a:srgbClr val="FF0000"/>
                </a:solidFill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4000" dirty="0">
              <a:solidFill>
                <a:srgbClr val="FF0000"/>
              </a:solidFill>
              <a:latin typeface="Corsivo Primaria" panose="02000503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7EFE21-3570-490C-BE9A-4A1FA6B20425}"/>
              </a:ext>
            </a:extLst>
          </p:cNvPr>
          <p:cNvSpPr txBox="1"/>
          <p:nvPr/>
        </p:nvSpPr>
        <p:spPr>
          <a:xfrm>
            <a:off x="344897" y="523140"/>
            <a:ext cx="8272509" cy="581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barchetta azzurra con una vela bianca;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tante onde felici che fanno l’altalena;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 conchiglie sparse sulla sabbia dorata;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bosco variopinto di ombrelloni rossi e gialli e verdi e blu;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paletta, un secchiello, un aquilone in cielo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tanto tanto tempo per giocare;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 cos’è il mare.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1050F7-9DC8-4282-8BDC-49A78BCD251D}"/>
              </a:ext>
            </a:extLst>
          </p:cNvPr>
          <p:cNvSpPr txBox="1"/>
          <p:nvPr/>
        </p:nvSpPr>
        <p:spPr>
          <a:xfrm>
            <a:off x="8751312" y="133165"/>
            <a:ext cx="318146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Attività di Italiano</a:t>
            </a:r>
          </a:p>
          <a:p>
            <a:endParaRPr lang="it-IT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orsivo Primaria" panose="02000503000000000000" pitchFamily="2" charset="0"/>
              </a:rPr>
              <a:t>Copia la poesia in corsivo sul quaderno, poi cerchia in rosso le doppie e in verde le paroline con i suoni chi/ che.</a:t>
            </a:r>
          </a:p>
        </p:txBody>
      </p:sp>
    </p:spTree>
    <p:extLst>
      <p:ext uri="{BB962C8B-B14F-4D97-AF65-F5344CB8AC3E}">
        <p14:creationId xmlns:p14="http://schemas.microsoft.com/office/powerpoint/2010/main" val="16516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CB7CDD-CFAE-4282-95E4-354F59871597}"/>
              </a:ext>
            </a:extLst>
          </p:cNvPr>
          <p:cNvSpPr txBox="1"/>
          <p:nvPr/>
        </p:nvSpPr>
        <p:spPr>
          <a:xfrm>
            <a:off x="578528" y="453067"/>
            <a:ext cx="11034943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Eccoci qui con attività simpatiche e divertenti che dovete realizzare in questi giorni di permanenza a casa.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Ogni slide è un’attività da svolgere.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Ricordati di scrivere sempre la data prima di svolgere l’attività e di scrivere il tuo nome e cognome al termine.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Nelle slides la consegna è scritta in corsivo, devi copiarla sul quaderno ed eseguire l’attività assegnata.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Quanto prima li correggeremo insieme.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rsivo Primaria" panose="02000503000000000000" pitchFamily="2" charset="0"/>
              </a:rPr>
              <a:t>Buon lavoro!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812677-2072-4E57-B32E-12CAFF4A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65" y="3944783"/>
            <a:ext cx="3017622" cy="24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5C8D7-ADAE-4021-A678-18643596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529118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Ciao estate!</a:t>
            </a:r>
            <a:b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b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Ricordiamo insieme </a:t>
            </a:r>
            <a:b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la nostra estate…</a:t>
            </a:r>
            <a:b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endParaRPr lang="it-IT" sz="32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856CC0-0C00-4644-BE92-540672C0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4" r="24207" b="9202"/>
          <a:stretch/>
        </p:blipFill>
        <p:spPr>
          <a:xfrm>
            <a:off x="633999" y="640081"/>
            <a:ext cx="5462001" cy="45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2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E4CB33E-6CFA-406A-BFDD-B947055F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142358"/>
            <a:ext cx="11700769" cy="600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14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C3FCCF9A-5988-4917-8B0F-81FC20674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1" y="596842"/>
            <a:ext cx="1940880" cy="12225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0173FE-9CB3-4B23-A06E-89F723FC7787}"/>
              </a:ext>
            </a:extLst>
          </p:cNvPr>
          <p:cNvSpPr txBox="1"/>
          <p:nvPr/>
        </p:nvSpPr>
        <p:spPr>
          <a:xfrm>
            <a:off x="7634796" y="337247"/>
            <a:ext cx="4108142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inglese e arte e immagine</a:t>
            </a:r>
            <a:endParaRPr lang="it-IT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Corsivo Primaria" panose="02000503000000000000" pitchFamily="2" charset="0"/>
              </a:rPr>
              <a:t>Guarda le immagini che ci ricordano l’estate, ascolta l’audio, ripeti, ricopia e illustra sul quaderno.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orsivo Primaria" panose="02000503000000000000" pitchFamily="2" charset="0"/>
              </a:rPr>
              <a:t>Ripeti i colori in inglese che trovi nel libro Story Lane 1 a pagina 8 e 9.</a:t>
            </a:r>
            <a:endParaRPr lang="it-IT" sz="1800" dirty="0">
              <a:latin typeface="Corsivo Primaria" panose="02000503000000000000" pitchFamily="2" charset="0"/>
            </a:endParaRP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A5CF58-2567-4B73-AD55-7DC5B6CDFC05}"/>
              </a:ext>
            </a:extLst>
          </p:cNvPr>
          <p:cNvSpPr txBox="1"/>
          <p:nvPr/>
        </p:nvSpPr>
        <p:spPr>
          <a:xfrm>
            <a:off x="1074198" y="186431"/>
            <a:ext cx="656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</a:t>
            </a:r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words – Parole estive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C48FC6-813D-4B46-93B2-3526DED928CB}"/>
              </a:ext>
            </a:extLst>
          </p:cNvPr>
          <p:cNvSpPr txBox="1"/>
          <p:nvPr/>
        </p:nvSpPr>
        <p:spPr>
          <a:xfrm>
            <a:off x="590109" y="1768163"/>
            <a:ext cx="95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83827E-57F2-4582-9FEF-FD3F05E54386}"/>
              </a:ext>
            </a:extLst>
          </p:cNvPr>
          <p:cNvSpPr txBox="1"/>
          <p:nvPr/>
        </p:nvSpPr>
        <p:spPr>
          <a:xfrm>
            <a:off x="2960703" y="1768163"/>
            <a:ext cx="1100831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sun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699250-503E-48CA-94F5-1FC1BE7EAD33}"/>
              </a:ext>
            </a:extLst>
          </p:cNvPr>
          <p:cNvSpPr txBox="1"/>
          <p:nvPr/>
        </p:nvSpPr>
        <p:spPr>
          <a:xfrm>
            <a:off x="2861520" y="3524735"/>
            <a:ext cx="97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beach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4C18A6-045C-4F06-BBFC-0CDF4B128DF1}"/>
              </a:ext>
            </a:extLst>
          </p:cNvPr>
          <p:cNvSpPr txBox="1"/>
          <p:nvPr/>
        </p:nvSpPr>
        <p:spPr>
          <a:xfrm>
            <a:off x="4846097" y="1761959"/>
            <a:ext cx="104608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sand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74E916-1940-49E5-BB60-E8C63EED9875}"/>
              </a:ext>
            </a:extLst>
          </p:cNvPr>
          <p:cNvSpPr txBox="1"/>
          <p:nvPr/>
        </p:nvSpPr>
        <p:spPr>
          <a:xfrm>
            <a:off x="192721" y="3781943"/>
            <a:ext cx="139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sandcastle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1290A1-39BF-4E9E-968C-B55AC6185BC4}"/>
              </a:ext>
            </a:extLst>
          </p:cNvPr>
          <p:cNvSpPr txBox="1"/>
          <p:nvPr/>
        </p:nvSpPr>
        <p:spPr>
          <a:xfrm>
            <a:off x="5270377" y="3542623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shell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154FF9-BB83-49C9-8BD1-F507FA7B377B}"/>
              </a:ext>
            </a:extLst>
          </p:cNvPr>
          <p:cNvSpPr txBox="1"/>
          <p:nvPr/>
        </p:nvSpPr>
        <p:spPr>
          <a:xfrm>
            <a:off x="2090691" y="5802426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8F94E3-6A57-4B03-AE0D-3D8DDC3552D8}"/>
              </a:ext>
            </a:extLst>
          </p:cNvPr>
          <p:cNvSpPr txBox="1"/>
          <p:nvPr/>
        </p:nvSpPr>
        <p:spPr>
          <a:xfrm>
            <a:off x="4061534" y="5682039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barbecue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A37D12-B613-46CB-A959-8458C95E1F22}"/>
              </a:ext>
            </a:extLst>
          </p:cNvPr>
          <p:cNvSpPr txBox="1"/>
          <p:nvPr/>
        </p:nvSpPr>
        <p:spPr>
          <a:xfrm>
            <a:off x="269993" y="5748114"/>
            <a:ext cx="104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cream</a:t>
            </a:r>
            <a:endParaRPr lang="it-IT" dirty="0"/>
          </a:p>
        </p:txBody>
      </p:sp>
      <p:pic>
        <p:nvPicPr>
          <p:cNvPr id="1026" name="Picture 2" descr="IL CODICE DELLA LUCE: NUTRIRSI E GUARIRE CON IL SOLE - Visione Alchemica |  Visione Alchemica">
            <a:extLst>
              <a:ext uri="{FF2B5EF4-FFF2-40B4-BE49-F238E27FC236}">
                <a16:creationId xmlns:a16="http://schemas.microsoft.com/office/drawing/2014/main" id="{1C23B5B5-5382-4C9F-A099-612F8FCF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12" y="591015"/>
            <a:ext cx="1228402" cy="12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98887CC-EDC4-45A9-9A9C-D8C7E4598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741" y="648096"/>
            <a:ext cx="1808471" cy="10518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01351C6-CD99-4935-ABE8-CBBD78E65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60" y="2414555"/>
            <a:ext cx="1643061" cy="128684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797FB1F-3BFA-4882-B563-42B8831D9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193" y="2427057"/>
            <a:ext cx="1998723" cy="111556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4B8BB38-1C7E-4092-84C2-7B0BECDB7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269" y="4296538"/>
            <a:ext cx="871537" cy="130968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C52DE0D-98C7-42B8-9EF1-947E0E2EB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319" y="4348322"/>
            <a:ext cx="1933785" cy="128684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C87C22C-5E29-47D5-8F25-733E67DC7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6936" y="4150263"/>
            <a:ext cx="1655383" cy="154170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169CA10-56CE-4BBB-8EEF-F4E43ED0E7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900" r="19729"/>
          <a:stretch/>
        </p:blipFill>
        <p:spPr>
          <a:xfrm>
            <a:off x="5107805" y="2476810"/>
            <a:ext cx="1103790" cy="101606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AB0C021-9EFC-4388-B197-209F4BE3E7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3954" y="4463626"/>
            <a:ext cx="1970842" cy="98542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87641B-DD95-4F39-B674-0A1F00767030}"/>
              </a:ext>
            </a:extLst>
          </p:cNvPr>
          <p:cNvSpPr txBox="1"/>
          <p:nvPr/>
        </p:nvSpPr>
        <p:spPr>
          <a:xfrm>
            <a:off x="6097480" y="5597103"/>
            <a:ext cx="110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sky</a:t>
            </a:r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F37B84A-FD17-4B88-A276-755FF1537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18002" y="42199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B500F-639F-4288-BE66-E2BFC937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91" y="150920"/>
            <a:ext cx="10058400" cy="1065481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orsivo Primaria" panose="02000503000000000000" pitchFamily="2" charset="0"/>
              </a:rPr>
              <a:t>Dove hai trascorso le vacanze?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F44749-1155-4A9D-8736-91D968AC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92" y="1192920"/>
            <a:ext cx="3976508" cy="23859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3C3BC85-F142-4157-960F-92C091C7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25" y="1192920"/>
            <a:ext cx="4239919" cy="23568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56D936-EE40-4D49-8DE2-0B35530A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00" y="3924094"/>
            <a:ext cx="4127700" cy="23389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0BE2A5-A42E-4A10-A597-5EF2B2DC3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825" y="3906175"/>
            <a:ext cx="4239919" cy="23568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EA0978-B3CD-41F4-A613-6422E9405999}"/>
              </a:ext>
            </a:extLst>
          </p:cNvPr>
          <p:cNvSpPr txBox="1"/>
          <p:nvPr/>
        </p:nvSpPr>
        <p:spPr>
          <a:xfrm>
            <a:off x="9756559" y="1216401"/>
            <a:ext cx="19295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geografia</a:t>
            </a:r>
          </a:p>
          <a:p>
            <a:endParaRPr lang="it-IT" sz="2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2200" dirty="0">
                <a:latin typeface="Corsivo Primaria" panose="02000503000000000000" pitchFamily="2" charset="0"/>
              </a:rPr>
              <a:t>Guarda le immagini, scrivi sul quaderno l’ambiente e il nome della località in cui hai trascorso le vacanze e poi illustralo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80E585A-5899-4DC5-82AA-06E06D4E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217" y="672576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8085C5-AE78-41E8-A178-C341DFB3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76" y="375123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9B79FE1-F30F-47B4-B060-FDCD1ABBD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9" y="770138"/>
            <a:ext cx="3583791" cy="484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2EA311-6DF4-4154-BF74-56AAECE0166D}"/>
              </a:ext>
            </a:extLst>
          </p:cNvPr>
          <p:cNvSpPr txBox="1"/>
          <p:nvPr/>
        </p:nvSpPr>
        <p:spPr>
          <a:xfrm>
            <a:off x="4199138" y="244265"/>
            <a:ext cx="4473004" cy="66479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di matematica</a:t>
            </a:r>
          </a:p>
          <a:p>
            <a:r>
              <a:rPr lang="it-IT" sz="2400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Ricopia il problema sul quaderno e risolvi mettendo in riga e in colonna.</a:t>
            </a:r>
          </a:p>
          <a:p>
            <a:endParaRPr lang="it-IT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  <a:latin typeface="Corsivo Primaria" panose="02000503000000000000" pitchFamily="2" charset="0"/>
              </a:rPr>
              <a:t>Problema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latin typeface="Corsivo Primaria" panose="02000503000000000000" pitchFamily="2" charset="0"/>
              </a:rPr>
              <a:t>In vacanza, durante una gita, Gabriele scatta 15 fotografie, mentre Luisa ne scatta 12.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  <a:latin typeface="Corsivo Primaria" panose="02000503000000000000" pitchFamily="2" charset="0"/>
              </a:rPr>
              <a:t>Quante fotografie scattano in tutto?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  <a:latin typeface="Corsivo Primaria" panose="02000503000000000000" pitchFamily="2" charset="0"/>
              </a:rPr>
              <a:t>Chi ne scatta di più?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29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FF2E255-AF67-4B2C-8272-FFA5C57CC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86"/>
          <a:stretch/>
        </p:blipFill>
        <p:spPr>
          <a:xfrm>
            <a:off x="2344588" y="3316356"/>
            <a:ext cx="1701808" cy="23622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E3A710-9C3F-4DBD-9D68-CC70416E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0" y="1111843"/>
            <a:ext cx="2752725" cy="16573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F985BA-39D5-401D-A925-F318598B78AD}"/>
              </a:ext>
            </a:extLst>
          </p:cNvPr>
          <p:cNvSpPr txBox="1"/>
          <p:nvPr/>
        </p:nvSpPr>
        <p:spPr>
          <a:xfrm>
            <a:off x="453940" y="280132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Corsivo Primaria" panose="02000503000000000000" pitchFamily="2" charset="0"/>
              </a:rPr>
              <a:t>In estate…</a:t>
            </a:r>
            <a:endParaRPr lang="it-IT" sz="4000" dirty="0">
              <a:latin typeface="Corsivo Primaria" panose="02000503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F95ECC-433A-4C4C-B679-C155079AE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12"/>
          <a:stretch/>
        </p:blipFill>
        <p:spPr>
          <a:xfrm>
            <a:off x="3835153" y="280132"/>
            <a:ext cx="2166151" cy="24352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34E18A-83E8-4EAD-9BFB-49A543D9B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26" b="13129"/>
          <a:stretch/>
        </p:blipFill>
        <p:spPr>
          <a:xfrm>
            <a:off x="8191696" y="95577"/>
            <a:ext cx="2000250" cy="13401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B630906-C956-4C3F-8BDB-40FBD0135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096" y="312549"/>
            <a:ext cx="2133600" cy="2133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C5BA78-D3CB-4D0E-A1A8-5B541F5A99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56"/>
          <a:stretch/>
        </p:blipFill>
        <p:spPr>
          <a:xfrm>
            <a:off x="283115" y="3631607"/>
            <a:ext cx="2096102" cy="21145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7B4E6E4-F53A-4A63-9BA6-582B8E2A1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627" y="3541645"/>
            <a:ext cx="2912141" cy="21812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1E1EDE-54B6-4F87-893E-01E9C5B1FC1C}"/>
              </a:ext>
            </a:extLst>
          </p:cNvPr>
          <p:cNvSpPr txBox="1"/>
          <p:nvPr/>
        </p:nvSpPr>
        <p:spPr>
          <a:xfrm>
            <a:off x="624143" y="2805075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 caldo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0F45AD-7115-47A2-A0F9-196EDCF90765}"/>
              </a:ext>
            </a:extLst>
          </p:cNvPr>
          <p:cNvSpPr txBox="1"/>
          <p:nvPr/>
        </p:nvSpPr>
        <p:spPr>
          <a:xfrm>
            <a:off x="3953269" y="2670025"/>
            <a:ext cx="216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consumano cibi freschi e leggeri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21A9C2-4F29-4408-B449-232394A6B200}"/>
              </a:ext>
            </a:extLst>
          </p:cNvPr>
          <p:cNvSpPr txBox="1"/>
          <p:nvPr/>
        </p:nvSpPr>
        <p:spPr>
          <a:xfrm>
            <a:off x="8026233" y="1227396"/>
            <a:ext cx="400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accende il condizionatore o il ventilatore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5F75A20-231E-42C6-8B88-88256AF3F74F}"/>
              </a:ext>
            </a:extLst>
          </p:cNvPr>
          <p:cNvSpPr txBox="1"/>
          <p:nvPr/>
        </p:nvSpPr>
        <p:spPr>
          <a:xfrm>
            <a:off x="523298" y="5812590"/>
            <a:ext cx="352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indossano abiti leggeri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C5D265-8113-4602-9347-1D4339958247}"/>
              </a:ext>
            </a:extLst>
          </p:cNvPr>
          <p:cNvSpPr txBox="1"/>
          <p:nvPr/>
        </p:nvSpPr>
        <p:spPr>
          <a:xfrm>
            <a:off x="3953269" y="5812590"/>
            <a:ext cx="447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giornate sono lunghe e soleggiate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A408C-883E-4036-8DC0-89091424B77B}"/>
              </a:ext>
            </a:extLst>
          </p:cNvPr>
          <p:cNvSpPr txBox="1"/>
          <p:nvPr/>
        </p:nvSpPr>
        <p:spPr>
          <a:xfrm>
            <a:off x="8127783" y="2127135"/>
            <a:ext cx="38056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Tecnologia</a:t>
            </a:r>
          </a:p>
          <a:p>
            <a:pPr algn="just"/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Corsivo Primaria" panose="02000503000000000000" pitchFamily="2" charset="0"/>
              </a:rPr>
              <a:t>Osserva le immagini e  leggi le didascalie. Trova immagini simili, incollale sul quaderno e scrivi cosa rappresentano.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68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40EC2C-BE81-41BB-B9CF-1AF45D7E9471}"/>
              </a:ext>
            </a:extLst>
          </p:cNvPr>
          <p:cNvSpPr txBox="1"/>
          <p:nvPr/>
        </p:nvSpPr>
        <p:spPr>
          <a:xfrm>
            <a:off x="1095465" y="198676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Corsivo Primaria" panose="02000503000000000000" pitchFamily="2" charset="0"/>
              </a:rPr>
              <a:t>La frutta dell’estate…</a:t>
            </a:r>
            <a:endParaRPr lang="it-IT" sz="4000" dirty="0">
              <a:latin typeface="Corsivo Primaria" panose="02000503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85432E-9F00-4545-9BF7-EDC1A974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2" y="769473"/>
            <a:ext cx="1716345" cy="171634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41D297-8CA6-4152-830F-8EF997B1EF15}"/>
              </a:ext>
            </a:extLst>
          </p:cNvPr>
          <p:cNvSpPr txBox="1"/>
          <p:nvPr/>
        </p:nvSpPr>
        <p:spPr>
          <a:xfrm>
            <a:off x="2874320" y="4048087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cocomero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1147FB-1276-45FD-A1C3-9EB2334B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45" y="924135"/>
            <a:ext cx="1686165" cy="137701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1447B0-63F2-480D-AF2A-EAB63D3CC918}"/>
              </a:ext>
            </a:extLst>
          </p:cNvPr>
          <p:cNvSpPr txBox="1"/>
          <p:nvPr/>
        </p:nvSpPr>
        <p:spPr>
          <a:xfrm>
            <a:off x="3214710" y="2380551"/>
            <a:ext cx="8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fichi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C6D553A-6BB3-49D7-BCCD-978E8D60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250" y="881536"/>
            <a:ext cx="1716345" cy="12926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621F70-8482-411F-8365-1F21AC964110}"/>
              </a:ext>
            </a:extLst>
          </p:cNvPr>
          <p:cNvSpPr txBox="1"/>
          <p:nvPr/>
        </p:nvSpPr>
        <p:spPr>
          <a:xfrm>
            <a:off x="5288132" y="2228855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lamponi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6AC672D-47DE-4CA3-8B0F-D7811F389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15" y="4531651"/>
            <a:ext cx="2027112" cy="1526204"/>
          </a:xfrm>
          <a:prstGeom prst="rect">
            <a:avLst/>
          </a:prstGeom>
        </p:spPr>
      </p:pic>
      <p:pic>
        <p:nvPicPr>
          <p:cNvPr id="1026" name="Picture 2" descr="Uva: frutto delle bellezza e della salute">
            <a:extLst>
              <a:ext uri="{FF2B5EF4-FFF2-40B4-BE49-F238E27FC236}">
                <a16:creationId xmlns:a16="http://schemas.microsoft.com/office/drawing/2014/main" id="{1E874A9C-61F0-4E66-A5EF-7F69DD70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8" y="2767729"/>
            <a:ext cx="2686098" cy="13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45AF001-72CA-41F6-B720-778C52F0E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8750" y="2719889"/>
            <a:ext cx="2149044" cy="132819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FCEC431-5171-4B68-9FD6-6F6C61FC8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015" y="2665301"/>
            <a:ext cx="1916906" cy="1447913"/>
          </a:xfrm>
          <a:prstGeom prst="rect">
            <a:avLst/>
          </a:prstGeom>
        </p:spPr>
      </p:pic>
      <p:pic>
        <p:nvPicPr>
          <p:cNvPr id="1028" name="Picture 4" descr="Prugne: calorie, valori nutrizionali e proprietà | Project inVictus">
            <a:extLst>
              <a:ext uri="{FF2B5EF4-FFF2-40B4-BE49-F238E27FC236}">
                <a16:creationId xmlns:a16="http://schemas.microsoft.com/office/drawing/2014/main" id="{5DE8E06C-54E7-409C-81B4-D299DDF6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6" y="4565990"/>
            <a:ext cx="2437757" cy="14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3D8914-9197-4F16-AB6C-DF2560B0ACF7}"/>
              </a:ext>
            </a:extLst>
          </p:cNvPr>
          <p:cNvSpPr txBox="1"/>
          <p:nvPr/>
        </p:nvSpPr>
        <p:spPr>
          <a:xfrm>
            <a:off x="292754" y="4048087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uva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A753FA8-9AFB-432E-9B2B-BB79F5F1D3D5}"/>
              </a:ext>
            </a:extLst>
          </p:cNvPr>
          <p:cNvSpPr txBox="1"/>
          <p:nvPr/>
        </p:nvSpPr>
        <p:spPr>
          <a:xfrm>
            <a:off x="417436" y="2301152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melone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6DBA3A-36CA-407C-B9F4-A6A14E1B81ED}"/>
              </a:ext>
            </a:extLst>
          </p:cNvPr>
          <p:cNvSpPr txBox="1"/>
          <p:nvPr/>
        </p:nvSpPr>
        <p:spPr>
          <a:xfrm>
            <a:off x="5182700" y="4122408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albicocche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A4C3670-2D69-40D9-AF4D-73591FFD3E5D}"/>
              </a:ext>
            </a:extLst>
          </p:cNvPr>
          <p:cNvSpPr txBox="1"/>
          <p:nvPr/>
        </p:nvSpPr>
        <p:spPr>
          <a:xfrm>
            <a:off x="3624908" y="5959910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prugne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BEF9DF-5DC8-4F71-98F5-C6F67B9CF862}"/>
              </a:ext>
            </a:extLst>
          </p:cNvPr>
          <p:cNvSpPr txBox="1"/>
          <p:nvPr/>
        </p:nvSpPr>
        <p:spPr>
          <a:xfrm>
            <a:off x="8047943" y="198676"/>
            <a:ext cx="3451263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scienze</a:t>
            </a:r>
          </a:p>
          <a:p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</a:rPr>
              <a:t>Leggi i nomi dei frutti dell’estate.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</a:rPr>
              <a:t>Quali ti piacciono di più? Quali di meno? Ricopia la tabella e completa.</a:t>
            </a:r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875120-EF48-4555-BA3C-9AE3B26701CE}"/>
              </a:ext>
            </a:extLst>
          </p:cNvPr>
          <p:cNvSpPr txBox="1"/>
          <p:nvPr/>
        </p:nvSpPr>
        <p:spPr>
          <a:xfrm>
            <a:off x="250691" y="5959910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pesche</a:t>
            </a:r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747A3AF2-76D1-458F-8F8F-811687D0C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88922"/>
              </p:ext>
            </p:extLst>
          </p:nvPr>
        </p:nvGraphicFramePr>
        <p:xfrm>
          <a:off x="7775551" y="3614561"/>
          <a:ext cx="3996045" cy="3044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358">
                  <a:extLst>
                    <a:ext uri="{9D8B030D-6E8A-4147-A177-3AD203B41FA5}">
                      <a16:colId xmlns:a16="http://schemas.microsoft.com/office/drawing/2014/main" val="421561135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330649897"/>
                    </a:ext>
                  </a:extLst>
                </a:gridCol>
              </a:tblGrid>
              <a:tr h="917799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  <a:latin typeface="Corsivo Primaria" panose="02000503000000000000" pitchFamily="2" charset="0"/>
                        </a:rPr>
                        <a:t>Mi piacciono…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  <a:latin typeface="Corsivo Primaria" panose="02000503000000000000" pitchFamily="2" charset="0"/>
                        </a:rPr>
                        <a:t>Non mi piacciono…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40788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45166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79557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88650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8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9" grpId="0"/>
      <p:bldP spid="20" grpId="0"/>
      <p:bldP spid="22" grpId="0"/>
      <p:bldP spid="24" grpId="0"/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490</Words>
  <Application>Microsoft Office PowerPoint</Application>
  <PresentationFormat>Widescreen</PresentationFormat>
  <Paragraphs>79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Aharoni</vt:lpstr>
      <vt:lpstr>Arial</vt:lpstr>
      <vt:lpstr>Arial Black</vt:lpstr>
      <vt:lpstr>Berlin Sans FB Demi</vt:lpstr>
      <vt:lpstr>Calibri</vt:lpstr>
      <vt:lpstr>Calibri Light</vt:lpstr>
      <vt:lpstr>Corsivo Primaria</vt:lpstr>
      <vt:lpstr>Tema di Office</vt:lpstr>
      <vt:lpstr>Attività interdisciplinare n. 1  Classe seconda – plesso Capoluogo  Modalità asincrona</vt:lpstr>
      <vt:lpstr>Presentazione standard di PowerPoint</vt:lpstr>
      <vt:lpstr>Ciao estate!   Ricordiamo insieme  la nostra estate… </vt:lpstr>
      <vt:lpstr>Presentazione standard di PowerPoint</vt:lpstr>
      <vt:lpstr>Presentazione standard di PowerPoint</vt:lpstr>
      <vt:lpstr>Dove hai trascorso le vacanze?</vt:lpstr>
      <vt:lpstr>Presentazione standard di PowerPoint</vt:lpstr>
      <vt:lpstr>Presentazione standard di PowerPoint</vt:lpstr>
      <vt:lpstr>Presentazione standard di PowerPoint</vt:lpstr>
      <vt:lpstr>I suoni dell’estate</vt:lpstr>
      <vt:lpstr>Cos’è il mare?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ferrante</dc:creator>
  <cp:lastModifiedBy>Raffaella Castiello</cp:lastModifiedBy>
  <cp:revision>48</cp:revision>
  <dcterms:created xsi:type="dcterms:W3CDTF">2020-09-22T13:37:19Z</dcterms:created>
  <dcterms:modified xsi:type="dcterms:W3CDTF">2020-10-14T04:57:13Z</dcterms:modified>
</cp:coreProperties>
</file>