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86920B-259E-44E9-B1C2-17499E474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03F55F-84E6-4472-99B2-3C2B17042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96B1DD-9048-433F-AD1E-FB165C98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FBD0A4-7C50-4AFE-826C-C7506686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50EF95-859F-42B7-8DE3-13A7CB3A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43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8236E6-41C4-4558-8715-B6C87E74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ACF379-5E7E-41FC-B30A-C3C6649E9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3E058-CB0E-4ADB-8571-390578C9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D88FE3-5C7D-4556-83F3-663251AF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876E6F-519A-4D50-8225-4B8552ED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23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63565A-0F0D-4F8F-A65F-D16F3B9B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82767E-8FBD-4BB3-95E7-C12695891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EEB98E-85E6-4358-BA39-3A6EFD05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4B590-C9BB-4D0E-839E-4C807ED8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AD5766-69B4-4DA4-A46F-46D15017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03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32B4C0-C479-4D60-BA8D-3EF7A6F0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9106-8B16-43B4-AD09-92689C4CD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3D4AEB-C563-4A92-BD35-8819A74D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B5C941-C0A7-4575-B9CE-B503EB0E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66371A-285E-4CB6-95B4-0418525D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23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9DF1D-91D0-405E-8DCA-EBAEA567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972BE5-F966-442C-B67C-3F8D32C25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4621BB-0EBC-4E55-BFCC-D103D10E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F34D26-A5C3-4FA8-BDB9-4EF2AC36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82CADE-5ECF-4F91-A53B-EE374C42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3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8915E-58EA-4DA3-92AD-5C6DE3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059A80-A433-4DA4-97A8-994523C6E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EE3805-6C0D-4D84-9A59-7D70AD8F2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83C733-4AF7-4009-A5BD-2520A50A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DDC593-9516-4489-B472-0772634C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65300C-3DBA-436E-B673-E95523C9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2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8BD5E-2974-4BA5-A8E8-D89B6671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290BA5-2D78-426E-8736-DAF2148FA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BF587B-5E07-4979-A0EE-4B8546670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CFB61A-850A-4026-9FB0-33B5EC107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1F187A-AF0C-425F-BD38-2D6BC3ED5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3B84B81-332F-4914-8380-BAF642CE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F761CD-67A3-48D2-838F-0360FCDE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53D508-7C9C-45A7-B815-38AA6B88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08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F1DEE-86A9-4F6A-A55F-2068C148F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0BB9B2-BE1A-48E4-8FE2-D7D37D8E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C5D0ED-A4F5-4210-A581-88555C9C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4CF786-85FA-4B25-A9AC-1A430273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7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308C4F6-CBBE-447B-B21D-A3427039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87F228-3F36-4016-B3BA-785CC70C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1A5C89-FA66-4802-90B6-8535532E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68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BDB63-9131-4EF0-A945-E7053121B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A97E5B-370B-41FF-ACC0-E064CCD50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932D13-40DD-4DA5-BE91-974A351B6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A2281D-8A4F-4AB6-80F9-2F965718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CA2F59-4D24-4122-8F4D-4AA08425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5EC6E1-44B2-4E10-A190-3B8726FE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06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E280C-626C-419E-9608-94E6B876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63D9A93-8417-487A-A10A-67494A36B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2EB4D1-1F71-4B6D-9190-FEF141A8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B4BA4B-4851-4D66-B464-0F0AD18E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590E6E-F8B9-4B4D-9ADC-45925101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C9B08D-42AD-4DD0-9E98-5021A5E1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15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B5E971-8A81-47ED-9D7C-BB5B71B5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21F670-D9B8-4D92-B41E-A93FEF3FD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39A80B-2670-4697-8809-B079DC63D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F3F91-484B-420A-8E28-F27CF87B8079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82AE2E-DEAC-4787-9653-D9F98DA96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2B6E2-0C67-431C-828B-888451FE0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314DF-BAD1-45BD-8DE8-22C87EE34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33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oltreilcancello.wordpress.com/tag/mattino/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0FrDpA2tK98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11EB67-D058-4184-8849-6710DB624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5" y="141621"/>
            <a:ext cx="7036904" cy="657475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CBAB512-B49F-446B-88A1-6D4D6D4B9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9270" y="311426"/>
            <a:ext cx="4293704" cy="3198537"/>
          </a:xfrm>
        </p:spPr>
        <p:txBody>
          <a:bodyPr/>
          <a:lstStyle/>
          <a:p>
            <a:r>
              <a:rPr lang="it-IT" b="1" dirty="0"/>
              <a:t>AUTUNNO</a:t>
            </a:r>
            <a:br>
              <a:rPr lang="it-IT" b="1" dirty="0"/>
            </a:br>
            <a:r>
              <a:rPr lang="it-IT" sz="2800" b="1" dirty="0" err="1"/>
              <a:t>Attivita’</a:t>
            </a:r>
            <a:r>
              <a:rPr lang="it-IT" sz="2800" b="1" dirty="0"/>
              <a:t> di </a:t>
            </a:r>
            <a:r>
              <a:rPr lang="it-IT" sz="2400" b="1" dirty="0"/>
              <a:t>matematica/scienze/tecnologia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74EC6C-ECDD-47AF-B705-5B58E89E9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9269" y="3602038"/>
            <a:ext cx="4293703" cy="2944536"/>
          </a:xfrm>
        </p:spPr>
        <p:txBody>
          <a:bodyPr/>
          <a:lstStyle/>
          <a:p>
            <a:r>
              <a:rPr lang="it-IT" b="1"/>
              <a:t>Classe III F –Fra’ Siciliano</a:t>
            </a:r>
          </a:p>
          <a:p>
            <a:endParaRPr lang="it-IT" b="1"/>
          </a:p>
          <a:p>
            <a:r>
              <a:rPr lang="it-IT" b="1"/>
              <a:t>Doc. Romano Vincenzo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93778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2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AC66BE-6769-4E4A-BF6A-227EC778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3986156" cy="2806506"/>
          </a:xfrm>
        </p:spPr>
        <p:txBody>
          <a:bodyPr anchor="b">
            <a:noAutofit/>
          </a:bodyPr>
          <a:lstStyle/>
          <a:p>
            <a:r>
              <a:rPr lang="it-IT" sz="2000" b="1" i="1" dirty="0">
                <a:solidFill>
                  <a:srgbClr val="C00000"/>
                </a:solidFill>
              </a:rPr>
              <a:t>In autunno le foglie in cima ai nostri alberi ingialliscono e cadono, lasciando l’albero completamente spoglio. Un fenomeno che tutti noi conosciamo e che, soprattutto nelle nostre città, rende l’atmosfera nella stagione autunnale più magica e romantica. Sappiamo realmente, però, cosa accade alle foglie e agli alberi?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FED5FC7-7D6F-40F9-B05F-A3CC7032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08252"/>
            <a:ext cx="3986156" cy="280650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i="1" dirty="0" err="1"/>
              <a:t>Alcuni</a:t>
            </a:r>
            <a:r>
              <a:rPr lang="en-US" sz="2000" b="1" i="1" dirty="0"/>
              <a:t> </a:t>
            </a:r>
            <a:r>
              <a:rPr lang="en-US" sz="2000" b="1" i="1" dirty="0" err="1"/>
              <a:t>alberi</a:t>
            </a:r>
            <a:r>
              <a:rPr lang="en-US" sz="2000" b="1" i="1" dirty="0"/>
              <a:t>, </a:t>
            </a:r>
            <a:r>
              <a:rPr lang="en-US" sz="2000" b="1" i="1" dirty="0" err="1"/>
              <a:t>quando</a:t>
            </a:r>
            <a:r>
              <a:rPr lang="en-US" sz="2000" b="1" i="1" dirty="0"/>
              <a:t> </a:t>
            </a:r>
            <a:r>
              <a:rPr lang="en-US" sz="2000" b="1" i="1" dirty="0" err="1"/>
              <a:t>manca</a:t>
            </a:r>
            <a:r>
              <a:rPr lang="en-US" sz="2000" b="1" i="1" dirty="0"/>
              <a:t> </a:t>
            </a:r>
            <a:r>
              <a:rPr lang="en-US" sz="2000" b="1" i="1" dirty="0" err="1"/>
              <a:t>il</a:t>
            </a:r>
            <a:r>
              <a:rPr lang="en-US" sz="2000" b="1" i="1" dirty="0"/>
              <a:t> sole, non </a:t>
            </a:r>
            <a:r>
              <a:rPr lang="en-US" sz="2000" b="1" i="1" dirty="0" err="1"/>
              <a:t>riescono</a:t>
            </a:r>
            <a:r>
              <a:rPr lang="en-US" sz="2000" b="1" i="1" dirty="0"/>
              <a:t> a </a:t>
            </a:r>
            <a:r>
              <a:rPr lang="en-US" sz="2000" b="1" i="1" dirty="0" err="1"/>
              <a:t>produrre</a:t>
            </a:r>
            <a:r>
              <a:rPr lang="en-US" sz="2000" b="1" i="1" dirty="0"/>
              <a:t> </a:t>
            </a:r>
            <a:r>
              <a:rPr lang="en-US" sz="2000" b="1" i="1" dirty="0" err="1"/>
              <a:t>cibo</a:t>
            </a:r>
            <a:r>
              <a:rPr lang="en-US" sz="2000" b="1" i="1" dirty="0"/>
              <a:t> e </a:t>
            </a:r>
            <a:r>
              <a:rPr lang="en-US" sz="2000" b="1" i="1" dirty="0" err="1"/>
              <a:t>si</a:t>
            </a:r>
            <a:r>
              <a:rPr lang="en-US" sz="2000" b="1" i="1" dirty="0"/>
              <a:t> </a:t>
            </a:r>
            <a:r>
              <a:rPr lang="en-US" sz="2000" b="1" i="1" dirty="0" err="1"/>
              <a:t>mettono</a:t>
            </a:r>
            <a:r>
              <a:rPr lang="en-US" sz="2000" b="1" i="1" dirty="0"/>
              <a:t> a </a:t>
            </a:r>
            <a:r>
              <a:rPr lang="en-US" sz="2000" b="1" i="1" dirty="0" err="1"/>
              <a:t>riposo</a:t>
            </a:r>
            <a:r>
              <a:rPr lang="en-US" sz="2000" b="1" i="1" dirty="0"/>
              <a:t> </a:t>
            </a:r>
            <a:r>
              <a:rPr lang="en-US" sz="2000" b="1" i="1" dirty="0" err="1"/>
              <a:t>nell’attesa</a:t>
            </a:r>
            <a:r>
              <a:rPr lang="en-US" sz="2000" b="1" i="1" dirty="0"/>
              <a:t> </a:t>
            </a:r>
            <a:r>
              <a:rPr lang="en-US" sz="2000" b="1" i="1" dirty="0" err="1"/>
              <a:t>che</a:t>
            </a:r>
            <a:r>
              <a:rPr lang="en-US" sz="2000" b="1" i="1" dirty="0"/>
              <a:t> </a:t>
            </a:r>
            <a:r>
              <a:rPr lang="en-US" sz="2000" b="1" i="1" dirty="0" err="1"/>
              <a:t>arrivi</a:t>
            </a:r>
            <a:r>
              <a:rPr lang="en-US" sz="2000" b="1" i="1" dirty="0"/>
              <a:t> la </a:t>
            </a:r>
            <a:r>
              <a:rPr lang="en-US" sz="2000" b="1" i="1" dirty="0" err="1"/>
              <a:t>bella</a:t>
            </a:r>
            <a:r>
              <a:rPr lang="en-US" sz="2000" b="1" i="1" dirty="0"/>
              <a:t> </a:t>
            </a:r>
            <a:r>
              <a:rPr lang="en-US" sz="2000" b="1" i="1" dirty="0" err="1"/>
              <a:t>stagione</a:t>
            </a:r>
            <a:r>
              <a:rPr lang="en-US" sz="2000" b="1" i="1" dirty="0"/>
              <a:t>. Per </a:t>
            </a:r>
            <a:r>
              <a:rPr lang="en-US" sz="2000" b="1" i="1" dirty="0" err="1"/>
              <a:t>risparmiare</a:t>
            </a:r>
            <a:r>
              <a:rPr lang="en-US" sz="2000" b="1" i="1" dirty="0"/>
              <a:t> “</a:t>
            </a:r>
            <a:r>
              <a:rPr lang="en-US" sz="2000" b="1" i="1" dirty="0" err="1"/>
              <a:t>energie</a:t>
            </a:r>
            <a:r>
              <a:rPr lang="en-US" sz="2000" b="1" i="1" dirty="0"/>
              <a:t>” </a:t>
            </a:r>
            <a:r>
              <a:rPr lang="en-US" sz="2000" b="1" i="1" dirty="0" err="1"/>
              <a:t>chiudono</a:t>
            </a:r>
            <a:r>
              <a:rPr lang="en-US" sz="2000" b="1" i="1" dirty="0"/>
              <a:t> I </a:t>
            </a:r>
            <a:r>
              <a:rPr lang="en-US" sz="2000" b="1" i="1" dirty="0" err="1"/>
              <a:t>dotti</a:t>
            </a:r>
            <a:r>
              <a:rPr lang="en-US" sz="2000" b="1" i="1" dirty="0"/>
              <a:t>  </a:t>
            </a:r>
            <a:r>
              <a:rPr lang="en-US" sz="2000" b="1" i="1" dirty="0" err="1"/>
              <a:t>alla</a:t>
            </a:r>
            <a:r>
              <a:rPr lang="en-US" sz="2000" b="1" i="1" dirty="0"/>
              <a:t> base </a:t>
            </a:r>
            <a:r>
              <a:rPr lang="en-US" sz="2000" b="1" i="1" dirty="0" err="1"/>
              <a:t>delle</a:t>
            </a:r>
            <a:r>
              <a:rPr lang="en-US" sz="2000" b="1" i="1" dirty="0"/>
              <a:t> </a:t>
            </a:r>
            <a:r>
              <a:rPr lang="en-US" sz="2000" b="1" i="1" dirty="0" err="1"/>
              <a:t>foglie</a:t>
            </a:r>
            <a:r>
              <a:rPr lang="en-US" sz="2000" b="1" i="1" dirty="0"/>
              <a:t> </a:t>
            </a:r>
            <a:r>
              <a:rPr lang="en-US" sz="2000" b="1" i="1" dirty="0" err="1"/>
              <a:t>lasciandole</a:t>
            </a:r>
            <a:r>
              <a:rPr lang="en-US" sz="2000" b="1" i="1" dirty="0"/>
              <a:t> </a:t>
            </a:r>
            <a:r>
              <a:rPr lang="en-US" sz="2000" b="1" i="1" dirty="0" err="1"/>
              <a:t>a”digiuno</a:t>
            </a:r>
            <a:r>
              <a:rPr lang="en-US" sz="2000" b="1" i="1" dirty="0"/>
              <a:t>”. Le </a:t>
            </a:r>
            <a:r>
              <a:rPr lang="en-US" sz="2000" b="1" i="1" dirty="0" err="1"/>
              <a:t>foglie</a:t>
            </a:r>
            <a:r>
              <a:rPr lang="en-US" sz="2000" b="1" i="1" dirty="0"/>
              <a:t> </a:t>
            </a:r>
            <a:r>
              <a:rPr lang="en-US" sz="2000" b="1" i="1" dirty="0" err="1"/>
              <a:t>cadendo</a:t>
            </a:r>
            <a:r>
              <a:rPr lang="en-US" sz="2000" b="1" i="1" dirty="0"/>
              <a:t> </a:t>
            </a:r>
            <a:r>
              <a:rPr lang="en-US" sz="2000" b="1" i="1" dirty="0" err="1"/>
              <a:t>si</a:t>
            </a:r>
            <a:r>
              <a:rPr lang="en-US" sz="2000" b="1" i="1" dirty="0"/>
              <a:t> </a:t>
            </a:r>
            <a:r>
              <a:rPr lang="en-US" sz="2000" b="1" i="1" dirty="0" err="1"/>
              <a:t>decompongono</a:t>
            </a:r>
            <a:r>
              <a:rPr lang="en-US" sz="2000" b="1" i="1" dirty="0"/>
              <a:t> e </a:t>
            </a:r>
            <a:r>
              <a:rPr lang="en-US" sz="2000" b="1" i="1" dirty="0" err="1"/>
              <a:t>diventano</a:t>
            </a:r>
            <a:r>
              <a:rPr lang="en-US" sz="2000" b="1" i="1" dirty="0"/>
              <a:t> </a:t>
            </a:r>
            <a:r>
              <a:rPr lang="en-US" sz="2000" b="1" i="1" dirty="0" err="1"/>
              <a:t>fertilizzante</a:t>
            </a:r>
            <a:r>
              <a:rPr lang="en-US" sz="2000" b="1" i="1" dirty="0"/>
              <a:t> per la </a:t>
            </a:r>
            <a:r>
              <a:rPr lang="en-US" sz="2000" b="1" i="1" dirty="0" err="1"/>
              <a:t>pianta</a:t>
            </a:r>
            <a:r>
              <a:rPr lang="en-US" sz="2000" b="1" i="1" dirty="0"/>
              <a:t> </a:t>
            </a:r>
            <a:r>
              <a:rPr lang="en-US" sz="2000" b="1" i="1" dirty="0" err="1"/>
              <a:t>che</a:t>
            </a:r>
            <a:r>
              <a:rPr lang="en-US" sz="2000" b="1" i="1" dirty="0"/>
              <a:t> </a:t>
            </a:r>
            <a:r>
              <a:rPr lang="en-US" sz="2000" b="1" i="1" dirty="0" err="1"/>
              <a:t>potrà</a:t>
            </a:r>
            <a:r>
              <a:rPr lang="en-US" sz="2000" b="1" i="1" dirty="0"/>
              <a:t> </a:t>
            </a:r>
            <a:r>
              <a:rPr lang="en-US" sz="2000" b="1" i="1" dirty="0" err="1"/>
              <a:t>così</a:t>
            </a:r>
            <a:r>
              <a:rPr lang="en-US" sz="2000" b="1" i="1" dirty="0"/>
              <a:t> </a:t>
            </a:r>
            <a:r>
              <a:rPr lang="en-US" sz="2000" b="1" i="1" dirty="0" err="1"/>
              <a:t>rifiorire</a:t>
            </a:r>
            <a:r>
              <a:rPr lang="en-US" sz="2000" b="1" i="1" dirty="0"/>
              <a:t> in primavera.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i="1" dirty="0"/>
              <a:t>Le </a:t>
            </a:r>
            <a:r>
              <a:rPr lang="en-US" sz="2000" b="1" i="1" dirty="0" err="1"/>
              <a:t>piante</a:t>
            </a:r>
            <a:r>
              <a:rPr lang="en-US" sz="2000" b="1" i="1" dirty="0"/>
              <a:t> </a:t>
            </a:r>
            <a:r>
              <a:rPr lang="en-US" sz="2000" b="1" i="1" dirty="0" err="1"/>
              <a:t>che</a:t>
            </a:r>
            <a:r>
              <a:rPr lang="en-US" sz="2000" b="1" i="1" dirty="0"/>
              <a:t> </a:t>
            </a:r>
            <a:r>
              <a:rPr lang="en-US" sz="2000" b="1" i="1" dirty="0" err="1"/>
              <a:t>perdono</a:t>
            </a:r>
            <a:r>
              <a:rPr lang="en-US" sz="2000" b="1" i="1" dirty="0"/>
              <a:t> le </a:t>
            </a:r>
            <a:r>
              <a:rPr lang="en-US" sz="2000" b="1" i="1" dirty="0" err="1"/>
              <a:t>foglie</a:t>
            </a:r>
            <a:r>
              <a:rPr lang="en-US" sz="2000" b="1" i="1" dirty="0"/>
              <a:t> </a:t>
            </a:r>
            <a:r>
              <a:rPr lang="en-US" sz="2000" b="1" i="1" dirty="0" err="1"/>
              <a:t>quando</a:t>
            </a:r>
            <a:r>
              <a:rPr lang="en-US" sz="2000" b="1" i="1" dirty="0"/>
              <a:t> </a:t>
            </a:r>
            <a:r>
              <a:rPr lang="en-US" sz="2000" b="1" i="1" dirty="0" err="1"/>
              <a:t>si</a:t>
            </a:r>
            <a:r>
              <a:rPr lang="en-US" sz="2000" b="1" i="1" dirty="0"/>
              <a:t> </a:t>
            </a:r>
            <a:r>
              <a:rPr lang="en-US" sz="2000" b="1" i="1" dirty="0" err="1"/>
              <a:t>avvicina</a:t>
            </a:r>
            <a:r>
              <a:rPr lang="en-US" sz="2000" b="1" i="1" dirty="0"/>
              <a:t> </a:t>
            </a:r>
            <a:r>
              <a:rPr lang="en-US" sz="2000" b="1" i="1" dirty="0" err="1"/>
              <a:t>il</a:t>
            </a:r>
            <a:r>
              <a:rPr lang="en-US" sz="2000" b="1" i="1" dirty="0"/>
              <a:t>  </a:t>
            </a:r>
            <a:r>
              <a:rPr lang="en-US" sz="2000" b="1" i="1" dirty="0" err="1"/>
              <a:t>periodo</a:t>
            </a:r>
            <a:r>
              <a:rPr lang="en-US" sz="2000" b="1" i="1" dirty="0"/>
              <a:t> </a:t>
            </a:r>
            <a:r>
              <a:rPr lang="en-US" sz="2000" b="1" i="1" dirty="0" err="1"/>
              <a:t>più</a:t>
            </a:r>
            <a:r>
              <a:rPr lang="en-US" sz="2000" b="1" i="1" dirty="0"/>
              <a:t> freddo e </a:t>
            </a:r>
            <a:r>
              <a:rPr lang="en-US" sz="2000" b="1" i="1" dirty="0" err="1"/>
              <a:t>meno</a:t>
            </a:r>
            <a:r>
              <a:rPr lang="en-US" sz="2000" b="1" i="1" dirty="0"/>
              <a:t> </a:t>
            </a:r>
            <a:r>
              <a:rPr lang="en-US" sz="2000" b="1" i="1" dirty="0" err="1"/>
              <a:t>luminoso</a:t>
            </a:r>
            <a:r>
              <a:rPr lang="en-US" sz="2000" b="1" i="1" dirty="0"/>
              <a:t> </a:t>
            </a:r>
            <a:r>
              <a:rPr lang="en-US" sz="2000" b="1" i="1" dirty="0" err="1"/>
              <a:t>si</a:t>
            </a:r>
            <a:r>
              <a:rPr lang="en-US" sz="2000" b="1" i="1" dirty="0"/>
              <a:t> </a:t>
            </a:r>
            <a:r>
              <a:rPr lang="en-US" sz="2000" b="1" i="1" dirty="0" err="1"/>
              <a:t>chiamano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piante</a:t>
            </a:r>
            <a:r>
              <a:rPr lang="en-US" sz="2000" b="1" i="1" dirty="0">
                <a:solidFill>
                  <a:srgbClr val="C00000"/>
                </a:solidFill>
              </a:rPr>
              <a:t> a </a:t>
            </a:r>
            <a:r>
              <a:rPr lang="en-US" sz="2000" b="1" i="1" dirty="0" err="1">
                <a:solidFill>
                  <a:srgbClr val="C00000"/>
                </a:solidFill>
              </a:rPr>
              <a:t>foglie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caduche</a:t>
            </a:r>
            <a:r>
              <a:rPr lang="en-US" sz="2000" b="1" i="1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i="1" dirty="0"/>
              <a:t>Le </a:t>
            </a:r>
            <a:r>
              <a:rPr lang="en-US" sz="2000" b="1" i="1" dirty="0" err="1"/>
              <a:t>piante</a:t>
            </a:r>
            <a:r>
              <a:rPr lang="en-US" sz="2000" b="1" i="1" dirty="0"/>
              <a:t> </a:t>
            </a:r>
            <a:r>
              <a:rPr lang="en-US" sz="2000" b="1" i="1" dirty="0" err="1"/>
              <a:t>che</a:t>
            </a:r>
            <a:r>
              <a:rPr lang="en-US" sz="2000" b="1" i="1" dirty="0"/>
              <a:t> </a:t>
            </a:r>
            <a:r>
              <a:rPr lang="en-US" sz="2000" b="1" i="1" dirty="0" err="1"/>
              <a:t>invece</a:t>
            </a:r>
            <a:r>
              <a:rPr lang="en-US" sz="2000" b="1" i="1" dirty="0"/>
              <a:t>  </a:t>
            </a:r>
            <a:r>
              <a:rPr lang="en-US" sz="2000" b="1" i="1" dirty="0" err="1"/>
              <a:t>mantengono</a:t>
            </a:r>
            <a:r>
              <a:rPr lang="en-US" sz="2000" b="1" i="1" dirty="0"/>
              <a:t> le </a:t>
            </a:r>
            <a:r>
              <a:rPr lang="en-US" sz="2000" b="1" i="1" dirty="0" err="1"/>
              <a:t>foglie</a:t>
            </a:r>
            <a:r>
              <a:rPr lang="en-US" sz="2000" b="1" i="1" dirty="0"/>
              <a:t> </a:t>
            </a:r>
            <a:r>
              <a:rPr lang="en-US" sz="2000" b="1" i="1" dirty="0" err="1"/>
              <a:t>tutto</a:t>
            </a:r>
            <a:r>
              <a:rPr lang="en-US" sz="2000" b="1" i="1" dirty="0"/>
              <a:t> </a:t>
            </a:r>
            <a:r>
              <a:rPr lang="en-US" sz="2000" b="1" i="1" dirty="0" err="1"/>
              <a:t>l’anno</a:t>
            </a:r>
            <a:r>
              <a:rPr lang="en-US" sz="2000" b="1" i="1" dirty="0"/>
              <a:t> </a:t>
            </a:r>
            <a:r>
              <a:rPr lang="en-US" sz="2000" b="1" i="1" dirty="0" err="1"/>
              <a:t>si</a:t>
            </a:r>
            <a:r>
              <a:rPr lang="en-US" sz="2000" b="1" i="1" dirty="0"/>
              <a:t> </a:t>
            </a:r>
            <a:r>
              <a:rPr lang="en-US" sz="2000" b="1" i="1" dirty="0" err="1"/>
              <a:t>chiamano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piante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sempreverdi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10" name="Segnaposto contenuto 9" descr="Immagine che contiene albero, pianta&#10;&#10;Descrizione generata automaticamente">
            <a:extLst>
              <a:ext uri="{FF2B5EF4-FFF2-40B4-BE49-F238E27FC236}">
                <a16:creationId xmlns:a16="http://schemas.microsoft.com/office/drawing/2014/main" id="{F571D6AF-ADA7-43EB-83EE-643D1A7EE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552" r="12983" b="1"/>
          <a:stretch/>
        </p:blipFill>
        <p:spPr>
          <a:xfrm>
            <a:off x="5186557" y="162853"/>
            <a:ext cx="6830817" cy="6137951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9E7E13C-E166-4147-B981-81D8B8D24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2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0">
              <a:schemeClr val="accent2">
                <a:lumMod val="97000"/>
                <a:lumOff val="3000"/>
              </a:schemeClr>
            </a:gs>
            <a:gs pos="1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D98BBE-A0D3-4C2A-BC4B-63B38B82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FFFF00"/>
                </a:solidFill>
              </a:rPr>
              <a:t>Ricopia il testo sul quaderno e risolvi i problemi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D4E5E33-1F09-424D-9AF2-03B72E4FF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18" r="2540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7D2C2C-772F-4117-B792-97BD123B2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133" y="2397228"/>
            <a:ext cx="4171019" cy="3993752"/>
          </a:xfrm>
          <a:solidFill>
            <a:srgbClr val="FFC000"/>
          </a:solidFill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400" dirty="0"/>
              <a:t>1° problema</a:t>
            </a:r>
          </a:p>
          <a:p>
            <a:pPr marL="0" indent="0">
              <a:buNone/>
            </a:pPr>
            <a:r>
              <a:rPr lang="it-IT" sz="2400" dirty="0"/>
              <a:t>Antonio ha raccolto in montagna </a:t>
            </a:r>
            <a:r>
              <a:rPr lang="it-IT" sz="2400" dirty="0">
                <a:solidFill>
                  <a:srgbClr val="FF0000"/>
                </a:solidFill>
              </a:rPr>
              <a:t>2</a:t>
            </a:r>
            <a:r>
              <a:rPr lang="it-IT" sz="2400" dirty="0"/>
              <a:t>4 foglie rosse e </a:t>
            </a:r>
            <a:r>
              <a:rPr lang="it-IT" sz="2400" dirty="0">
                <a:solidFill>
                  <a:srgbClr val="FF0000"/>
                </a:solidFill>
              </a:rPr>
              <a:t>1</a:t>
            </a:r>
            <a:r>
              <a:rPr lang="it-IT" sz="2400" dirty="0"/>
              <a:t>9 gialle.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Quante foglie avrà in tutto?</a:t>
            </a:r>
          </a:p>
          <a:p>
            <a:pPr marL="0" indent="0">
              <a:buNone/>
            </a:pPr>
            <a:r>
              <a:rPr lang="it-IT" sz="2400" dirty="0"/>
              <a:t>2° problema</a:t>
            </a:r>
          </a:p>
          <a:p>
            <a:pPr marL="0" indent="0">
              <a:buNone/>
            </a:pPr>
            <a:r>
              <a:rPr lang="it-IT" sz="2400" dirty="0"/>
              <a:t>Delle foglie raccolte, Antonio ne utilizza </a:t>
            </a:r>
            <a:r>
              <a:rPr lang="it-IT" sz="2400" dirty="0">
                <a:solidFill>
                  <a:srgbClr val="FF0000"/>
                </a:solidFill>
              </a:rPr>
              <a:t>3</a:t>
            </a:r>
            <a:r>
              <a:rPr lang="it-IT" sz="2400" dirty="0"/>
              <a:t>4 per realizzare un collage sull’autunno.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Quante foglie gli avanzano?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3DE99D8-A514-42B1-A0ED-012813C78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6030" y="2376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0">
              <a:schemeClr val="accent2">
                <a:lumMod val="97000"/>
                <a:lumOff val="3000"/>
              </a:schemeClr>
            </a:gs>
            <a:gs pos="1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C374A02-41F6-498C-B1BB-E9AB5435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Tecnologia</a:t>
            </a:r>
            <a:r>
              <a:rPr lang="en-US" sz="3600" dirty="0">
                <a:solidFill>
                  <a:srgbClr val="FFFFFF"/>
                </a:solidFill>
              </a:rPr>
              <a:t>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Utilizza</a:t>
            </a:r>
            <a:r>
              <a:rPr lang="en-US" sz="3600" dirty="0">
                <a:solidFill>
                  <a:srgbClr val="FFFFFF"/>
                </a:solidFill>
              </a:rPr>
              <a:t> le </a:t>
            </a:r>
            <a:r>
              <a:rPr lang="en-US" sz="3600" dirty="0" err="1">
                <a:solidFill>
                  <a:srgbClr val="FFFFFF"/>
                </a:solidFill>
              </a:rPr>
              <a:t>foglie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autunnali</a:t>
            </a:r>
            <a:r>
              <a:rPr lang="en-US" sz="3600" dirty="0">
                <a:solidFill>
                  <a:srgbClr val="FFFFFF"/>
                </a:solidFill>
              </a:rPr>
              <a:t> per </a:t>
            </a:r>
            <a:r>
              <a:rPr lang="en-US" sz="3600" dirty="0" err="1">
                <a:solidFill>
                  <a:srgbClr val="FFFFFF"/>
                </a:solidFill>
              </a:rPr>
              <a:t>realizzare</a:t>
            </a:r>
            <a:r>
              <a:rPr lang="en-US" sz="3600" dirty="0">
                <a:solidFill>
                  <a:srgbClr val="FFFFFF"/>
                </a:solidFill>
              </a:rPr>
              <a:t> un collage.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F553BCB-A85B-4048-9A5E-4F2C8DF6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C69577-4456-480F-9E10-7E7CE1383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9" r="667" b="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30D144-03C4-4B9E-8B0A-4A577BD62C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6" r="-5" b="-5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18102E5-0F24-4840-B7AB-BF0DCDE88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8279" r="3411" b="4"/>
          <a:stretch/>
        </p:blipFill>
        <p:spPr>
          <a:xfrm>
            <a:off x="317634" y="3509433"/>
            <a:ext cx="4160453" cy="3026834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52F6929-85BC-42AC-84FE-6D6121429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4338" y="5506741"/>
            <a:ext cx="945662" cy="94566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lo 3D 12" descr="Gufo origami">
                <a:extLst>
                  <a:ext uri="{FF2B5EF4-FFF2-40B4-BE49-F238E27FC236}">
                    <a16:creationId xmlns:a16="http://schemas.microsoft.com/office/drawing/2014/main" id="{0BEE78F1-1C6B-431E-A40E-255DA811FD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6054334"/>
                  </p:ext>
                </p:extLst>
              </p:nvPr>
            </p:nvGraphicFramePr>
            <p:xfrm>
              <a:off x="10511253" y="3328513"/>
              <a:ext cx="1281799" cy="2117341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281799" cy="2117341"/>
                    </a:xfrm>
                    <a:prstGeom prst="rect">
                      <a:avLst/>
                    </a:prstGeom>
                  </am3d:spPr>
                  <am3d:camera>
                    <am3d:pos x="0" y="0" z="61345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17562" d="1000000"/>
                    <am3d:preTrans dx="921636" dy="-18000000" dz="-1560563"/>
                    <am3d:scale>
                      <am3d:sx n="1000000" d="1000000"/>
                      <am3d:sy n="1000000" d="1000000"/>
                      <am3d:sz n="1000000" d="1000000"/>
                    </am3d:scale>
                    <am3d:rot ax="208059" ay="-2244186" az="-126477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5541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lo 3D 12" descr="Gufo origami">
                <a:extLst>
                  <a:ext uri="{FF2B5EF4-FFF2-40B4-BE49-F238E27FC236}">
                    <a16:creationId xmlns:a16="http://schemas.microsoft.com/office/drawing/2014/main" id="{0BEE78F1-1C6B-431E-A40E-255DA811FD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11253" y="3328513"/>
                <a:ext cx="1281799" cy="21173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92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237</Words>
  <Application>Microsoft Office PowerPoint</Application>
  <PresentationFormat>Widescreen</PresentationFormat>
  <Paragraphs>17</Paragraphs>
  <Slides>4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AUTUNNO Attivita’ di matematica/scienze/tecnologia</vt:lpstr>
      <vt:lpstr>In autunno le foglie in cima ai nostri alberi ingialliscono e cadono, lasciando l’albero completamente spoglio. Un fenomeno che tutti noi conosciamo e che, soprattutto nelle nostre città, rende l’atmosfera nella stagione autunnale più magica e romantica. Sappiamo realmente, però, cosa accade alle foglie e agli alberi? </vt:lpstr>
      <vt:lpstr>Ricopia il testo sul quaderno e risolvi i problemi</vt:lpstr>
      <vt:lpstr>Tecnologia:  Utilizza le foglie autunnali per realizzare un collage.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AUTUNNO Attivita’ di matematica/scienze/tecnologia</dc:title>
  <dc:creator>Vincenzo Romano</dc:creator>
  <cp:lastModifiedBy>Vincenzo Romano</cp:lastModifiedBy>
  <cp:revision>10</cp:revision>
  <dcterms:created xsi:type="dcterms:W3CDTF">2020-10-20T19:56:07Z</dcterms:created>
  <dcterms:modified xsi:type="dcterms:W3CDTF">2020-10-21T07:02:13Z</dcterms:modified>
</cp:coreProperties>
</file>