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6" r:id="rId7"/>
    <p:sldId id="268" r:id="rId8"/>
    <p:sldId id="270" r:id="rId9"/>
    <p:sldId id="271" r:id="rId10"/>
  </p:sldIdLst>
  <p:sldSz cx="12169775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2" y="124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07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91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1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8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47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6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53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34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61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40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4180-670E-4E7D-8BD7-1939A05D46B2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3FED-8EF7-452C-9F7A-ED8508A8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5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C60B8-FBAC-4BB4-B08C-8109A025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30" y="1979722"/>
            <a:ext cx="10382118" cy="234370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Attività interdisciplinare per l’inclusione </a:t>
            </a:r>
            <a:b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Classe seconda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it-IT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plesso Capoluogo</a:t>
            </a:r>
            <a:br>
              <a:rPr lang="it-IT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Modalità asincrona</a:t>
            </a:r>
          </a:p>
        </p:txBody>
      </p:sp>
    </p:spTree>
    <p:extLst>
      <p:ext uri="{BB962C8B-B14F-4D97-AF65-F5344CB8AC3E}">
        <p14:creationId xmlns:p14="http://schemas.microsoft.com/office/powerpoint/2010/main" val="255566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21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69776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35C8D7-ADAE-4021-A678-18643596D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5731" y="639098"/>
            <a:ext cx="4804298" cy="5291186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Ciao estate!</a:t>
            </a:r>
            <a:b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b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it-IT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Ricordiamo insieme </a:t>
            </a:r>
            <a:br>
              <a:rPr lang="it-IT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it-IT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la nostra estate…</a:t>
            </a:r>
            <a:br>
              <a:rPr lang="it-IT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endParaRPr lang="it-IT" sz="32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856CC0-0C00-4644-BE92-540672C07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4" r="24207" b="9202"/>
          <a:stretch/>
        </p:blipFill>
        <p:spPr>
          <a:xfrm>
            <a:off x="632843" y="640081"/>
            <a:ext cx="5452045" cy="4589138"/>
          </a:xfrm>
          <a:prstGeom prst="rect">
            <a:avLst/>
          </a:prstGeom>
        </p:spPr>
      </p:pic>
      <p:cxnSp>
        <p:nvCxnSpPr>
          <p:cNvPr id="66" name="Straight Connector 23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6047" y="4371149"/>
            <a:ext cx="456366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25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6977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71325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ATTIVITA’ DI INGLESE E ARTE E IMMAGINE</a:t>
            </a:r>
          </a:p>
        </p:txBody>
      </p:sp>
      <p:sp>
        <p:nvSpPr>
          <p:cNvPr id="4" name="CasellaDiTesto 2">
            <a:extLst>
              <a:ext uri="{FF2B5EF4-FFF2-40B4-BE49-F238E27FC236}">
                <a16:creationId xmlns:a16="http://schemas.microsoft.com/office/drawing/2014/main" id="{E4A5CF58-2567-4B73-AD55-7DC5B6CDFC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8489" y="1124745"/>
            <a:ext cx="958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</a:t>
            </a:r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words – Parole estive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4" y="1752728"/>
            <a:ext cx="3052577" cy="13882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47" y="1484784"/>
            <a:ext cx="2308800" cy="23762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0" y="4437112"/>
            <a:ext cx="3281871" cy="18002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44327" y="328498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FFC000"/>
                </a:solidFill>
              </a:rPr>
              <a:t>SUN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47787" y="1985183"/>
            <a:ext cx="237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0070C0"/>
                </a:solidFill>
              </a:rPr>
              <a:t>SEA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212679" y="573325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52639" y="4875547"/>
            <a:ext cx="2118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5400" b="1" dirty="0">
                <a:solidFill>
                  <a:srgbClr val="EEECE1">
                    <a:lumMod val="50000"/>
                  </a:srgbClr>
                </a:solidFill>
              </a:rPr>
              <a:t>BEACH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020991" y="350100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GUARDA LE IMMAGINI, ASCOLTA, 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RIPETI E COPIA SUL QUADERNO</a:t>
            </a:r>
          </a:p>
        </p:txBody>
      </p:sp>
    </p:spTree>
    <p:extLst>
      <p:ext uri="{BB962C8B-B14F-4D97-AF65-F5344CB8AC3E}">
        <p14:creationId xmlns:p14="http://schemas.microsoft.com/office/powerpoint/2010/main" val="14095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B500F-639F-4288-BE66-E2BFC937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726" y="150921"/>
            <a:ext cx="10040064" cy="1065481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Corsivo Primaria" panose="02000503000000000000" pitchFamily="2" charset="0"/>
              </a:rPr>
              <a:t>DOVE HAI TRASCORSO LE VACANZE?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F44749-1155-4A9D-8736-91D968AC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94" y="1192921"/>
            <a:ext cx="3969259" cy="23859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156D936-EE40-4D49-8DE2-0B35530A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8" y="3924095"/>
            <a:ext cx="4120176" cy="23389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EA0978-B3CD-41F4-A613-6422E9405999}"/>
              </a:ext>
            </a:extLst>
          </p:cNvPr>
          <p:cNvSpPr txBox="1"/>
          <p:nvPr/>
        </p:nvSpPr>
        <p:spPr>
          <a:xfrm>
            <a:off x="8605167" y="1124744"/>
            <a:ext cx="30838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ATTIVITA’</a:t>
            </a:r>
          </a:p>
          <a:p>
            <a:r>
              <a:rPr lang="it-IT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 GEOGRAFIA</a:t>
            </a:r>
          </a:p>
          <a:p>
            <a:r>
              <a:rPr lang="it-IT" sz="2200" dirty="0">
                <a:latin typeface="Corsivo Primaria" panose="02000503000000000000" pitchFamily="2" charset="0"/>
              </a:rPr>
              <a:t>GUARDA LE IMMAGINI</a:t>
            </a:r>
          </a:p>
          <a:p>
            <a:r>
              <a:rPr lang="it-IT" sz="2200" dirty="0">
                <a:latin typeface="Corsivo Primaria" panose="02000503000000000000" pitchFamily="2" charset="0"/>
              </a:rPr>
              <a:t>E SCRIVI SUL QUADERNO SE PER LE VACANZE SEI STATO AL </a:t>
            </a:r>
            <a:r>
              <a:rPr lang="it-IT" sz="2200" b="1" dirty="0">
                <a:solidFill>
                  <a:srgbClr val="0070C0"/>
                </a:solidFill>
                <a:latin typeface="Corsivo Primaria" panose="02000503000000000000" pitchFamily="2" charset="0"/>
              </a:rPr>
              <a:t>MARE</a:t>
            </a:r>
            <a:r>
              <a:rPr lang="it-IT" sz="2200" dirty="0">
                <a:latin typeface="Corsivo Primaria" panose="02000503000000000000" pitchFamily="2" charset="0"/>
              </a:rPr>
              <a:t> O IN 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Corsivo Primaria" panose="02000503000000000000" pitchFamily="2" charset="0"/>
              </a:rPr>
              <a:t>MONTAGNA </a:t>
            </a:r>
            <a:r>
              <a:rPr lang="it-IT" sz="2200" dirty="0">
                <a:latin typeface="Corsivo Primaria" panose="02000503000000000000" pitchFamily="2" charset="0"/>
              </a:rPr>
              <a:t>E POI FAI IL DISEGNO.</a:t>
            </a:r>
          </a:p>
          <a:p>
            <a:endParaRPr lang="it-IT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4767" y="162880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70C0"/>
                </a:solidFill>
              </a:rPr>
              <a:t>MARE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4767" y="4869160"/>
            <a:ext cx="2811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MONTAGNA</a:t>
            </a:r>
          </a:p>
        </p:txBody>
      </p:sp>
    </p:spTree>
    <p:extLst>
      <p:ext uri="{BB962C8B-B14F-4D97-AF65-F5344CB8AC3E}">
        <p14:creationId xmlns:p14="http://schemas.microsoft.com/office/powerpoint/2010/main" val="10245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FF2E255-AF67-4B2C-8272-FFA5C57CC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86"/>
          <a:stretch/>
        </p:blipFill>
        <p:spPr>
          <a:xfrm>
            <a:off x="2340314" y="3316356"/>
            <a:ext cx="1698706" cy="23622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E3A710-9C3F-4DBD-9D68-CC70416E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3" y="1111843"/>
            <a:ext cx="2747707" cy="16573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F985BA-39D5-401D-A925-F318598B78AD}"/>
              </a:ext>
            </a:extLst>
          </p:cNvPr>
          <p:cNvSpPr txBox="1"/>
          <p:nvPr/>
        </p:nvSpPr>
        <p:spPr>
          <a:xfrm>
            <a:off x="453113" y="280132"/>
            <a:ext cx="6083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Corsivo Primaria" panose="02000503000000000000" pitchFamily="2" charset="0"/>
              </a:rPr>
              <a:t>In estate</a:t>
            </a:r>
            <a:r>
              <a:rPr lang="it-IT" sz="4000" dirty="0">
                <a:solidFill>
                  <a:srgbClr val="FF0000"/>
                </a:solidFill>
                <a:latin typeface="Corsivo Primaria" panose="02000503000000000000" pitchFamily="2" charset="0"/>
              </a:rPr>
              <a:t>…</a:t>
            </a:r>
            <a:endParaRPr lang="it-IT" sz="4000" dirty="0">
              <a:latin typeface="Corsivo Primaria" panose="02000503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F95ECC-433A-4C4C-B679-C155079AE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12"/>
          <a:stretch/>
        </p:blipFill>
        <p:spPr>
          <a:xfrm>
            <a:off x="3828162" y="280132"/>
            <a:ext cx="2162202" cy="24352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834E18A-83E8-4EAD-9BFB-49A543D9B4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126" b="13129"/>
          <a:stretch/>
        </p:blipFill>
        <p:spPr>
          <a:xfrm>
            <a:off x="8176763" y="95578"/>
            <a:ext cx="1996604" cy="13401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B630906-C956-4C3F-8BDB-40FBD0135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052" y="312549"/>
            <a:ext cx="2129711" cy="21336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AC5BA78-D3CB-4D0E-A1A8-5B541F5A99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56"/>
          <a:stretch/>
        </p:blipFill>
        <p:spPr>
          <a:xfrm>
            <a:off x="282599" y="3631607"/>
            <a:ext cx="2092281" cy="21145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7B4E6E4-F53A-4A63-9BA6-582B8E2A1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934" y="3541646"/>
            <a:ext cx="2906832" cy="21812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1E1EDE-54B6-4F87-893E-01E9C5B1FC1C}"/>
              </a:ext>
            </a:extLst>
          </p:cNvPr>
          <p:cNvSpPr txBox="1"/>
          <p:nvPr/>
        </p:nvSpPr>
        <p:spPr>
          <a:xfrm>
            <a:off x="623006" y="2805075"/>
            <a:ext cx="16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FA  CALDO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0F45AD-7115-47A2-A0F9-196EDCF90765}"/>
              </a:ext>
            </a:extLst>
          </p:cNvPr>
          <p:cNvSpPr txBox="1"/>
          <p:nvPr/>
        </p:nvSpPr>
        <p:spPr>
          <a:xfrm>
            <a:off x="3946063" y="2670026"/>
            <a:ext cx="216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SI CONSUMANO CIBI FRESCHI E LEGGERI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21A9C2-4F29-4408-B449-232394A6B200}"/>
              </a:ext>
            </a:extLst>
          </p:cNvPr>
          <p:cNvSpPr txBox="1"/>
          <p:nvPr/>
        </p:nvSpPr>
        <p:spPr>
          <a:xfrm>
            <a:off x="8011602" y="1227397"/>
            <a:ext cx="40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Si accende il condizionatore o il ventilatore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5F75A20-231E-42C6-8B88-88256AF3F74F}"/>
              </a:ext>
            </a:extLst>
          </p:cNvPr>
          <p:cNvSpPr txBox="1"/>
          <p:nvPr/>
        </p:nvSpPr>
        <p:spPr>
          <a:xfrm>
            <a:off x="429387" y="5812590"/>
            <a:ext cx="351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SI INDOSSANO ABITI LEGGERI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5C5D265-8113-4602-9347-1D4339958247}"/>
              </a:ext>
            </a:extLst>
          </p:cNvPr>
          <p:cNvSpPr txBox="1"/>
          <p:nvPr/>
        </p:nvSpPr>
        <p:spPr>
          <a:xfrm>
            <a:off x="3946063" y="5812590"/>
            <a:ext cx="446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GIORNATE SONO LUNGHE E SOLEGGIATE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CA408C-883E-4036-8DC0-89091424B77B}"/>
              </a:ext>
            </a:extLst>
          </p:cNvPr>
          <p:cNvSpPr txBox="1"/>
          <p:nvPr/>
        </p:nvSpPr>
        <p:spPr>
          <a:xfrm>
            <a:off x="8112967" y="2127136"/>
            <a:ext cx="379867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Tecnologia</a:t>
            </a:r>
          </a:p>
          <a:p>
            <a:pPr algn="just"/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>
                <a:latin typeface="Corsivo Primaria" panose="02000503000000000000" pitchFamily="2" charset="0"/>
              </a:rPr>
              <a:t>Osserva le immagini e  leggi le didascalie. Trova immagini simili, incollale sul quaderno e scrivi cosa rappresentano.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71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71066-F6B9-4A13-8BF8-6E5F8264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80" y="286604"/>
            <a:ext cx="10040064" cy="84973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  <a:latin typeface="Corsivo Primaria" panose="02000503000000000000" pitchFamily="2" charset="0"/>
              </a:rPr>
              <a:t>Dove ti è piaciuto stare in estate?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57551F-2C61-4C91-A2CE-52FD6F680D2C}"/>
              </a:ext>
            </a:extLst>
          </p:cNvPr>
          <p:cNvSpPr txBox="1"/>
          <p:nvPr/>
        </p:nvSpPr>
        <p:spPr>
          <a:xfrm>
            <a:off x="940147" y="1267849"/>
            <a:ext cx="25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B050"/>
                </a:solidFill>
                <a:latin typeface="Corsivo Primaria" panose="02000503000000000000" pitchFamily="2" charset="0"/>
              </a:rPr>
              <a:t>Dentro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B58F72-DD45-48AD-B63D-1E830B1C7621}"/>
              </a:ext>
            </a:extLst>
          </p:cNvPr>
          <p:cNvSpPr txBox="1"/>
          <p:nvPr/>
        </p:nvSpPr>
        <p:spPr>
          <a:xfrm>
            <a:off x="3258308" y="1222242"/>
            <a:ext cx="163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B050"/>
                </a:solidFill>
                <a:latin typeface="Corsivo Primaria" panose="02000503000000000000" pitchFamily="2" charset="0"/>
              </a:rPr>
              <a:t>Fuori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14C5FB-0692-43B4-B7A9-92FDA4B7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52" y="2266245"/>
            <a:ext cx="2462478" cy="18478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BADFFA9-FF33-4FFA-8466-0BF1F6F9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118" y="2299874"/>
            <a:ext cx="2614600" cy="17430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9083546-62F2-4CE9-8928-9B846B335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90" y="4466162"/>
            <a:ext cx="2614600" cy="17430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6CDE01-991F-4082-BF04-985878AEE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945" y="4297970"/>
            <a:ext cx="2823768" cy="16192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A131F2A-AB32-46BF-811E-F23739D52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755" y="2299873"/>
            <a:ext cx="2599133" cy="16002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9A65D41-27F0-467D-A275-E5FDB3555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345" y="4285767"/>
            <a:ext cx="2519524" cy="1809750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4E93E0A-5CD6-47EC-830D-FFC60FF3896E}"/>
              </a:ext>
            </a:extLst>
          </p:cNvPr>
          <p:cNvCxnSpPr/>
          <p:nvPr/>
        </p:nvCxnSpPr>
        <p:spPr>
          <a:xfrm>
            <a:off x="3066075" y="985423"/>
            <a:ext cx="0" cy="5513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DE3FCB-F4DE-4DE5-8C41-140D53270AE3}"/>
              </a:ext>
            </a:extLst>
          </p:cNvPr>
          <p:cNvSpPr txBox="1"/>
          <p:nvPr/>
        </p:nvSpPr>
        <p:spPr>
          <a:xfrm>
            <a:off x="9680438" y="1138140"/>
            <a:ext cx="21725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ATTIVITA’ DI MATEMATICA</a:t>
            </a:r>
          </a:p>
          <a:p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Corsivo Primaria" panose="02000503000000000000" pitchFamily="2" charset="0"/>
              </a:rPr>
              <a:t>QUANTI BAMBINI STANNO CORRENDO? QUANTI BAMBINI STANNO ANDANDO IN BICI? QUANTI BAMBINI SONO SEDUTI?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rsivo Primaria" panose="02000503000000000000" pitchFamily="2" charset="0"/>
              </a:rPr>
              <a:t>CONTA E SCRIVI SUL QUADERNO.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8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40EC2C-BE81-41BB-B9CF-1AF45D7E9471}"/>
              </a:ext>
            </a:extLst>
          </p:cNvPr>
          <p:cNvSpPr txBox="1"/>
          <p:nvPr/>
        </p:nvSpPr>
        <p:spPr>
          <a:xfrm>
            <a:off x="1093468" y="198676"/>
            <a:ext cx="6083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Corsivo Primaria" panose="02000503000000000000" pitchFamily="2" charset="0"/>
              </a:rPr>
              <a:t>LA FRUTTA DELL’ESTATE…</a:t>
            </a:r>
            <a:endParaRPr lang="it-IT" sz="4000" dirty="0">
              <a:latin typeface="Corsivo Primaria" panose="02000503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85432E-9F00-4545-9BF7-EDC1A974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4" y="769474"/>
            <a:ext cx="1713216" cy="171634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41D297-8CA6-4152-830F-8EF997B1EF15}"/>
              </a:ext>
            </a:extLst>
          </p:cNvPr>
          <p:cNvSpPr txBox="1"/>
          <p:nvPr/>
        </p:nvSpPr>
        <p:spPr>
          <a:xfrm>
            <a:off x="2869081" y="4048087"/>
            <a:ext cx="16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COCOMERO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1147FB-1276-45FD-A1C3-9EB2334B8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54" y="924136"/>
            <a:ext cx="1683091" cy="137701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1447B0-63F2-480D-AF2A-EAB63D3CC918}"/>
              </a:ext>
            </a:extLst>
          </p:cNvPr>
          <p:cNvSpPr txBox="1"/>
          <p:nvPr/>
        </p:nvSpPr>
        <p:spPr>
          <a:xfrm>
            <a:off x="3208850" y="2380551"/>
            <a:ext cx="81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FICHI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C6D553A-6BB3-49D7-BCCD-978E8D608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71" y="881537"/>
            <a:ext cx="1713216" cy="12926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621F70-8482-411F-8365-1F21AC964110}"/>
              </a:ext>
            </a:extLst>
          </p:cNvPr>
          <p:cNvSpPr txBox="1"/>
          <p:nvPr/>
        </p:nvSpPr>
        <p:spPr>
          <a:xfrm>
            <a:off x="5278493" y="2228855"/>
            <a:ext cx="16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LAMPONI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6AC672D-47DE-4CA3-8B0F-D7811F389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97" y="4531651"/>
            <a:ext cx="2023417" cy="1526204"/>
          </a:xfrm>
          <a:prstGeom prst="rect">
            <a:avLst/>
          </a:prstGeom>
        </p:spPr>
      </p:pic>
      <p:pic>
        <p:nvPicPr>
          <p:cNvPr id="1026" name="Picture 2" descr="Uva: frutto delle bellezza e della salute">
            <a:extLst>
              <a:ext uri="{FF2B5EF4-FFF2-40B4-BE49-F238E27FC236}">
                <a16:creationId xmlns:a16="http://schemas.microsoft.com/office/drawing/2014/main" id="{1E874A9C-61F0-4E66-A5EF-7F69DD70B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6" y="2767730"/>
            <a:ext cx="2681201" cy="13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45AF001-72CA-41F6-B720-778C52F0E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885" y="2719889"/>
            <a:ext cx="2145126" cy="132819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FCEC431-5171-4B68-9FD6-6F6C61FC85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835" y="2665302"/>
            <a:ext cx="1913412" cy="1447913"/>
          </a:xfrm>
          <a:prstGeom prst="rect">
            <a:avLst/>
          </a:prstGeom>
        </p:spPr>
      </p:pic>
      <p:pic>
        <p:nvPicPr>
          <p:cNvPr id="1028" name="Picture 4" descr="Prugne: calorie, valori nutrizionali e proprietà | Project inVictus">
            <a:extLst>
              <a:ext uri="{FF2B5EF4-FFF2-40B4-BE49-F238E27FC236}">
                <a16:creationId xmlns:a16="http://schemas.microsoft.com/office/drawing/2014/main" id="{5DE8E06C-54E7-409C-81B4-D299DDF6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14" y="4565990"/>
            <a:ext cx="2433313" cy="14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63D8914-9197-4F16-AB6C-DF2560B0ACF7}"/>
              </a:ext>
            </a:extLst>
          </p:cNvPr>
          <p:cNvSpPr txBox="1"/>
          <p:nvPr/>
        </p:nvSpPr>
        <p:spPr>
          <a:xfrm>
            <a:off x="324510" y="4048087"/>
            <a:ext cx="16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UVA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A753FA8-9AFB-432E-9B2B-BB79F5F1D3D5}"/>
              </a:ext>
            </a:extLst>
          </p:cNvPr>
          <p:cNvSpPr txBox="1"/>
          <p:nvPr/>
        </p:nvSpPr>
        <p:spPr>
          <a:xfrm>
            <a:off x="416675" y="2301152"/>
            <a:ext cx="16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MELONE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6DBA3A-36CA-407C-B9F4-A6A14E1B81ED}"/>
              </a:ext>
            </a:extLst>
          </p:cNvPr>
          <p:cNvSpPr txBox="1"/>
          <p:nvPr/>
        </p:nvSpPr>
        <p:spPr>
          <a:xfrm>
            <a:off x="5135871" y="4122408"/>
            <a:ext cx="16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ALBICOCCHE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A4C3670-2D69-40D9-AF4D-73591FFD3E5D}"/>
              </a:ext>
            </a:extLst>
          </p:cNvPr>
          <p:cNvSpPr txBox="1"/>
          <p:nvPr/>
        </p:nvSpPr>
        <p:spPr>
          <a:xfrm>
            <a:off x="3618300" y="5959910"/>
            <a:ext cx="16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PRUGNE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BEF9DF-5DC8-4F71-98F5-C6F67B9CF862}"/>
              </a:ext>
            </a:extLst>
          </p:cNvPr>
          <p:cNvSpPr txBox="1"/>
          <p:nvPr/>
        </p:nvSpPr>
        <p:spPr>
          <a:xfrm>
            <a:off x="8043611" y="458546"/>
            <a:ext cx="3444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scienze</a:t>
            </a:r>
          </a:p>
          <a:p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</a:rPr>
              <a:t>Leggi i nomi dei frutti dell’estate.</a:t>
            </a:r>
          </a:p>
          <a:p>
            <a:r>
              <a:rPr lang="it-IT" sz="2000" dirty="0">
                <a:solidFill>
                  <a:srgbClr val="002060"/>
                </a:solidFill>
                <a:latin typeface="Corsivo Primaria" panose="02000503000000000000" pitchFamily="2" charset="0"/>
              </a:rPr>
              <a:t>Quali ti piacciono di più? Quali di meno? Ricopia la tabella e completa.</a:t>
            </a:r>
            <a:endParaRPr lang="it-IT" sz="2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875120-EF48-4555-BA3C-9AE3B26701CE}"/>
              </a:ext>
            </a:extLst>
          </p:cNvPr>
          <p:cNvSpPr txBox="1"/>
          <p:nvPr/>
        </p:nvSpPr>
        <p:spPr>
          <a:xfrm>
            <a:off x="409923" y="5959910"/>
            <a:ext cx="161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PESCHE</a:t>
            </a:r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747A3AF2-76D1-458F-8F8F-811687D0C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05846"/>
              </p:ext>
            </p:extLst>
          </p:nvPr>
        </p:nvGraphicFramePr>
        <p:xfrm>
          <a:off x="7687907" y="3013092"/>
          <a:ext cx="3988761" cy="3044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7655">
                  <a:extLst>
                    <a:ext uri="{9D8B030D-6E8A-4147-A177-3AD203B41FA5}">
                      <a16:colId xmlns:a16="http://schemas.microsoft.com/office/drawing/2014/main" val="421561135"/>
                    </a:ext>
                  </a:extLst>
                </a:gridCol>
                <a:gridCol w="1961106">
                  <a:extLst>
                    <a:ext uri="{9D8B030D-6E8A-4147-A177-3AD203B41FA5}">
                      <a16:colId xmlns:a16="http://schemas.microsoft.com/office/drawing/2014/main" val="330649897"/>
                    </a:ext>
                  </a:extLst>
                </a:gridCol>
              </a:tblGrid>
              <a:tr h="917799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  <a:latin typeface="Corsivo Primaria" panose="02000503000000000000" pitchFamily="2" charset="0"/>
                        </a:rPr>
                        <a:t>Mi piacciono…</a:t>
                      </a:r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  <a:latin typeface="Corsivo Primaria" panose="02000503000000000000" pitchFamily="2" charset="0"/>
                        </a:rPr>
                        <a:t>Non mi piacciono…</a:t>
                      </a:r>
                    </a:p>
                  </a:txBody>
                  <a:tcPr marL="91273" marR="91273"/>
                </a:tc>
                <a:extLst>
                  <a:ext uri="{0D108BD9-81ED-4DB2-BD59-A6C34878D82A}">
                    <a16:rowId xmlns:a16="http://schemas.microsoft.com/office/drawing/2014/main" val="3161040788"/>
                  </a:ext>
                </a:extLst>
              </a:tr>
              <a:tr h="5317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273" marR="91273"/>
                </a:tc>
                <a:extLst>
                  <a:ext uri="{0D108BD9-81ED-4DB2-BD59-A6C34878D82A}">
                    <a16:rowId xmlns:a16="http://schemas.microsoft.com/office/drawing/2014/main" val="1319845166"/>
                  </a:ext>
                </a:extLst>
              </a:tr>
              <a:tr h="5317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273" marR="91273"/>
                </a:tc>
                <a:extLst>
                  <a:ext uri="{0D108BD9-81ED-4DB2-BD59-A6C34878D82A}">
                    <a16:rowId xmlns:a16="http://schemas.microsoft.com/office/drawing/2014/main" val="4250879557"/>
                  </a:ext>
                </a:extLst>
              </a:tr>
              <a:tr h="53174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273" marR="91273"/>
                </a:tc>
                <a:extLst>
                  <a:ext uri="{0D108BD9-81ED-4DB2-BD59-A6C34878D82A}">
                    <a16:rowId xmlns:a16="http://schemas.microsoft.com/office/drawing/2014/main" val="2417188650"/>
                  </a:ext>
                </a:extLst>
              </a:tr>
              <a:tr h="53174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273" marR="91273"/>
                </a:tc>
                <a:extLst>
                  <a:ext uri="{0D108BD9-81ED-4DB2-BD59-A6C34878D82A}">
                    <a16:rowId xmlns:a16="http://schemas.microsoft.com/office/drawing/2014/main" val="4069588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9" grpId="0"/>
      <p:bldP spid="20" grpId="0"/>
      <p:bldP spid="22" grpId="0"/>
      <p:bldP spid="2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0E549-7024-4C45-8830-16EDE8FF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856" y="266331"/>
            <a:ext cx="10040064" cy="103007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Corsivo Primaria" panose="02000503000000000000" pitchFamily="2" charset="0"/>
              </a:rPr>
              <a:t>I suoni dell’estate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14C5B9-EA59-47FC-8FCB-C9A31558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8" y="1217817"/>
            <a:ext cx="2643122" cy="2133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1E3858C-622E-4F38-810E-C54056D1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596" y="1246499"/>
            <a:ext cx="2852291" cy="20263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4A3189-BF23-4C07-8215-E6FCFAD4F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23" y="1271453"/>
            <a:ext cx="2643123" cy="202632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3E2E81-79C1-4BAC-89B3-502C4E153346}"/>
              </a:ext>
            </a:extLst>
          </p:cNvPr>
          <p:cNvSpPr txBox="1"/>
          <p:nvPr/>
        </p:nvSpPr>
        <p:spPr>
          <a:xfrm>
            <a:off x="6598069" y="3429000"/>
            <a:ext cx="246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SOFFIO DEL VENTO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972428-99B9-47D6-A194-CBBFCE05E6A2}"/>
              </a:ext>
            </a:extLst>
          </p:cNvPr>
          <p:cNvSpPr txBox="1"/>
          <p:nvPr/>
        </p:nvSpPr>
        <p:spPr>
          <a:xfrm>
            <a:off x="3397829" y="3423266"/>
            <a:ext cx="239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ONDE DEL MARE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8ECD98-A551-425A-9ABB-054CB210D1EB}"/>
              </a:ext>
            </a:extLst>
          </p:cNvPr>
          <p:cNvSpPr txBox="1"/>
          <p:nvPr/>
        </p:nvSpPr>
        <p:spPr>
          <a:xfrm>
            <a:off x="218126" y="3423266"/>
            <a:ext cx="280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RICHIAMO DEI GABBIANI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D4AA6E-15B5-4322-9B6D-72AEB348EEBA}"/>
              </a:ext>
            </a:extLst>
          </p:cNvPr>
          <p:cNvSpPr txBox="1"/>
          <p:nvPr/>
        </p:nvSpPr>
        <p:spPr>
          <a:xfrm>
            <a:off x="6340624" y="5836173"/>
            <a:ext cx="24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GIOCHI E LE RISATE DEI BAMBINI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3E518B-1C9F-4E3D-BC54-FB7BEDC2803D}"/>
              </a:ext>
            </a:extLst>
          </p:cNvPr>
          <p:cNvSpPr txBox="1"/>
          <p:nvPr/>
        </p:nvSpPr>
        <p:spPr>
          <a:xfrm>
            <a:off x="180050" y="5974672"/>
            <a:ext cx="264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SIRENA DEL TRAGHETTO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4767B1-F3C5-46E0-8C17-231D29F699A8}"/>
              </a:ext>
            </a:extLst>
          </p:cNvPr>
          <p:cNvSpPr txBox="1"/>
          <p:nvPr/>
        </p:nvSpPr>
        <p:spPr>
          <a:xfrm>
            <a:off x="3572980" y="5903651"/>
            <a:ext cx="220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FRINIRE DELLE CICALE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0ABCC42-B134-4E19-9DCA-CDE09DC97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345" y="3913013"/>
            <a:ext cx="2719184" cy="202632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6F36D05-58C9-4F98-ABEB-230241895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50" y="4251480"/>
            <a:ext cx="2880814" cy="15811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961A73A-0410-4B7C-B20A-5D4BEBE912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332" b="18209"/>
          <a:stretch/>
        </p:blipFill>
        <p:spPr>
          <a:xfrm>
            <a:off x="3589133" y="4119231"/>
            <a:ext cx="2139218" cy="136002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AA98FC-C44C-4B27-88D3-6B2509741F51}"/>
              </a:ext>
            </a:extLst>
          </p:cNvPr>
          <p:cNvSpPr txBox="1"/>
          <p:nvPr/>
        </p:nvSpPr>
        <p:spPr>
          <a:xfrm>
            <a:off x="9188529" y="552773"/>
            <a:ext cx="287302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musica</a:t>
            </a:r>
          </a:p>
          <a:p>
            <a:br>
              <a:rPr lang="it-IT" dirty="0"/>
            </a:br>
            <a:r>
              <a:rPr lang="it-IT" dirty="0"/>
              <a:t>Divertiti a riprodurre con la voce o con altri mezzi i suoni dell’estate.</a:t>
            </a:r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dirty="0">
                <a:latin typeface="Corsivo Primaria" panose="02000503000000000000" pitchFamily="2" charset="0"/>
              </a:rPr>
              <a:t>Disegna o trova e incolla sul quaderno immagini dei suoni dell’estate.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57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ATTIVITA’ DI ITALIANO</a:t>
            </a:r>
            <a:br>
              <a:rPr lang="it-IT" b="1" dirty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263" y="1159481"/>
            <a:ext cx="10952798" cy="4525963"/>
          </a:xfrm>
        </p:spPr>
        <p:txBody>
          <a:bodyPr/>
          <a:lstStyle/>
          <a:p>
            <a:r>
              <a:rPr lang="it-IT" sz="2400" dirty="0">
                <a:solidFill>
                  <a:srgbClr val="002060"/>
                </a:solidFill>
              </a:rPr>
              <a:t>COMPLETA LE PAROLINE CON LA SILLABA GIUSTA E COPIA NEL QUADERNO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52" y="4725144"/>
            <a:ext cx="2422067" cy="135635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32559" y="2708920"/>
            <a:ext cx="1774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</a:rPr>
              <a:t>-----RE</a:t>
            </a:r>
          </a:p>
          <a:p>
            <a:r>
              <a:rPr lang="it-IT" sz="3600" dirty="0">
                <a:solidFill>
                  <a:srgbClr val="002060"/>
                </a:solidFill>
              </a:rPr>
              <a:t>MI    MA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446619" y="5085183"/>
            <a:ext cx="2921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6">
                    <a:lumMod val="50000"/>
                  </a:schemeClr>
                </a:solidFill>
              </a:rPr>
              <a:t>--------NTAGNA</a:t>
            </a:r>
          </a:p>
          <a:p>
            <a:r>
              <a:rPr lang="it-IT" sz="3600" dirty="0">
                <a:solidFill>
                  <a:schemeClr val="accent6">
                    <a:lumMod val="50000"/>
                  </a:schemeClr>
                </a:solidFill>
              </a:rPr>
              <a:t>MU     MO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83" y="2042293"/>
            <a:ext cx="2857500" cy="16002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317135" y="2348880"/>
            <a:ext cx="2013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</a:rPr>
              <a:t>------MBINI</a:t>
            </a:r>
          </a:p>
          <a:p>
            <a:r>
              <a:rPr lang="it-IT" sz="3200" b="1" dirty="0">
                <a:solidFill>
                  <a:srgbClr val="00B050"/>
                </a:solidFill>
              </a:rPr>
              <a:t>BA       BU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1" y="1772816"/>
            <a:ext cx="1828800" cy="250507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2" y="4544168"/>
            <a:ext cx="2390775" cy="191452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9323981" y="5085183"/>
            <a:ext cx="1506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7030A0"/>
                </a:solidFill>
              </a:rPr>
              <a:t>----- SCI</a:t>
            </a:r>
          </a:p>
          <a:p>
            <a:r>
              <a:rPr lang="it-IT" sz="3200" b="1" dirty="0">
                <a:solidFill>
                  <a:srgbClr val="7030A0"/>
                </a:solidFill>
              </a:rPr>
              <a:t>PA     PE</a:t>
            </a:r>
          </a:p>
        </p:txBody>
      </p:sp>
    </p:spTree>
    <p:extLst>
      <p:ext uri="{BB962C8B-B14F-4D97-AF65-F5344CB8AC3E}">
        <p14:creationId xmlns:p14="http://schemas.microsoft.com/office/powerpoint/2010/main" val="3873754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317</Words>
  <Application>Microsoft Office PowerPoint</Application>
  <PresentationFormat>Personalizzato</PresentationFormat>
  <Paragraphs>68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Berlin Sans FB Demi</vt:lpstr>
      <vt:lpstr>Calibri</vt:lpstr>
      <vt:lpstr>Corsivo Primaria</vt:lpstr>
      <vt:lpstr>Tema di Office</vt:lpstr>
      <vt:lpstr>Attività interdisciplinare per l’inclusione   Classe seconda – plesso Capoluogo  Modalità asincrona</vt:lpstr>
      <vt:lpstr>Ciao estate!   Ricordiamo insieme  la nostra estate… </vt:lpstr>
      <vt:lpstr>ATTIVITA’ DI INGLESE E ARTE E IMMAGINE</vt:lpstr>
      <vt:lpstr>DOVE HAI TRASCORSO LE VACANZE?</vt:lpstr>
      <vt:lpstr>Presentazione standard di PowerPoint</vt:lpstr>
      <vt:lpstr>Dove ti è piaciuto stare in estate?</vt:lpstr>
      <vt:lpstr>Presentazione standard di PowerPoint</vt:lpstr>
      <vt:lpstr>I suoni dell’estate</vt:lpstr>
      <vt:lpstr>ATTIVITA’ DI ITALIANO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interdisciplinare per l’inclusione   Classe seconda – plesso Capoluogo  Modalità asincrona</dc:title>
  <dc:creator>Utente</dc:creator>
  <cp:lastModifiedBy>Raffaella Castiello</cp:lastModifiedBy>
  <cp:revision>14</cp:revision>
  <dcterms:created xsi:type="dcterms:W3CDTF">2020-10-12T17:59:43Z</dcterms:created>
  <dcterms:modified xsi:type="dcterms:W3CDTF">2020-10-14T04:56:36Z</dcterms:modified>
</cp:coreProperties>
</file>