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52" d="100"/>
          <a:sy n="52" d="100"/>
        </p:scale>
        <p:origin x="4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71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19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38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97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6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02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03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28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86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93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88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63DE1-F0D8-4303-A8DA-C2B6BECED4E8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0AFA5-D8E6-48FF-884A-3E8306D56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99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9.wma"/><Relationship Id="rId7" Type="http://schemas.openxmlformats.org/officeDocument/2006/relationships/image" Target="../media/image1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9.wma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06" y="1939940"/>
            <a:ext cx="6649587" cy="393965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200" y="700809"/>
            <a:ext cx="11375136" cy="816165"/>
          </a:xfrm>
        </p:spPr>
        <p:txBody>
          <a:bodyPr>
            <a:normAutofit fontScale="90000"/>
          </a:bodyPr>
          <a:lstStyle/>
          <a:p>
            <a:r>
              <a:rPr lang="it-IT" sz="5300" b="1" dirty="0" smtClean="0">
                <a:solidFill>
                  <a:srgbClr val="FF0000"/>
                </a:solidFill>
              </a:rPr>
              <a:t>Attività di scienze-inglese – tecnologia</a:t>
            </a:r>
            <a:r>
              <a:rPr lang="it-IT" sz="4400" b="1" dirty="0" smtClean="0">
                <a:solidFill>
                  <a:srgbClr val="FF0000"/>
                </a:solidFill>
              </a:rPr>
              <a:t/>
            </a:r>
            <a:br>
              <a:rPr lang="it-IT" sz="4400" b="1" dirty="0" smtClean="0">
                <a:solidFill>
                  <a:srgbClr val="FF0000"/>
                </a:solidFill>
              </a:rPr>
            </a:br>
            <a:r>
              <a:rPr lang="it-IT" sz="4400" b="1" dirty="0" smtClean="0">
                <a:solidFill>
                  <a:srgbClr val="00B050"/>
                </a:solidFill>
              </a:rPr>
              <a:t>L’influenza del mutamento climatico sull’ecosistema</a:t>
            </a:r>
            <a:endParaRPr lang="it-IT" sz="4400" b="1" dirty="0">
              <a:solidFill>
                <a:srgbClr val="00B05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6030119"/>
            <a:ext cx="9144000" cy="1655762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00FF"/>
                </a:solidFill>
              </a:rPr>
              <a:t>Classe 5 A Capoluogo</a:t>
            </a:r>
            <a:endParaRPr lang="it-IT" sz="3600" b="1" dirty="0">
              <a:solidFill>
                <a:srgbClr val="0000FF"/>
              </a:solidFill>
            </a:endParaRPr>
          </a:p>
        </p:txBody>
      </p:sp>
      <p:pic>
        <p:nvPicPr>
          <p:cNvPr id="5" name="introduzi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6592" y="3160503"/>
            <a:ext cx="1194816" cy="1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2830"/>
            <a:ext cx="10515600" cy="58685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da restituire : completa sul quaderno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3" name="Segnaposto contenuto 4">
            <a:extLst>
              <a:ext uri="{FF2B5EF4-FFF2-40B4-BE49-F238E27FC236}">
                <a16:creationId xmlns:a16="http://schemas.microsoft.com/office/drawing/2014/main" xmlns="" id="{2E97B835-1DB3-4374-9EE9-E6A9A807A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 b="10154"/>
          <a:stretch/>
        </p:blipFill>
        <p:spPr>
          <a:xfrm>
            <a:off x="691968" y="914400"/>
            <a:ext cx="6363132" cy="556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sellaDiTesto 3"/>
          <p:cNvSpPr txBox="1"/>
          <p:nvPr/>
        </p:nvSpPr>
        <p:spPr>
          <a:xfrm>
            <a:off x="7779224" y="1337481"/>
            <a:ext cx="3261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Ricerca uno strumento per la misurazione di un elemento del clima, illustralo sul quaderno e spiega in pochissime parole il suo funzionamento</a:t>
            </a:r>
            <a:endParaRPr lang="it-IT" sz="20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150" y="3864337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239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4696" y="328549"/>
            <a:ext cx="3678936" cy="659003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RIPASSIAMO INSIEME ….                                                                           </a:t>
            </a:r>
            <a:r>
              <a:rPr lang="it-IT" sz="2800" b="1" dirty="0" smtClean="0">
                <a:solidFill>
                  <a:srgbClr val="0000FF"/>
                </a:solidFill>
              </a:rPr>
              <a:t>INGLESE</a:t>
            </a:r>
            <a:endParaRPr lang="it-IT" sz="2800" b="1" dirty="0">
              <a:solidFill>
                <a:srgbClr val="0000FF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536" y="328549"/>
            <a:ext cx="4410967" cy="63372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0" y="328549"/>
            <a:ext cx="3757612" cy="6434124"/>
          </a:xfrm>
          <a:prstGeom prst="rect">
            <a:avLst/>
          </a:prstGeom>
        </p:spPr>
      </p:pic>
      <p:sp>
        <p:nvSpPr>
          <p:cNvPr id="9" name="AutoShape 2" descr="Emoticon baciante rotondo del fronte del fumetto che fa bacio dell aria |  Emoticon, Immagini divertenti, Gif diverten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36" y="2719789"/>
            <a:ext cx="2371725" cy="1933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20587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03504" y="621792"/>
            <a:ext cx="930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 un ECOSISTEMA?</a:t>
            </a:r>
            <a:endParaRPr 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7 3"/>
          <p:cNvCxnSpPr/>
          <p:nvPr/>
        </p:nvCxnSpPr>
        <p:spPr>
          <a:xfrm>
            <a:off x="2926080" y="1335024"/>
            <a:ext cx="2889504" cy="129844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ttangolo arrotondato 4"/>
          <p:cNvSpPr/>
          <p:nvPr/>
        </p:nvSpPr>
        <p:spPr>
          <a:xfrm>
            <a:off x="6163056" y="1145012"/>
            <a:ext cx="5614416" cy="2523744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656832" y="1664208"/>
            <a:ext cx="4663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/>
              <a:t>E’ UN’UNITA’ ECOLOGICA COSTITUITA DA ORGANISMI VIVENTI IN GRADO DI INTERAGIRE TRA LORO ED ADATTARSI ALL’AMBIENTE IN CUI VIVONO</a:t>
            </a:r>
            <a:endParaRPr lang="it-IT" sz="2400" b="1" dirty="0"/>
          </a:p>
        </p:txBody>
      </p:sp>
      <p:sp>
        <p:nvSpPr>
          <p:cNvPr id="7" name="Freccia in giù 6"/>
          <p:cNvSpPr/>
          <p:nvPr/>
        </p:nvSpPr>
        <p:spPr>
          <a:xfrm rot="1635265">
            <a:off x="5554564" y="3840666"/>
            <a:ext cx="1105962" cy="1159276"/>
          </a:xfrm>
          <a:prstGeom prst="downArrow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5400000">
            <a:off x="4627453" y="2606815"/>
            <a:ext cx="1105962" cy="1159276"/>
          </a:xfrm>
          <a:prstGeom prst="downArrow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>
            <a:off x="7885715" y="3830186"/>
            <a:ext cx="1105962" cy="1159276"/>
          </a:xfrm>
          <a:prstGeom prst="downArrow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10512703" y="3917138"/>
            <a:ext cx="1105962" cy="1159276"/>
          </a:xfrm>
          <a:prstGeom prst="downArrow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1554480" y="3021743"/>
            <a:ext cx="3236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SISTEMA APERTO</a:t>
            </a:r>
            <a:endParaRPr lang="it-IT" sz="28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752344" y="5140243"/>
            <a:ext cx="3236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INTERCONNESSO CON ALTRI SISTEMI</a:t>
            </a:r>
            <a:endParaRPr lang="it-IT" sz="28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309588" y="5378704"/>
            <a:ext cx="3236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COMPONENTE ABIOTICA E BIOTICA</a:t>
            </a:r>
            <a:endParaRPr lang="it-IT" sz="28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9701784" y="5378704"/>
            <a:ext cx="3236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È IN EQUILIBRIO</a:t>
            </a:r>
          </a:p>
          <a:p>
            <a:r>
              <a:rPr lang="it-IT" sz="2800" b="1" dirty="0" smtClean="0"/>
              <a:t> DINAMICO</a:t>
            </a:r>
            <a:endParaRPr lang="it-IT" sz="2800" b="1" dirty="0"/>
          </a:p>
        </p:txBody>
      </p:sp>
      <p:pic>
        <p:nvPicPr>
          <p:cNvPr id="3" name="gli ecosiste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22088" y="1572768"/>
            <a:ext cx="1197864" cy="11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663" y="150812"/>
            <a:ext cx="10515600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00FF"/>
                </a:solidFill>
              </a:rPr>
              <a:t>TIPOLOGIE DI ECOSISTEMA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Ecosistemi - Lessons - Tes Te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1235820"/>
            <a:ext cx="8232776" cy="5247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ecosistemi nat. e art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13207" y="608978"/>
            <a:ext cx="1253684" cy="12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" y="692786"/>
            <a:ext cx="5705090" cy="5579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CasellaDiTesto 3"/>
          <p:cNvSpPr txBox="1"/>
          <p:nvPr/>
        </p:nvSpPr>
        <p:spPr>
          <a:xfrm>
            <a:off x="6528816" y="692786"/>
            <a:ext cx="5010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L’ECOSISTEMA DELLA TERRA</a:t>
            </a:r>
          </a:p>
          <a:p>
            <a:r>
              <a:rPr lang="it-IT" sz="2800" dirty="0" smtClean="0">
                <a:solidFill>
                  <a:srgbClr val="0033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Terra è composta di tre sfere fisiche: la </a:t>
            </a:r>
            <a:r>
              <a:rPr lang="it-IT" sz="2800" dirty="0" smtClean="0">
                <a:solidFill>
                  <a:srgbClr val="C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litosfera </a:t>
            </a:r>
            <a:r>
              <a:rPr lang="it-IT" sz="2800" dirty="0" smtClean="0">
                <a:solidFill>
                  <a:srgbClr val="0033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(masse continentali), l'</a:t>
            </a:r>
            <a:r>
              <a:rPr lang="it-IT" sz="2800" dirty="0" smtClean="0"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idrosfera</a:t>
            </a:r>
            <a:r>
              <a:rPr lang="it-IT" sz="2800" dirty="0" smtClean="0">
                <a:solidFill>
                  <a:srgbClr val="0033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(superfici oceaniche) e l'</a:t>
            </a:r>
            <a:r>
              <a:rPr lang="it-IT" sz="2800" dirty="0" smtClean="0">
                <a:solidFill>
                  <a:srgbClr val="FFC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atmosfera</a:t>
            </a:r>
            <a:r>
              <a:rPr lang="it-IT" sz="2800" dirty="0" smtClean="0">
                <a:solidFill>
                  <a:srgbClr val="0033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Oltre a queste tre sfere gli scienziati ne riconoscono una quarta, organica, costituita dall'insieme degli esseri viventi e degli ambienti che li ospitano: la </a:t>
            </a:r>
            <a:r>
              <a:rPr lang="it-IT" sz="2800" dirty="0" smtClean="0">
                <a:solidFill>
                  <a:srgbClr val="00B05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biosfera</a:t>
            </a:r>
            <a:r>
              <a:rPr lang="it-IT" sz="2800" dirty="0" smtClean="0">
                <a:solidFill>
                  <a:srgbClr val="0033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2800" dirty="0"/>
          </a:p>
        </p:txBody>
      </p:sp>
      <p:pic>
        <p:nvPicPr>
          <p:cNvPr id="2" name="ecosistema ter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76378" y="1721354"/>
            <a:ext cx="1515622" cy="15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5592" y="1096645"/>
            <a:ext cx="4410456" cy="1325563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/>
              <a:t>L’ECOSISTEMA TERRA VIENE DISTURBATO DA ALCUNI NOSTRI CATTIVI COMPORTAMENTI…CHE CAUSANO POI  I CAMBIAMENTI CLIMATICI CHE A LORO VOLTA CAUSANO IL VERIFICARSI DI FENOMENI ANOMALI …</a:t>
            </a:r>
            <a:endParaRPr lang="it-IT" sz="2800" b="1" dirty="0"/>
          </a:p>
        </p:txBody>
      </p:sp>
      <p:sp>
        <p:nvSpPr>
          <p:cNvPr id="3" name="Rettangolo 2"/>
          <p:cNvSpPr/>
          <p:nvPr/>
        </p:nvSpPr>
        <p:spPr>
          <a:xfrm>
            <a:off x="8119872" y="3452469"/>
            <a:ext cx="3419856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50"/>
              </a:lnSpc>
            </a:pPr>
            <a:r>
              <a:rPr lang="it-IT" sz="2500" b="1" dirty="0">
                <a:latin typeface="+mj-lt"/>
                <a:ea typeface="+mj-ea"/>
                <a:cs typeface="+mj-cs"/>
              </a:rPr>
              <a:t>scioglimento dei </a:t>
            </a:r>
            <a:r>
              <a:rPr lang="it-IT" sz="2500" b="1" dirty="0" smtClean="0">
                <a:latin typeface="+mj-lt"/>
                <a:ea typeface="+mj-ea"/>
                <a:cs typeface="+mj-cs"/>
              </a:rPr>
              <a:t>ghiacciai,  </a:t>
            </a:r>
            <a:r>
              <a:rPr lang="it-IT" sz="2500" b="1" dirty="0">
                <a:latin typeface="+mj-lt"/>
                <a:ea typeface="+mj-ea"/>
                <a:cs typeface="+mj-cs"/>
              </a:rPr>
              <a:t>continuo aumento della temperatura di terra e acqua, </a:t>
            </a:r>
            <a:r>
              <a:rPr lang="it-IT" sz="2500" b="1" dirty="0" smtClean="0">
                <a:latin typeface="+mj-lt"/>
                <a:ea typeface="+mj-ea"/>
                <a:cs typeface="+mj-cs"/>
              </a:rPr>
              <a:t>mutazioni </a:t>
            </a:r>
            <a:r>
              <a:rPr lang="it-IT" sz="2500" b="1" dirty="0">
                <a:latin typeface="+mj-lt"/>
                <a:ea typeface="+mj-ea"/>
                <a:cs typeface="+mj-cs"/>
              </a:rPr>
              <a:t>genetiche negli organismi </a:t>
            </a:r>
            <a:r>
              <a:rPr lang="it-IT" sz="2500" b="1" dirty="0" smtClean="0">
                <a:latin typeface="+mj-lt"/>
                <a:ea typeface="+mj-ea"/>
                <a:cs typeface="+mj-cs"/>
              </a:rPr>
              <a:t>viventi, alterazioni </a:t>
            </a:r>
            <a:r>
              <a:rPr lang="it-IT" sz="2500" b="1" dirty="0">
                <a:latin typeface="+mj-lt"/>
                <a:ea typeface="+mj-ea"/>
                <a:cs typeface="+mj-cs"/>
              </a:rPr>
              <a:t>dell’ecosistema e della catena alimentare</a:t>
            </a:r>
            <a:r>
              <a:rPr lang="it-IT" sz="2400" dirty="0" smtClean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Connettore 4 4"/>
          <p:cNvCxnSpPr/>
          <p:nvPr/>
        </p:nvCxnSpPr>
        <p:spPr>
          <a:xfrm>
            <a:off x="4657154" y="3264408"/>
            <a:ext cx="3035808" cy="1847088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1024128" y="3529584"/>
            <a:ext cx="4736592" cy="107899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188" y="142106"/>
            <a:ext cx="3303709" cy="312230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444752" y="3607415"/>
            <a:ext cx="3770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00FF"/>
                </a:solidFill>
              </a:rPr>
              <a:t>GUARDATE IL VIDEO CHE HO SELEZIONATO PER QUESTO ARGOMENTO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10" name="Freccia in giù 9"/>
          <p:cNvSpPr/>
          <p:nvPr/>
        </p:nvSpPr>
        <p:spPr>
          <a:xfrm>
            <a:off x="3178969" y="4686407"/>
            <a:ext cx="301752" cy="890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92024" y="5825841"/>
            <a:ext cx="7735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/>
              <a:t>https://www.youtube.com/watch?v=ABMTg1R9cUI&amp;feature=youtu.be</a:t>
            </a:r>
            <a:endParaRPr lang="it-IT" sz="2000" b="1" dirty="0"/>
          </a:p>
        </p:txBody>
      </p:sp>
      <p:pic>
        <p:nvPicPr>
          <p:cNvPr id="4" name="ecosistemi a risch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36212" y="883602"/>
            <a:ext cx="1498812" cy="14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3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48640" y="566928"/>
            <a:ext cx="10552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COME AVRAI ASCOLTATO NON BISOGNA CONFONDERE </a:t>
            </a:r>
          </a:p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IL </a:t>
            </a:r>
            <a:r>
              <a:rPr lang="it-IT" sz="2800" dirty="0" smtClean="0">
                <a:solidFill>
                  <a:srgbClr val="0000FF"/>
                </a:solidFill>
              </a:rPr>
              <a:t>CLIMA</a:t>
            </a:r>
            <a:r>
              <a:rPr lang="it-IT" sz="2800" dirty="0" smtClean="0">
                <a:solidFill>
                  <a:srgbClr val="FF0000"/>
                </a:solidFill>
              </a:rPr>
              <a:t> CON IL </a:t>
            </a:r>
            <a:r>
              <a:rPr lang="it-IT" sz="2800" dirty="0" smtClean="0">
                <a:solidFill>
                  <a:srgbClr val="0000FF"/>
                </a:solidFill>
              </a:rPr>
              <a:t>TEMPO METEREOLOGICO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3" name="Freccia in giù 2"/>
          <p:cNvSpPr/>
          <p:nvPr/>
        </p:nvSpPr>
        <p:spPr>
          <a:xfrm>
            <a:off x="3542728" y="1645920"/>
            <a:ext cx="237744" cy="896112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in giù 3"/>
          <p:cNvSpPr/>
          <p:nvPr/>
        </p:nvSpPr>
        <p:spPr>
          <a:xfrm>
            <a:off x="7727251" y="1645920"/>
            <a:ext cx="237744" cy="896112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1188720" y="2779776"/>
            <a:ext cx="4279392" cy="241401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6534912" y="2779776"/>
            <a:ext cx="4279392" cy="241401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909816" y="3096672"/>
            <a:ext cx="3529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INSIEME DELLE CONDIZIONI ATMOSFERICHE CHE POSSIAMO RILEVARE IN UN DETERMINATO LUOGO E IN UN MOMENTO PRECISO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708195" y="2958173"/>
            <a:ext cx="3529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INSIEME DELLE CONDIZIONI ATMOSFERICHE CHE POSSIAMO REGISTRARE IN UN PERIODO DI TEMPO MOLTO LUNGO IN UNA VASTA REGIONE DELLA SUPERFICIE TERRESTRE</a:t>
            </a:r>
            <a:endParaRPr lang="it-IT" dirty="0"/>
          </a:p>
        </p:txBody>
      </p:sp>
      <p:pic>
        <p:nvPicPr>
          <p:cNvPr id="3074" name="Picture 2" descr="Icone del computer di previsioni del tempo, soleggiate, la zona, marca png  | PNGE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901" y="1134626"/>
            <a:ext cx="1803142" cy="10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cone del computer del vento del tempo Meteorologia, tempo, la zona,  atmosfera png | PNGE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6" y="1480928"/>
            <a:ext cx="180530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cone del calcolatore del tempo, nuvoloso, app Store, icone del computer  png | PNGEg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79" y="5431536"/>
            <a:ext cx="1519827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cone del computer di simbolo del tempo, estate, cerchio, nube png | PNGEg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75" y="1611272"/>
            <a:ext cx="1157633" cy="110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lima e temp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204704" y="4729742"/>
            <a:ext cx="1982724" cy="19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2" y="279973"/>
            <a:ext cx="5534025" cy="577850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0000FF"/>
                </a:solidFill>
              </a:rPr>
              <a:t>GLI ELEMENTI DEL CLIMA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8597836" y="251398"/>
            <a:ext cx="4432364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00FF"/>
                </a:solidFill>
              </a:rPr>
              <a:t>I </a:t>
            </a:r>
            <a:r>
              <a:rPr lang="it-IT" sz="2800" b="1" dirty="0" smtClean="0">
                <a:solidFill>
                  <a:srgbClr val="0000FF"/>
                </a:solidFill>
              </a:rPr>
              <a:t>FATTORI DEL </a:t>
            </a:r>
            <a:r>
              <a:rPr lang="it-IT" sz="2800" b="1" dirty="0">
                <a:solidFill>
                  <a:srgbClr val="0000FF"/>
                </a:solidFill>
              </a:rPr>
              <a:t>CLIMA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3852" y="861823"/>
            <a:ext cx="4543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smtClean="0"/>
              <a:t>TEMPERATURA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smtClean="0"/>
              <a:t>PRECIPITAZIONI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smtClean="0"/>
              <a:t>PRESSIONE ATRMOSFERICA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smtClean="0"/>
              <a:t>UMIDITA’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smtClean="0"/>
              <a:t>VENTI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597836" y="896686"/>
            <a:ext cx="4036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/>
              <a:t>LATITUDINE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/>
              <a:t>ALTITUDINE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/>
              <a:t>DISTANZA DAL MARE</a:t>
            </a:r>
          </a:p>
        </p:txBody>
      </p:sp>
      <p:sp>
        <p:nvSpPr>
          <p:cNvPr id="7" name="AutoShape 2" descr="Il Clima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671" y="1946214"/>
            <a:ext cx="5586412" cy="418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7780" y="2838416"/>
            <a:ext cx="1953040" cy="19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GLI STRUMENTI PER LA MISURAZIONE DEGLI ELEMENTI DEL CLIMA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03504" y="2267712"/>
            <a:ext cx="76260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/>
              <a:t>TERMOMETRO                            TEMPERATURA DELL’ARIA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/>
              <a:t>IGROMETRO                                UMIDITA’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/>
              <a:t>BAROMETRO                                PRESSIONE ATMOSFERICA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/>
              <a:t>ANEMOMETRO                            VENTO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Freccia a destra 3"/>
          <p:cNvSpPr/>
          <p:nvPr/>
        </p:nvSpPr>
        <p:spPr>
          <a:xfrm>
            <a:off x="3493008" y="2434855"/>
            <a:ext cx="731520" cy="182880"/>
          </a:xfrm>
          <a:prstGeom prst="rightArrow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3493008" y="3194759"/>
            <a:ext cx="731520" cy="182880"/>
          </a:xfrm>
          <a:prstGeom prst="rightArrow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3493008" y="3896642"/>
            <a:ext cx="731520" cy="182880"/>
          </a:xfrm>
          <a:prstGeom prst="rightArrow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3474720" y="4656546"/>
            <a:ext cx="731520" cy="182880"/>
          </a:xfrm>
          <a:prstGeom prst="rightArrow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934" y="1214437"/>
            <a:ext cx="1583913" cy="158391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765" y="2434855"/>
            <a:ext cx="1428677" cy="1428677"/>
          </a:xfrm>
          <a:prstGeom prst="rect">
            <a:avLst/>
          </a:prstGeom>
        </p:spPr>
      </p:pic>
      <p:pic>
        <p:nvPicPr>
          <p:cNvPr id="5122" name="Picture 2" descr="Barometro del rischio: scatta un netto segnale di avversione -  LombardReport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288" y="3043370"/>
            <a:ext cx="967232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ttore Gratis | Anemometro su sfondo bianc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70" y="4231152"/>
            <a:ext cx="2030753" cy="20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4166" y="2627203"/>
            <a:ext cx="1147519" cy="1147519"/>
          </a:xfrm>
          <a:prstGeom prst="rect">
            <a:avLst/>
          </a:prstGeom>
        </p:spPr>
      </p:pic>
      <p:pic>
        <p:nvPicPr>
          <p:cNvPr id="11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12087" y="4504547"/>
            <a:ext cx="1219598" cy="1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0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5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" y="1663573"/>
            <a:ext cx="4648200" cy="1500251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smtClean="0">
                <a:solidFill>
                  <a:srgbClr val="0000FF"/>
                </a:solidFill>
              </a:rPr>
              <a:t/>
            </a:r>
            <a:br>
              <a:rPr lang="it-IT" sz="3200" b="1" dirty="0" smtClean="0">
                <a:solidFill>
                  <a:srgbClr val="0000FF"/>
                </a:solidFill>
              </a:rPr>
            </a:br>
            <a:r>
              <a:rPr lang="it-IT" sz="3200" b="1" dirty="0">
                <a:solidFill>
                  <a:srgbClr val="0000FF"/>
                </a:solidFill>
              </a:rPr>
              <a:t/>
            </a:r>
            <a:br>
              <a:rPr lang="it-IT" sz="3200" b="1" dirty="0">
                <a:solidFill>
                  <a:srgbClr val="0000FF"/>
                </a:solidFill>
              </a:rPr>
            </a:br>
            <a:r>
              <a:rPr lang="it-IT" sz="3200" b="1" dirty="0" smtClean="0">
                <a:solidFill>
                  <a:srgbClr val="0000FF"/>
                </a:solidFill>
              </a:rPr>
              <a:t/>
            </a:r>
            <a:br>
              <a:rPr lang="it-IT" sz="3200" b="1" dirty="0" smtClean="0">
                <a:solidFill>
                  <a:srgbClr val="0000FF"/>
                </a:solidFill>
              </a:rPr>
            </a:br>
            <a:r>
              <a:rPr lang="it-IT" sz="3200" b="1" dirty="0">
                <a:solidFill>
                  <a:srgbClr val="0000FF"/>
                </a:solidFill>
              </a:rPr>
              <a:t/>
            </a:r>
            <a:br>
              <a:rPr lang="it-IT" sz="3200" b="1" dirty="0">
                <a:solidFill>
                  <a:srgbClr val="0000FF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TECNOLOGIA</a:t>
            </a:r>
            <a:r>
              <a:rPr lang="it-IT" sz="3200" b="1" dirty="0">
                <a:solidFill>
                  <a:srgbClr val="0000FF"/>
                </a:solidFill>
              </a:rPr>
              <a:t/>
            </a:r>
            <a:br>
              <a:rPr lang="it-IT" sz="3200" b="1" dirty="0">
                <a:solidFill>
                  <a:srgbClr val="0000FF"/>
                </a:solidFill>
              </a:rPr>
            </a:br>
            <a:r>
              <a:rPr lang="it-IT" sz="3200" b="1" dirty="0" smtClean="0">
                <a:solidFill>
                  <a:srgbClr val="0000FF"/>
                </a:solidFill>
              </a:rPr>
              <a:t>CHE NE DICI DI DIVENTARE UN PICCOLO CLIMATOLOGO E COSTRUIRE UNO STRUMENTO PER LA MISURAZIONE DELLA PRESSIONE ATMOSFERICA?</a:t>
            </a:r>
            <a:br>
              <a:rPr lang="it-IT" sz="3200" b="1" dirty="0" smtClean="0">
                <a:solidFill>
                  <a:srgbClr val="0000FF"/>
                </a:solidFill>
              </a:rPr>
            </a:br>
            <a:r>
              <a:rPr lang="it-IT" sz="3200" b="1" dirty="0" smtClean="0">
                <a:solidFill>
                  <a:srgbClr val="0000FF"/>
                </a:solidFill>
              </a:rPr>
              <a:t/>
            </a:r>
            <a:br>
              <a:rPr lang="it-IT" sz="3200" b="1" dirty="0" smtClean="0">
                <a:solidFill>
                  <a:srgbClr val="0000FF"/>
                </a:solidFill>
              </a:rPr>
            </a:br>
            <a:r>
              <a:rPr lang="it-IT" sz="3200" b="1" dirty="0">
                <a:solidFill>
                  <a:srgbClr val="0000FF"/>
                </a:solidFill>
              </a:rPr>
              <a:t/>
            </a:r>
            <a:br>
              <a:rPr lang="it-IT" sz="3200" b="1" dirty="0">
                <a:solidFill>
                  <a:srgbClr val="0000FF"/>
                </a:solidFill>
              </a:rPr>
            </a:br>
            <a:r>
              <a:rPr lang="it-IT" sz="3200" b="1" dirty="0" smtClean="0">
                <a:solidFill>
                  <a:srgbClr val="92D050"/>
                </a:solidFill>
              </a:rPr>
              <a:t>SEGUI LE INDICAZIONI E </a:t>
            </a:r>
            <a:br>
              <a:rPr lang="it-IT" sz="3200" b="1" dirty="0" smtClean="0">
                <a:solidFill>
                  <a:srgbClr val="92D050"/>
                </a:solidFill>
              </a:rPr>
            </a:br>
            <a:r>
              <a:rPr lang="it-IT" sz="3200" b="1" dirty="0" smtClean="0">
                <a:solidFill>
                  <a:srgbClr val="92D050"/>
                </a:solidFill>
              </a:rPr>
              <a:t>COSTRUISCI IL TUO SRTUEMENTO</a:t>
            </a:r>
            <a:endParaRPr lang="it-IT" sz="3200" b="1" dirty="0">
              <a:solidFill>
                <a:srgbClr val="92D050"/>
              </a:solidFill>
            </a:endParaRPr>
          </a:p>
        </p:txBody>
      </p:sp>
      <p:sp>
        <p:nvSpPr>
          <p:cNvPr id="3" name="Freccia angolare in su 2"/>
          <p:cNvSpPr/>
          <p:nvPr/>
        </p:nvSpPr>
        <p:spPr>
          <a:xfrm rot="2673987">
            <a:off x="4273010" y="5541264"/>
            <a:ext cx="850392" cy="731520"/>
          </a:xfrm>
          <a:prstGeom prst="bentUpArrow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r="17109"/>
          <a:stretch/>
        </p:blipFill>
        <p:spPr>
          <a:xfrm rot="5400000">
            <a:off x="5440888" y="393404"/>
            <a:ext cx="6363807" cy="608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253996" y="3896281"/>
            <a:ext cx="946404" cy="9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293</Words>
  <Application>Microsoft Office PowerPoint</Application>
  <PresentationFormat>Widescreen</PresentationFormat>
  <Paragraphs>42</Paragraphs>
  <Slides>11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Trebuchet MS</vt:lpstr>
      <vt:lpstr>Wingdings</vt:lpstr>
      <vt:lpstr>Tema di Office</vt:lpstr>
      <vt:lpstr>Attività di scienze-inglese – tecnologia L’influenza del mutamento climatico sull’ecosistema</vt:lpstr>
      <vt:lpstr>Presentazione standard di PowerPoint</vt:lpstr>
      <vt:lpstr>TIPOLOGIE DI ECOSISTEMA</vt:lpstr>
      <vt:lpstr>Presentazione standard di PowerPoint</vt:lpstr>
      <vt:lpstr>L’ECOSISTEMA TERRA VIENE DISTURBATO DA ALCUNI NOSTRI CATTIVI COMPORTAMENTI…CHE CAUSANO POI  I CAMBIAMENTI CLIMATICI CHE A LORO VOLTA CAUSANO IL VERIFICARSI DI FENOMENI ANOMALI …</vt:lpstr>
      <vt:lpstr>Presentazione standard di PowerPoint</vt:lpstr>
      <vt:lpstr>GLI ELEMENTI DEL CLIMA</vt:lpstr>
      <vt:lpstr>GLI STRUMENTI PER LA MISURAZIONE DEGLI ELEMENTI DEL CLIMA</vt:lpstr>
      <vt:lpstr>    TECNOLOGIA CHE NE DICI DI DIVENTARE UN PICCOLO CLIMATOLOGO E COSTRUIRE UNO STRUMENTO PER LA MISURAZIONE DELLA PRESSIONE ATMOSFERICA?   SEGUI LE INDICAZIONI E  COSTRUISCI IL TUO SRTUEMENTO</vt:lpstr>
      <vt:lpstr>Attività da restituire : completa sul quaderno</vt:lpstr>
      <vt:lpstr>RIPASSIAMO INSIEME ….                                                                           INGLESE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di scienze-inglese – tecnologia L’influenza del mutamento climatico sull’ecosistema</dc:title>
  <dc:creator>Utente Windows</dc:creator>
  <cp:lastModifiedBy>Utente Windows</cp:lastModifiedBy>
  <cp:revision>26</cp:revision>
  <dcterms:created xsi:type="dcterms:W3CDTF">2020-10-27T17:55:00Z</dcterms:created>
  <dcterms:modified xsi:type="dcterms:W3CDTF">2020-10-28T07:16:26Z</dcterms:modified>
</cp:coreProperties>
</file>