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8" r:id="rId2"/>
    <p:sldId id="256" r:id="rId3"/>
    <p:sldId id="257" r:id="rId4"/>
    <p:sldId id="266" r:id="rId5"/>
    <p:sldId id="258" r:id="rId6"/>
    <p:sldId id="269" r:id="rId7"/>
    <p:sldId id="267" r:id="rId8"/>
    <p:sldId id="259" r:id="rId9"/>
    <p:sldId id="260" r:id="rId10"/>
    <p:sldId id="261" r:id="rId11"/>
    <p:sldId id="262" r:id="rId12"/>
    <p:sldId id="263" r:id="rId13"/>
    <p:sldId id="264" r:id="rId14"/>
    <p:sldId id="265" r:id="rId15"/>
    <p:sldId id="270" r:id="rId16"/>
    <p:sldId id="271" r:id="rId17"/>
    <p:sldId id="272" r:id="rId18"/>
    <p:sldId id="274" r:id="rId19"/>
    <p:sldId id="273" r:id="rId20"/>
    <p:sldId id="276"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2">
          <p15:clr>
            <a:srgbClr val="A4A3A4"/>
          </p15:clr>
        </p15:guide>
        <p15:guide id="2" pos="2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44" autoAdjust="0"/>
    <p:restoredTop sz="94660"/>
  </p:normalViewPr>
  <p:slideViewPr>
    <p:cSldViewPr>
      <p:cViewPr varScale="1">
        <p:scale>
          <a:sx n="116" d="100"/>
          <a:sy n="116" d="100"/>
        </p:scale>
        <p:origin x="-1500" y="-114"/>
      </p:cViewPr>
      <p:guideLst>
        <p:guide orient="horz" pos="2202"/>
        <p:guide pos="292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543675" y="365125"/>
            <a:ext cx="1971675" cy="5811838"/>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23888" y="1709739"/>
            <a:ext cx="78867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29841" y="365126"/>
            <a:ext cx="7886700" cy="1325563"/>
          </a:xfrm>
        </p:spPr>
        <p:txBody>
          <a:bodyPr/>
          <a:lstStyle/>
          <a:p>
            <a:r>
              <a:rPr lang="it-IT"/>
              <a:t>Fare clic per modificare lo stile del titolo</a:t>
            </a:r>
          </a:p>
        </p:txBody>
      </p:sp>
      <p:sp>
        <p:nvSpPr>
          <p:cNvPr id="3" name="Segnaposto testo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hasCustomPrompt="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DF24667-A27D-4197-A7CE-585EBDE265EB}" type="datetimeFigureOut">
              <a:rPr lang="it-IT" smtClean="0"/>
              <a:pPr/>
              <a:t>14/06/2020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D07B3B7F-EF03-4320-BD01-9C27D5DC417E}" type="slidenum">
              <a:rPr lang="it-IT" smtClean="0"/>
              <a:pPr/>
              <a:t>‹N›</a:t>
            </a:fld>
            <a:endParaRPr lang="it-IT"/>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F24667-A27D-4197-A7CE-585EBDE265EB}" type="datetimeFigureOut">
              <a:rPr lang="it-IT" smtClean="0"/>
              <a:pPr/>
              <a:t>14/06/2020</a:t>
            </a:fld>
            <a:endParaRPr lang="it-IT"/>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07B3B7F-EF03-4320-BD01-9C27D5DC417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1.m4a"/></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5.png"/><Relationship Id="rId5" Type="http://schemas.microsoft.com/office/2007/relationships/media" Target="../media/media10.m4a"/><Relationship Id="rId4"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7.png"/><Relationship Id="rId4" Type="http://schemas.microsoft.com/office/2007/relationships/media" Target="../media/media11.m4a"/></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9.png"/><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2.png"/><Relationship Id="rId5" Type="http://schemas.microsoft.com/office/2007/relationships/media" Target="../media/media13.m4a"/><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35.png"/><Relationship Id="rId5" Type="http://schemas.microsoft.com/office/2007/relationships/media" Target="../media/media14.m4a"/><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eg"/><Relationship Id="rId7" Type="http://schemas.microsoft.com/office/2007/relationships/media" Target="../media/media2.m4a"/><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3.m4a"/></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media" Target="../media/media4.m4a"/><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png"/><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2.png"/><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7.m4a"/><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9.png"/><Relationship Id="rId5" Type="http://schemas.microsoft.com/office/2007/relationships/media" Target="../media/media8.m4a"/><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22.png"/><Relationship Id="rId5" Type="http://schemas.microsoft.com/office/2007/relationships/media" Target="../media/media9.m4a"/><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rgbClr val="FFFF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AC5B783-BBCE-48DB-B906-1B3926BFB070}"/>
              </a:ext>
            </a:extLst>
          </p:cNvPr>
          <p:cNvSpPr>
            <a:spLocks noGrp="1"/>
          </p:cNvSpPr>
          <p:nvPr>
            <p:ph type="ctrTitle"/>
          </p:nvPr>
        </p:nvSpPr>
        <p:spPr>
          <a:xfrm>
            <a:off x="1142207" y="3672408"/>
            <a:ext cx="7311328" cy="2492896"/>
          </a:xfrm>
        </p:spPr>
        <p:txBody>
          <a:bodyPr>
            <a:normAutofit fontScale="90000"/>
          </a:bodyPr>
          <a:lstStyle/>
          <a:p>
            <a:r>
              <a:rPr lang="it-IT" b="1" dirty="0"/>
              <a:t>La Pastiera e la sirena Partenope: il sapore della nostra identità</a:t>
            </a:r>
            <a:br>
              <a:rPr lang="it-IT" b="1" dirty="0"/>
            </a:br>
            <a:endParaRPr lang="it-IT" dirty="0"/>
          </a:p>
        </p:txBody>
      </p:sp>
      <p:sp>
        <p:nvSpPr>
          <p:cNvPr id="3" name="Sottotitolo 2">
            <a:extLst>
              <a:ext uri="{FF2B5EF4-FFF2-40B4-BE49-F238E27FC236}">
                <a16:creationId xmlns:a16="http://schemas.microsoft.com/office/drawing/2014/main" xmlns="" id="{3DB1DC3F-F53A-4DCF-B29D-C52410740438}"/>
              </a:ext>
            </a:extLst>
          </p:cNvPr>
          <p:cNvSpPr>
            <a:spLocks noGrp="1"/>
          </p:cNvSpPr>
          <p:nvPr>
            <p:ph type="subTitle" idx="1"/>
          </p:nvPr>
        </p:nvSpPr>
        <p:spPr>
          <a:xfrm>
            <a:off x="785786" y="4000504"/>
            <a:ext cx="7929617" cy="2236808"/>
          </a:xfrm>
          <a:ln w="57150">
            <a:solidFill>
              <a:srgbClr val="0070C0"/>
            </a:solidFill>
          </a:ln>
          <a:effectLst>
            <a:glow rad="228600">
              <a:schemeClr val="accent1">
                <a:satMod val="175000"/>
                <a:alpha val="40000"/>
              </a:schemeClr>
            </a:glow>
          </a:effectLst>
        </p:spPr>
        <p:txBody>
          <a:bodyPr/>
          <a:lstStyle/>
          <a:p>
            <a:pPr algn="l"/>
            <a:endParaRPr lang="it-IT" dirty="0"/>
          </a:p>
        </p:txBody>
      </p:sp>
      <p:pic>
        <p:nvPicPr>
          <p:cNvPr id="1030" name="Picture 6" descr="Leggenda della pastiera napoletana e della sirena Partenope">
            <a:extLst>
              <a:ext uri="{FF2B5EF4-FFF2-40B4-BE49-F238E27FC236}">
                <a16:creationId xmlns:a16="http://schemas.microsoft.com/office/drawing/2014/main" xmlns="" id="{227F10F8-6985-4FE9-AB1B-C7018C3810E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57356" y="214290"/>
            <a:ext cx="5286412" cy="3571900"/>
          </a:xfrm>
          <a:prstGeom prst="rect">
            <a:avLst/>
          </a:prstGeom>
          <a:noFill/>
          <a:ln w="57150">
            <a:solidFill>
              <a:schemeClr val="accent2">
                <a:lumMod val="75000"/>
              </a:schemeClr>
            </a:solidFill>
          </a:ln>
          <a:effectLst>
            <a:glow rad="228600">
              <a:schemeClr val="accent2">
                <a:satMod val="175000"/>
                <a:alpha val="40000"/>
              </a:schemeClr>
            </a:glow>
          </a:effectLst>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Lst>
        </p:spPr>
      </p:pic>
      <p:pic>
        <p:nvPicPr>
          <p:cNvPr id="8" name="Audio registrato">
            <a:hlinkClick r:id="" action="ppaction://media"/>
            <a:extLst>
              <a:ext uri="{FF2B5EF4-FFF2-40B4-BE49-F238E27FC236}">
                <a16:creationId xmlns:a16="http://schemas.microsoft.com/office/drawing/2014/main" xmlns="" id="{699D99FC-647E-4CDF-85DD-92A2244EE99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599804" y="5434443"/>
            <a:ext cx="929207" cy="728427"/>
          </a:xfrm>
          <a:prstGeom prst="rect">
            <a:avLst/>
          </a:prstGeom>
          <a:solidFill>
            <a:srgbClr val="00B050"/>
          </a:solidFill>
        </p:spPr>
      </p:pic>
    </p:spTree>
    <p:extLst>
      <p:ext uri="{BB962C8B-B14F-4D97-AF65-F5344CB8AC3E}">
        <p14:creationId xmlns:p14="http://schemas.microsoft.com/office/powerpoint/2010/main" xmlns="" val="2242167155"/>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21335" y="188640"/>
            <a:ext cx="8323580" cy="864096"/>
          </a:xfrm>
          <a:solidFill>
            <a:schemeClr val="accent2">
              <a:lumMod val="75000"/>
            </a:schemeClr>
          </a:solidFill>
        </p:spPr>
        <p:txBody>
          <a:bodyPr/>
          <a:lstStyle/>
          <a:p>
            <a:endParaRPr lang="it-IT" dirty="0"/>
          </a:p>
        </p:txBody>
      </p:sp>
      <p:sp>
        <p:nvSpPr>
          <p:cNvPr id="3" name="Segnaposto contenuto 2"/>
          <p:cNvSpPr>
            <a:spLocks noGrp="1"/>
          </p:cNvSpPr>
          <p:nvPr>
            <p:ph idx="1"/>
          </p:nvPr>
        </p:nvSpPr>
        <p:spPr>
          <a:xfrm>
            <a:off x="521334" y="142852"/>
            <a:ext cx="8336945" cy="6357982"/>
          </a:xfrm>
          <a:solidFill>
            <a:schemeClr val="accent2">
              <a:lumMod val="20000"/>
              <a:lumOff val="80000"/>
            </a:schemeClr>
          </a:solidFill>
        </p:spPr>
        <p:txBody>
          <a:bodyPr/>
          <a:lstStyle/>
          <a:p>
            <a:r>
              <a:rPr lang="it-IT" sz="1800" b="1" dirty="0">
                <a:ln w="22225">
                  <a:solidFill>
                    <a:schemeClr val="accent2"/>
                  </a:solidFill>
                  <a:prstDash val="solid"/>
                </a:ln>
                <a:solidFill>
                  <a:schemeClr val="accent2">
                    <a:lumMod val="40000"/>
                    <a:lumOff val="60000"/>
                  </a:schemeClr>
                </a:solidFill>
                <a:effectLst/>
                <a:latin typeface="Verdana" panose="020B0604030504040204" pitchFamily="34" charset="0"/>
                <a:ea typeface="Verdana" panose="020B0604030504040204" pitchFamily="34" charset="0"/>
              </a:rPr>
              <a:t>GRANO BOLLITO NEL LATTE</a:t>
            </a:r>
            <a:r>
              <a:rPr lang="it-IT" sz="1800" dirty="0">
                <a:ln w="22225">
                  <a:solidFill>
                    <a:schemeClr val="accent2"/>
                  </a:solidFill>
                  <a:prstDash val="solid"/>
                </a:ln>
                <a:solidFill>
                  <a:schemeClr val="accent2">
                    <a:lumMod val="40000"/>
                    <a:lumOff val="60000"/>
                  </a:schemeClr>
                </a:solidFill>
                <a:effectLst/>
                <a:latin typeface="Verdana" panose="020B0604030504040204" pitchFamily="34" charset="0"/>
                <a:ea typeface="Verdana" panose="020B0604030504040204" pitchFamily="34" charset="0"/>
              </a:rPr>
              <a:t>:</a:t>
            </a:r>
            <a:r>
              <a:rPr lang="it-IT" sz="1800" dirty="0">
                <a:solidFill>
                  <a:srgbClr val="FF0000"/>
                </a:solidFill>
                <a:latin typeface="Verdana" panose="020B0604030504040204" pitchFamily="34" charset="0"/>
                <a:ea typeface="Verdana" panose="020B0604030504040204" pitchFamily="34" charset="0"/>
              </a:rPr>
              <a:t> </a:t>
            </a:r>
            <a:r>
              <a:rPr lang="it-IT" sz="1800" dirty="0">
                <a:ln/>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Simbolo dei due regni della natura;</a:t>
            </a:r>
            <a:endParaRPr lang="it-IT" sz="1800" dirty="0">
              <a:latin typeface="Verdana" panose="020B0604030504040204" pitchFamily="34" charset="0"/>
              <a:ea typeface="Verdana" panose="020B0604030504040204" pitchFamily="34" charset="0"/>
            </a:endParaRPr>
          </a:p>
          <a:p>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29190" y="1276986"/>
            <a:ext cx="3915725" cy="5223848"/>
          </a:xfrm>
          <a:prstGeom prst="rect">
            <a:avLst/>
          </a:prstGeom>
          <a:ln>
            <a:solidFill>
              <a:schemeClr val="accent2">
                <a:lumMod val="75000"/>
              </a:schemeClr>
            </a:solidFill>
          </a:ln>
        </p:spPr>
      </p:pic>
      <p:pic>
        <p:nvPicPr>
          <p:cNvPr id="5" name="Immagin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4035" y="1276985"/>
            <a:ext cx="3689985" cy="5248359"/>
          </a:xfrm>
          <a:prstGeom prst="rect">
            <a:avLst/>
          </a:prstGeom>
          <a:solidFill>
            <a:srgbClr val="FFC000"/>
          </a:solidFill>
          <a:ln>
            <a:solidFill>
              <a:schemeClr val="accent2">
                <a:lumMod val="75000"/>
              </a:schemeClr>
            </a:solidFill>
          </a:ln>
        </p:spPr>
      </p:pic>
      <p:sp>
        <p:nvSpPr>
          <p:cNvPr id="6" name="Rettangolo 5"/>
          <p:cNvSpPr/>
          <p:nvPr/>
        </p:nvSpPr>
        <p:spPr>
          <a:xfrm>
            <a:off x="4929190" y="5715016"/>
            <a:ext cx="3929090" cy="81032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Audio registrato">
            <a:hlinkClick r:id="" action="ppaction://media"/>
            <a:extLst>
              <a:ext uri="{FF2B5EF4-FFF2-40B4-BE49-F238E27FC236}">
                <a16:creationId xmlns:a16="http://schemas.microsoft.com/office/drawing/2014/main" xmlns="" id="{02AA945B-B202-4D22-8CE0-C098E767EFF4}"/>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001025" y="5929330"/>
            <a:ext cx="857256" cy="601030"/>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300990"/>
            <a:ext cx="8147248" cy="1056308"/>
          </a:xfrm>
          <a:solidFill>
            <a:schemeClr val="accent2">
              <a:lumMod val="20000"/>
              <a:lumOff val="80000"/>
            </a:schemeClr>
          </a:solidFill>
          <a:ln>
            <a:solidFill>
              <a:schemeClr val="accent2">
                <a:lumMod val="75000"/>
              </a:schemeClr>
            </a:solidFill>
          </a:ln>
          <a:effectLst>
            <a:glow rad="139700">
              <a:schemeClr val="accent2">
                <a:satMod val="175000"/>
                <a:alpha val="40000"/>
              </a:schemeClr>
            </a:glow>
          </a:effectLst>
        </p:spPr>
        <p:txBody>
          <a:bodyPr>
            <a:noAutofit/>
          </a:bodyPr>
          <a:lstStyle/>
          <a:p>
            <a:pPr algn="l"/>
            <a:r>
              <a:rPr lang="it-IT" sz="1800" b="1" dirty="0">
                <a:ln w="22225">
                  <a:solidFill>
                    <a:schemeClr val="accent2"/>
                  </a:solidFill>
                  <a:prstDash val="solid"/>
                </a:ln>
                <a:effectLst/>
                <a:ea typeface="Verdana" panose="020B0604030504040204" pitchFamily="34" charset="0"/>
              </a:rPr>
              <a:t>ACQUA DI FIORI D’ARANCIO:</a:t>
            </a:r>
            <a:r>
              <a:rPr lang="it-IT" sz="1800" b="1" dirty="0">
                <a:ea typeface="Verdana" panose="020B0604030504040204" pitchFamily="34" charset="0"/>
              </a:rPr>
              <a:t> </a:t>
            </a:r>
            <a:r>
              <a:rPr lang="it-IT" sz="1800" dirty="0">
                <a:ln/>
                <a:effectLst>
                  <a:outerShdw blurRad="38100" dist="25400" dir="5400000" algn="ctr" rotWithShape="0">
                    <a:srgbClr val="6E747A">
                      <a:alpha val="43000"/>
                    </a:srgbClr>
                  </a:outerShdw>
                </a:effectLst>
                <a:ea typeface="Verdana" panose="020B0604030504040204" pitchFamily="34" charset="0"/>
              </a:rPr>
              <a:t>Simbolo dei profumi della terra;</a:t>
            </a:r>
            <a:r>
              <a:rPr lang="it-IT" sz="1800" b="1" dirty="0">
                <a:latin typeface="Verdana" panose="020B0604030504040204" pitchFamily="34" charset="0"/>
                <a:ea typeface="Verdana" panose="020B0604030504040204" pitchFamily="34" charset="0"/>
              </a:rPr>
              <a:t/>
            </a:r>
            <a:br>
              <a:rPr lang="it-IT" sz="1800" b="1" dirty="0">
                <a:latin typeface="Verdana" panose="020B0604030504040204" pitchFamily="34" charset="0"/>
                <a:ea typeface="Verdana" panose="020B0604030504040204" pitchFamily="34" charset="0"/>
              </a:rPr>
            </a:br>
            <a:endParaRPr lang="it-IT" sz="1800" b="1" dirty="0">
              <a:latin typeface="Verdana" panose="020B0604030504040204" pitchFamily="34" charset="0"/>
              <a:ea typeface="Verdana" panose="020B0604030504040204" pitchFamily="34" charset="0"/>
            </a:endParaRP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857224" y="1923924"/>
            <a:ext cx="7643866" cy="4529412"/>
          </a:xfrm>
          <a:ln>
            <a:solidFill>
              <a:schemeClr val="accent2">
                <a:lumMod val="75000"/>
              </a:schemeClr>
            </a:solidFill>
          </a:ln>
          <a:effectLst>
            <a:glow rad="228600">
              <a:schemeClr val="accent2">
                <a:satMod val="175000"/>
                <a:alpha val="40000"/>
              </a:schemeClr>
            </a:glow>
          </a:effectLst>
        </p:spPr>
      </p:pic>
      <p:sp>
        <p:nvSpPr>
          <p:cNvPr id="6" name="CasellaDiTesto 5"/>
          <p:cNvSpPr txBox="1"/>
          <p:nvPr/>
        </p:nvSpPr>
        <p:spPr>
          <a:xfrm>
            <a:off x="661035" y="1495425"/>
            <a:ext cx="3471545" cy="398780"/>
          </a:xfrm>
          <a:prstGeom prst="rect">
            <a:avLst/>
          </a:prstGeom>
          <a:noFill/>
        </p:spPr>
        <p:txBody>
          <a:bodyPr wrap="square" rtlCol="0">
            <a:spAutoFit/>
            <a:scene3d>
              <a:camera prst="orthographicFront"/>
              <a:lightRig rig="threePt" dir="t"/>
            </a:scene3d>
          </a:bodyPr>
          <a:lstStyle/>
          <a:p>
            <a:pPr algn="l"/>
            <a:r>
              <a:rPr lang="it-IT" sz="2000" dirty="0">
                <a:ln/>
                <a:solidFill>
                  <a:schemeClr val="accent1"/>
                </a:solidFill>
                <a:effectLst>
                  <a:outerShdw blurRad="38100" dist="25400" dir="5400000" algn="ctr" rotWithShape="0">
                    <a:srgbClr val="6E747A">
                      <a:alpha val="43000"/>
                    </a:srgbClr>
                  </a:outerShdw>
                </a:effectLst>
              </a:rPr>
              <a:t>CHE PROFUMO!</a:t>
            </a:r>
          </a:p>
        </p:txBody>
      </p:sp>
      <p:pic>
        <p:nvPicPr>
          <p:cNvPr id="3" name="Audio registrato">
            <a:hlinkClick r:id="" action="ppaction://media"/>
            <a:extLst>
              <a:ext uri="{FF2B5EF4-FFF2-40B4-BE49-F238E27FC236}">
                <a16:creationId xmlns:a16="http://schemas.microsoft.com/office/drawing/2014/main" xmlns="" id="{0A9C815E-10EF-4E3E-B74B-9D09C242058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715272" y="571480"/>
            <a:ext cx="631379" cy="487363"/>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33166" y="188640"/>
            <a:ext cx="8415298" cy="740030"/>
          </a:xfrm>
          <a:solidFill>
            <a:schemeClr val="accent2">
              <a:lumMod val="40000"/>
              <a:lumOff val="60000"/>
            </a:schemeClr>
          </a:solidFill>
          <a:ln>
            <a:solidFill>
              <a:schemeClr val="accent2">
                <a:lumMod val="75000"/>
              </a:schemeClr>
            </a:solidFill>
          </a:ln>
          <a:effectLst>
            <a:glow rad="228600">
              <a:schemeClr val="accent2">
                <a:satMod val="175000"/>
                <a:alpha val="40000"/>
              </a:schemeClr>
            </a:glow>
          </a:effectLst>
        </p:spPr>
        <p:txBody>
          <a:bodyPr>
            <a:normAutofit fontScale="90000"/>
          </a:bodyPr>
          <a:lstStyle/>
          <a:p>
            <a:r>
              <a:rPr lang="it-IT" sz="3600" b="1" dirty="0">
                <a:solidFill>
                  <a:srgbClr val="FF0000"/>
                </a:solidFill>
              </a:rPr>
              <a:t/>
            </a:r>
            <a:br>
              <a:rPr lang="it-IT" sz="3600" b="1" dirty="0">
                <a:solidFill>
                  <a:srgbClr val="FF0000"/>
                </a:solidFill>
              </a:rPr>
            </a:br>
            <a:r>
              <a:rPr lang="it-IT" sz="2000" b="1" dirty="0">
                <a:ea typeface="Verdana" panose="020B0604030504040204" pitchFamily="34" charset="0"/>
              </a:rPr>
              <a:t>SPEZIE</a:t>
            </a:r>
            <a:r>
              <a:rPr lang="it-IT" sz="2000" dirty="0">
                <a:ea typeface="Verdana" panose="020B0604030504040204" pitchFamily="34" charset="0"/>
              </a:rPr>
              <a:t>: Simbolo dei popoli più lontani del mondo;</a:t>
            </a:r>
            <a:r>
              <a:rPr lang="it-IT" sz="2000" dirty="0">
                <a:solidFill>
                  <a:schemeClr val="tx2"/>
                </a:solidFill>
                <a:latin typeface="Verdana" panose="020B0604030504040204" pitchFamily="34" charset="0"/>
                <a:ea typeface="Verdana" panose="020B0604030504040204" pitchFamily="34" charset="0"/>
              </a:rPr>
              <a:t/>
            </a:r>
            <a:br>
              <a:rPr lang="it-IT" sz="2000" dirty="0">
                <a:solidFill>
                  <a:schemeClr val="tx2"/>
                </a:solidFill>
                <a:latin typeface="Verdana" panose="020B0604030504040204" pitchFamily="34" charset="0"/>
                <a:ea typeface="Verdana" panose="020B0604030504040204" pitchFamily="34" charset="0"/>
              </a:rPr>
            </a:br>
            <a:endParaRPr lang="it-IT" sz="2000" dirty="0">
              <a:latin typeface="Verdana" panose="020B0604030504040204" pitchFamily="34" charset="0"/>
              <a:ea typeface="Verdana" panose="020B0604030504040204" pitchFamily="34" charset="0"/>
            </a:endParaRPr>
          </a:p>
        </p:txBody>
      </p:sp>
      <p:sp>
        <p:nvSpPr>
          <p:cNvPr id="3" name="Segnaposto contenuto 2"/>
          <p:cNvSpPr>
            <a:spLocks noGrp="1"/>
          </p:cNvSpPr>
          <p:nvPr>
            <p:ph idx="1"/>
          </p:nvPr>
        </p:nvSpPr>
        <p:spPr>
          <a:xfrm>
            <a:off x="333166" y="1473125"/>
            <a:ext cx="7886700" cy="3911750"/>
          </a:xfrm>
        </p:spPr>
        <p:txBody>
          <a:bodyPr/>
          <a:lstStyle/>
          <a:p>
            <a:endParaRPr lang="it-IT" dirty="0">
              <a:solidFill>
                <a:schemeClr val="accent1">
                  <a:lumMod val="50000"/>
                </a:schemeClr>
              </a:solidFill>
            </a:endParaRPr>
          </a:p>
        </p:txBody>
      </p:sp>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7158" y="1500174"/>
            <a:ext cx="8286807" cy="4838019"/>
          </a:xfrm>
          <a:prstGeom prst="rect">
            <a:avLst/>
          </a:prstGeom>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Audio registrato">
            <a:hlinkClick r:id="" action="ppaction://media"/>
            <a:extLst>
              <a:ext uri="{FF2B5EF4-FFF2-40B4-BE49-F238E27FC236}">
                <a16:creationId xmlns:a16="http://schemas.microsoft.com/office/drawing/2014/main" xmlns="" id="{8DA2EC33-863C-472D-8C73-8F6DD91A424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092280" y="332656"/>
            <a:ext cx="775395" cy="603721"/>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28650" y="212725"/>
            <a:ext cx="7886699" cy="1128043"/>
          </a:xfrm>
          <a:solidFill>
            <a:schemeClr val="accent2">
              <a:lumMod val="40000"/>
              <a:lumOff val="60000"/>
            </a:schemeClr>
          </a:solidFill>
          <a:ln>
            <a:solidFill>
              <a:schemeClr val="accent2">
                <a:lumMod val="60000"/>
                <a:lumOff val="40000"/>
              </a:schemeClr>
            </a:solid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it-IT" sz="1800" b="1" dirty="0">
                <a:solidFill>
                  <a:srgbClr val="FF0000"/>
                </a:solidFill>
                <a:latin typeface="Verdana" panose="020B0604030504040204" pitchFamily="34" charset="0"/>
                <a:ea typeface="Verdana" panose="020B0604030504040204" pitchFamily="34" charset="0"/>
              </a:rPr>
              <a:t>ZUCCHERO</a:t>
            </a:r>
            <a:r>
              <a:rPr lang="it-IT" sz="1800" dirty="0">
                <a:solidFill>
                  <a:srgbClr val="FF0000"/>
                </a:solidFill>
                <a:latin typeface="Verdana" panose="020B0604030504040204" pitchFamily="34" charset="0"/>
                <a:ea typeface="Verdana" panose="020B0604030504040204" pitchFamily="34" charset="0"/>
              </a:rPr>
              <a:t>: </a:t>
            </a:r>
            <a:r>
              <a:rPr lang="it-IT" sz="1800" dirty="0">
                <a:latin typeface="Verdana" panose="020B0604030504040204" pitchFamily="34" charset="0"/>
                <a:ea typeface="Verdana" panose="020B0604030504040204" pitchFamily="34" charset="0"/>
              </a:rPr>
              <a:t>Simbolo della dolcezza del canto di Partenope.</a:t>
            </a:r>
            <a:r>
              <a:rPr lang="it-IT" sz="1800" dirty="0">
                <a:solidFill>
                  <a:schemeClr val="accent1">
                    <a:lumMod val="50000"/>
                  </a:schemeClr>
                </a:solidFill>
                <a:latin typeface="Verdana" panose="020B0604030504040204" pitchFamily="34" charset="0"/>
                <a:ea typeface="Verdana" panose="020B0604030504040204" pitchFamily="34" charset="0"/>
              </a:rPr>
              <a:t/>
            </a:r>
            <a:br>
              <a:rPr lang="it-IT" sz="1800" dirty="0">
                <a:solidFill>
                  <a:schemeClr val="accent1">
                    <a:lumMod val="50000"/>
                  </a:schemeClr>
                </a:solidFill>
                <a:latin typeface="Verdana" panose="020B0604030504040204" pitchFamily="34" charset="0"/>
                <a:ea typeface="Verdana" panose="020B0604030504040204" pitchFamily="34" charset="0"/>
              </a:rPr>
            </a:br>
            <a:endParaRPr lang="it-IT" sz="1800" dirty="0">
              <a:latin typeface="Verdana" panose="020B0604030504040204" pitchFamily="34" charset="0"/>
              <a:ea typeface="Verdana" panose="020B0604030504040204" pitchFamily="34" charset="0"/>
            </a:endParaRPr>
          </a:p>
        </p:txBody>
      </p:sp>
      <p:sp>
        <p:nvSpPr>
          <p:cNvPr id="3" name="Segnaposto contenuto 2"/>
          <p:cNvSpPr>
            <a:spLocks noGrp="1"/>
          </p:cNvSpPr>
          <p:nvPr>
            <p:ph idx="1"/>
          </p:nvPr>
        </p:nvSpPr>
        <p:spPr>
          <a:xfrm>
            <a:off x="628650" y="1340768"/>
            <a:ext cx="7886700" cy="4836195"/>
          </a:xfrm>
        </p:spPr>
        <p:txBody>
          <a:bodyPr/>
          <a:lstStyle/>
          <a:p>
            <a:endParaRPr lang="it-IT" i="1" dirty="0">
              <a:solidFill>
                <a:schemeClr val="accent1">
                  <a:lumMod val="50000"/>
                </a:schemeClr>
              </a:solidFill>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8649" y="2071678"/>
            <a:ext cx="3727327" cy="3860487"/>
          </a:xfrm>
          <a:prstGeom prst="rect">
            <a:avLst/>
          </a:prstGeom>
          <a:ln w="57150">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Immagin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004051" y="1928802"/>
            <a:ext cx="3511298" cy="4143404"/>
          </a:xfrm>
          <a:prstGeom prst="rect">
            <a:avLst/>
          </a:prstGeom>
          <a:ln w="38100">
            <a:solidFill>
              <a:srgbClr val="92D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Audio registrato">
            <a:hlinkClick r:id="" action="ppaction://media"/>
            <a:extLst>
              <a:ext uri="{FF2B5EF4-FFF2-40B4-BE49-F238E27FC236}">
                <a16:creationId xmlns:a16="http://schemas.microsoft.com/office/drawing/2014/main" xmlns="" id="{978DE8E4-F86E-431B-9F6E-7FC3DE89A9FE}"/>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7740351" y="620689"/>
            <a:ext cx="531317" cy="648086"/>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57158" y="428604"/>
            <a:ext cx="3462083" cy="6143668"/>
          </a:xfrm>
          <a:solidFill>
            <a:srgbClr val="FFC000"/>
          </a:solidFill>
          <a:ln>
            <a:solidFill>
              <a:srgbClr val="92D050"/>
            </a:solidFill>
          </a:ln>
          <a:effectLst>
            <a:glow rad="228600">
              <a:schemeClr val="accent6">
                <a:satMod val="175000"/>
                <a:alpha val="40000"/>
              </a:schemeClr>
            </a:glow>
          </a:effectLst>
        </p:spPr>
        <p:txBody>
          <a:bodyPr>
            <a:normAutofit/>
          </a:bodyPr>
          <a:lstStyle/>
          <a:p>
            <a:r>
              <a:rPr lang="it-IT" sz="1200" dirty="0" smtClean="0">
                <a:latin typeface="Verdana" panose="020B0604030504040204" pitchFamily="34" charset="0"/>
                <a:ea typeface="Verdana" panose="020B0604030504040204" pitchFamily="34" charset="0"/>
              </a:rPr>
              <a:t>RICETTA </a:t>
            </a:r>
            <a:r>
              <a:rPr lang="it-IT" sz="1200" dirty="0">
                <a:latin typeface="Verdana" panose="020B0604030504040204" pitchFamily="34" charset="0"/>
                <a:ea typeface="Verdana" panose="020B0604030504040204" pitchFamily="34" charset="0"/>
              </a:rPr>
              <a:t>TRADIZIONALE DELLA PASTIERA NAPOLETANA</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solidFill>
                  <a:srgbClr val="FF0000"/>
                </a:solidFill>
                <a:latin typeface="Verdana" panose="020B0604030504040204" pitchFamily="34" charset="0"/>
                <a:ea typeface="Verdana" panose="020B0604030504040204" pitchFamily="34" charset="0"/>
              </a:rPr>
              <a:t>Ingredienti</a:t>
            </a:r>
            <a:br>
              <a:rPr lang="it-IT" sz="1200" dirty="0">
                <a:solidFill>
                  <a:srgbClr val="FF0000"/>
                </a:solidFill>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Per la pasta frolla:</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250 g </a:t>
            </a:r>
            <a:r>
              <a:rPr lang="it-IT" sz="1200" b="1" dirty="0">
                <a:latin typeface="Verdana" panose="020B0604030504040204" pitchFamily="34" charset="0"/>
                <a:ea typeface="Verdana" panose="020B0604030504040204" pitchFamily="34" charset="0"/>
              </a:rPr>
              <a:t>farina 00</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100 g </a:t>
            </a:r>
            <a:r>
              <a:rPr lang="it-IT" sz="1200" b="1" dirty="0" err="1">
                <a:latin typeface="Verdana" panose="020B0604030504040204" pitchFamily="34" charset="0"/>
                <a:ea typeface="Verdana" panose="020B0604030504040204" pitchFamily="34" charset="0"/>
              </a:rPr>
              <a:t>zuccchero</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100 g </a:t>
            </a:r>
            <a:r>
              <a:rPr lang="it-IT" sz="1200" b="1" dirty="0">
                <a:latin typeface="Verdana" panose="020B0604030504040204" pitchFamily="34" charset="0"/>
                <a:ea typeface="Verdana" panose="020B0604030504040204" pitchFamily="34" charset="0"/>
              </a:rPr>
              <a:t>burro</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1 </a:t>
            </a:r>
            <a:r>
              <a:rPr lang="it-IT" sz="1200" b="1" dirty="0">
                <a:latin typeface="Verdana" panose="020B0604030504040204" pitchFamily="34" charset="0"/>
                <a:ea typeface="Verdana" panose="020B0604030504040204" pitchFamily="34" charset="0"/>
              </a:rPr>
              <a:t>uovo medio</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1 </a:t>
            </a:r>
            <a:r>
              <a:rPr lang="it-IT" sz="1200" b="1" dirty="0">
                <a:latin typeface="Verdana" panose="020B0604030504040204" pitchFamily="34" charset="0"/>
                <a:ea typeface="Verdana" panose="020B0604030504040204" pitchFamily="34" charset="0"/>
              </a:rPr>
              <a:t>tuorlo</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1 </a:t>
            </a:r>
            <a:r>
              <a:rPr lang="it-IT" sz="1200" b="1" dirty="0">
                <a:latin typeface="Verdana" panose="020B0604030504040204" pitchFamily="34" charset="0"/>
                <a:ea typeface="Verdana" panose="020B0604030504040204" pitchFamily="34" charset="0"/>
              </a:rPr>
              <a:t>scorza d'arancia grattugiata</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 pizzico </a:t>
            </a:r>
            <a:r>
              <a:rPr lang="it-IT" sz="1200" b="1" dirty="0">
                <a:latin typeface="Verdana" panose="020B0604030504040204" pitchFamily="34" charset="0"/>
                <a:ea typeface="Verdana" panose="020B0604030504040204" pitchFamily="34" charset="0"/>
              </a:rPr>
              <a:t>sale</a:t>
            </a:r>
            <a:br>
              <a:rPr lang="it-IT" sz="1200" b="1"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Per la farcitura:</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280 g </a:t>
            </a:r>
            <a:r>
              <a:rPr lang="it-IT" sz="1200" b="1" dirty="0">
                <a:latin typeface="Verdana" panose="020B0604030504040204" pitchFamily="34" charset="0"/>
                <a:ea typeface="Verdana" panose="020B0604030504040204" pitchFamily="34" charset="0"/>
              </a:rPr>
              <a:t>grano cotto</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450 g </a:t>
            </a:r>
            <a:r>
              <a:rPr lang="it-IT" sz="1200" b="1" dirty="0">
                <a:latin typeface="Verdana" panose="020B0604030504040204" pitchFamily="34" charset="0"/>
                <a:ea typeface="Verdana" panose="020B0604030504040204" pitchFamily="34" charset="0"/>
              </a:rPr>
              <a:t>ricotta</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200 g </a:t>
            </a:r>
            <a:r>
              <a:rPr lang="it-IT" sz="1200" b="1" dirty="0">
                <a:latin typeface="Verdana" panose="020B0604030504040204" pitchFamily="34" charset="0"/>
                <a:ea typeface="Verdana" panose="020B0604030504040204" pitchFamily="34" charset="0"/>
              </a:rPr>
              <a:t>latte</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30 g </a:t>
            </a:r>
            <a:r>
              <a:rPr lang="it-IT" sz="1200" b="1" dirty="0">
                <a:latin typeface="Verdana" panose="020B0604030504040204" pitchFamily="34" charset="0"/>
                <a:ea typeface="Verdana" panose="020B0604030504040204" pitchFamily="34" charset="0"/>
              </a:rPr>
              <a:t>burro</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200 g </a:t>
            </a:r>
            <a:r>
              <a:rPr lang="it-IT" sz="1200" b="1" dirty="0">
                <a:latin typeface="Verdana" panose="020B0604030504040204" pitchFamily="34" charset="0"/>
                <a:ea typeface="Verdana" panose="020B0604030504040204" pitchFamily="34" charset="0"/>
              </a:rPr>
              <a:t>zucchero</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4 </a:t>
            </a:r>
            <a:r>
              <a:rPr lang="it-IT" sz="1200" b="1" dirty="0">
                <a:latin typeface="Verdana" panose="020B0604030504040204" pitchFamily="34" charset="0"/>
                <a:ea typeface="Verdana" panose="020B0604030504040204" pitchFamily="34" charset="0"/>
              </a:rPr>
              <a:t>uova medie</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1 </a:t>
            </a:r>
            <a:r>
              <a:rPr lang="it-IT" sz="1200" b="1" dirty="0">
                <a:latin typeface="Verdana" panose="020B0604030504040204" pitchFamily="34" charset="0"/>
                <a:ea typeface="Verdana" panose="020B0604030504040204" pitchFamily="34" charset="0"/>
              </a:rPr>
              <a:t>fialetta aroma fiori d'arancio</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1 </a:t>
            </a:r>
            <a:r>
              <a:rPr lang="it-IT" sz="1200" b="1" dirty="0">
                <a:latin typeface="Verdana" panose="020B0604030504040204" pitchFamily="34" charset="0"/>
                <a:ea typeface="Verdana" panose="020B0604030504040204" pitchFamily="34" charset="0"/>
              </a:rPr>
              <a:t>fialetta aroma vaniglia</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r>
              <a:rPr lang="it-IT" sz="1200" dirty="0">
                <a:latin typeface="Verdana" panose="020B0604030504040204" pitchFamily="34" charset="0"/>
                <a:ea typeface="Verdana" panose="020B0604030504040204" pitchFamily="34" charset="0"/>
              </a:rPr>
              <a:t>110 g </a:t>
            </a:r>
            <a:r>
              <a:rPr lang="it-IT" sz="1200" b="1" dirty="0">
                <a:latin typeface="Verdana" panose="020B0604030504040204" pitchFamily="34" charset="0"/>
                <a:ea typeface="Verdana" panose="020B0604030504040204" pitchFamily="34" charset="0"/>
              </a:rPr>
              <a:t>frutta candita a pezzetti</a:t>
            </a:r>
            <a:r>
              <a:rPr lang="it-IT" sz="1200" dirty="0">
                <a:latin typeface="Verdana" panose="020B0604030504040204" pitchFamily="34" charset="0"/>
                <a:ea typeface="Verdana" panose="020B0604030504040204" pitchFamily="34" charset="0"/>
              </a:rPr>
              <a:t/>
            </a:r>
            <a:br>
              <a:rPr lang="it-IT" sz="1200" dirty="0">
                <a:latin typeface="Verdana" panose="020B0604030504040204" pitchFamily="34" charset="0"/>
                <a:ea typeface="Verdana" panose="020B0604030504040204" pitchFamily="34" charset="0"/>
              </a:rPr>
            </a:br>
            <a:endParaRPr lang="it-IT" sz="1200" b="1" dirty="0">
              <a:ln/>
              <a:solidFill>
                <a:schemeClr val="accent1"/>
              </a:solidFill>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sym typeface="+mn-ea"/>
            </a:endParaRPr>
          </a:p>
        </p:txBody>
      </p:sp>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4786314" y="2708920"/>
            <a:ext cx="3890142" cy="3720476"/>
          </a:xfrm>
          <a:prstGeom prst="rect">
            <a:avLst/>
          </a:prstGeom>
          <a:ln w="38100">
            <a:solidFill>
              <a:schemeClr val="accent2">
                <a:lumMod val="75000"/>
              </a:schemeClr>
            </a:solidFill>
          </a:ln>
          <a:effectLst>
            <a:glow rad="228600">
              <a:schemeClr val="accent6">
                <a:satMod val="175000"/>
                <a:alpha val="40000"/>
              </a:schemeClr>
            </a:glow>
          </a:effectLst>
        </p:spPr>
      </p:pic>
      <p:pic>
        <p:nvPicPr>
          <p:cNvPr id="5" name="Immagin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44008" y="357166"/>
            <a:ext cx="4032448" cy="1857388"/>
          </a:xfrm>
          <a:prstGeom prst="rect">
            <a:avLst/>
          </a:prstGeom>
          <a:ln w="38100">
            <a:solidFill>
              <a:schemeClr val="accent2">
                <a:lumMod val="75000"/>
              </a:schemeClr>
            </a:solidFill>
          </a:ln>
          <a:effectLst>
            <a:glow rad="228600">
              <a:schemeClr val="accent6">
                <a:satMod val="175000"/>
                <a:alpha val="40000"/>
              </a:schemeClr>
            </a:glow>
          </a:effectLst>
        </p:spPr>
      </p:pic>
      <p:pic>
        <p:nvPicPr>
          <p:cNvPr id="7" name="Audio registrato">
            <a:hlinkClick r:id="" action="ppaction://media"/>
            <a:extLst>
              <a:ext uri="{FF2B5EF4-FFF2-40B4-BE49-F238E27FC236}">
                <a16:creationId xmlns:a16="http://schemas.microsoft.com/office/drawing/2014/main" xmlns="" id="{FCECF2FB-57F2-40A3-B853-DB4AD631277A}"/>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3000364" y="5786454"/>
            <a:ext cx="631379" cy="775395"/>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A31E815-DDFB-49B5-8406-F9F970F89A38}"/>
              </a:ext>
            </a:extLst>
          </p:cNvPr>
          <p:cNvSpPr>
            <a:spLocks noGrp="1"/>
          </p:cNvSpPr>
          <p:nvPr>
            <p:ph type="title"/>
          </p:nvPr>
        </p:nvSpPr>
        <p:spPr>
          <a:xfrm>
            <a:off x="13014779" y="1016943"/>
            <a:ext cx="2160240" cy="2700089"/>
          </a:xfrm>
        </p:spPr>
        <p:txBody>
          <a:bodyPr>
            <a:normAutofit/>
          </a:bodyPr>
          <a:lstStyle/>
          <a:p>
            <a:endParaRPr lang="it-IT" dirty="0"/>
          </a:p>
        </p:txBody>
      </p:sp>
      <p:sp>
        <p:nvSpPr>
          <p:cNvPr id="3" name="Segnaposto contenuto 2">
            <a:extLst>
              <a:ext uri="{FF2B5EF4-FFF2-40B4-BE49-F238E27FC236}">
                <a16:creationId xmlns:a16="http://schemas.microsoft.com/office/drawing/2014/main" xmlns="" id="{C0A89EB3-1E8E-40AA-87FD-FFBBF6D1EC21}"/>
              </a:ext>
            </a:extLst>
          </p:cNvPr>
          <p:cNvSpPr>
            <a:spLocks noGrp="1"/>
          </p:cNvSpPr>
          <p:nvPr>
            <p:ph idx="1"/>
          </p:nvPr>
        </p:nvSpPr>
        <p:spPr>
          <a:xfrm>
            <a:off x="755576" y="2564903"/>
            <a:ext cx="7759774" cy="3888434"/>
          </a:xfrm>
          <a:ln>
            <a:solidFill>
              <a:schemeClr val="accent2">
                <a:lumMod val="75000"/>
              </a:schemeClr>
            </a:solidFill>
          </a:ln>
        </p:spPr>
        <p:txBody>
          <a:bodyPr>
            <a:normAutofit fontScale="77500" lnSpcReduction="20000"/>
          </a:bodyPr>
          <a:lstStyle/>
          <a:p>
            <a:pPr algn="just"/>
            <a:r>
              <a:rPr lang="it-IT" dirty="0"/>
              <a:t>Preparazione</a:t>
            </a:r>
          </a:p>
          <a:p>
            <a:pPr algn="just"/>
            <a:r>
              <a:rPr lang="it-IT" b="1" dirty="0"/>
              <a:t>Prepara la pasta frolla:</a:t>
            </a:r>
            <a:endParaRPr lang="it-IT" dirty="0"/>
          </a:p>
          <a:p>
            <a:pPr algn="just"/>
            <a:r>
              <a:rPr lang="it-IT" dirty="0"/>
              <a:t>in una ciotola metti la farina, lo zucchero, il burro morbido a pezzetti e le uova. Aggiungi anche il sale e la buccia d’arancia grattugiata e impasta con le mani fino ad ottenere un impasto omogeneo. Forma un panetto, ricopri con la pellicola e mettilo a riposare in frigorifero per tutta la notte</a:t>
            </a:r>
          </a:p>
          <a:p>
            <a:pPr algn="just"/>
            <a:r>
              <a:rPr lang="it-IT" b="1" dirty="0"/>
              <a:t>Preparate la farcitura:</a:t>
            </a:r>
            <a:endParaRPr lang="it-IT" dirty="0"/>
          </a:p>
          <a:p>
            <a:pPr algn="just"/>
            <a:r>
              <a:rPr lang="it-IT" dirty="0"/>
              <a:t>metti il grano cotto in un tegamino assieme al latte ed al burro, fai cuocere a fiamma bassa per circa 15 minuti fino a che il composto non risulterà cremoso. Spegni e lasciate raffreddare completamente. La ricetta originale prevede che il grano venga usato intero, ma fate come me: mettetene tre quarti in un frullatore e frullate (renderà la crema più compatta e deliziosa, come si fa spesso nei ristoranti).</a:t>
            </a:r>
          </a:p>
          <a:p>
            <a:pPr algn="just"/>
            <a:r>
              <a:rPr lang="it-IT" b="1" dirty="0"/>
              <a:t>trucco per ottenere una crema morbida è consistente è quello di mescolarla con lo zucchero utilizzando le fruste elettriche per almeno 5-10 minuti. In questo modo si ottiene una crema che si amalgama perfettamente con gli altri ingredienti. </a:t>
            </a:r>
            <a:endParaRPr lang="it-IT" dirty="0"/>
          </a:p>
          <a:p>
            <a:pPr algn="just"/>
            <a:r>
              <a:rPr lang="it-IT" b="1" dirty="0"/>
              <a:t>Metti la ricotta in una ciotola</a:t>
            </a:r>
            <a:r>
              <a:rPr lang="it-IT" dirty="0"/>
              <a:t> ed aggiungi le uova, la ricotta, lo zucchero, l’aroma di vaniglia, l’aroma fiori d’arancio e la frutta candita a pezzi.</a:t>
            </a:r>
          </a:p>
          <a:p>
            <a:pPr algn="just"/>
            <a:r>
              <a:rPr lang="it-IT" b="1" dirty="0"/>
              <a:t>Mescola ed amalgama per bene, </a:t>
            </a:r>
            <a:r>
              <a:rPr lang="it-IT" dirty="0"/>
              <a:t>poi fai riposare dentro al frigorifero.</a:t>
            </a:r>
          </a:p>
          <a:p>
            <a:endParaRPr lang="it-IT" dirty="0"/>
          </a:p>
        </p:txBody>
      </p:sp>
      <p:pic>
        <p:nvPicPr>
          <p:cNvPr id="7170" name="Picture 2">
            <a:extLst>
              <a:ext uri="{FF2B5EF4-FFF2-40B4-BE49-F238E27FC236}">
                <a16:creationId xmlns:a16="http://schemas.microsoft.com/office/drawing/2014/main" xmlns="" id="{B7ACA638-1A45-4E2B-B46C-15E48E05F6C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852920" y="1484784"/>
            <a:ext cx="106345752" cy="2700089"/>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Pastiera napoletana: la ricetta originale, trucchi e segreti">
            <a:extLst>
              <a:ext uri="{FF2B5EF4-FFF2-40B4-BE49-F238E27FC236}">
                <a16:creationId xmlns:a16="http://schemas.microsoft.com/office/drawing/2014/main" xmlns="" id="{AB71EC6A-BD1B-4C1F-B4F2-1E76E076C97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5576" y="385691"/>
            <a:ext cx="3744416" cy="2035197"/>
          </a:xfrm>
          <a:prstGeom prst="rect">
            <a:avLst/>
          </a:prstGeom>
          <a:noFill/>
          <a:ln>
            <a:solidFill>
              <a:schemeClr val="accent2">
                <a:lumMod val="75000"/>
              </a:schemeClr>
            </a:solidFill>
          </a:ln>
          <a:scene3d>
            <a:camera prst="orthographicFront"/>
            <a:lightRig rig="threePt" dir="t"/>
          </a:scene3d>
          <a:sp3d>
            <a:bevelT w="152400" h="50800" prst="softRound"/>
          </a:sp3d>
          <a:extLst>
            <a:ext uri="{909E8E84-426E-40DD-AFC4-6F175D3DCCD1}">
              <a14:hiddenFill xmlns:a14="http://schemas.microsoft.com/office/drawing/2010/main" xmlns="">
                <a:solidFill>
                  <a:srgbClr val="FFFFFF"/>
                </a:solidFill>
              </a14:hiddenFill>
            </a:ext>
          </a:extLst>
        </p:spPr>
      </p:pic>
      <p:pic>
        <p:nvPicPr>
          <p:cNvPr id="7174" name="Picture 6" descr="Ricetta Pastiera napoletana - Cucchiaio d'Argento">
            <a:extLst>
              <a:ext uri="{FF2B5EF4-FFF2-40B4-BE49-F238E27FC236}">
                <a16:creationId xmlns:a16="http://schemas.microsoft.com/office/drawing/2014/main" xmlns="" id="{1AF6B526-3830-4C50-9E8D-681BFA1BDE3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70934" y="404663"/>
            <a:ext cx="3744416" cy="2035197"/>
          </a:xfrm>
          <a:prstGeom prst="rect">
            <a:avLst/>
          </a:prstGeom>
          <a:noFill/>
          <a:ln>
            <a:solidFill>
              <a:schemeClr val="accent2">
                <a:lumMod val="75000"/>
              </a:schemeClr>
            </a:solidFill>
          </a:ln>
          <a:scene3d>
            <a:camera prst="orthographicFront"/>
            <a:lightRig rig="threePt" dir="t"/>
          </a:scene3d>
          <a:sp3d>
            <a:bevelT prst="relaxedInset"/>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003022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86D7F3B-19C8-4BE6-B938-13B4F055AF26}"/>
              </a:ext>
            </a:extLst>
          </p:cNvPr>
          <p:cNvSpPr>
            <a:spLocks noGrp="1"/>
          </p:cNvSpPr>
          <p:nvPr>
            <p:ph type="title"/>
          </p:nvPr>
        </p:nvSpPr>
        <p:spPr>
          <a:xfrm>
            <a:off x="628650" y="365126"/>
            <a:ext cx="7886700" cy="45719"/>
          </a:xfrm>
        </p:spPr>
        <p:txBody>
          <a:bodyPr>
            <a:normAutofit fontScale="90000"/>
          </a:bodyPr>
          <a:lstStyle/>
          <a:p>
            <a:endParaRPr lang="it-IT" dirty="0"/>
          </a:p>
        </p:txBody>
      </p:sp>
      <p:sp>
        <p:nvSpPr>
          <p:cNvPr id="3" name="Segnaposto contenuto 2">
            <a:extLst>
              <a:ext uri="{FF2B5EF4-FFF2-40B4-BE49-F238E27FC236}">
                <a16:creationId xmlns:a16="http://schemas.microsoft.com/office/drawing/2014/main" xmlns="" id="{9E4CBBB3-426D-45C7-8443-BAE52387726E}"/>
              </a:ext>
            </a:extLst>
          </p:cNvPr>
          <p:cNvSpPr>
            <a:spLocks noGrp="1"/>
          </p:cNvSpPr>
          <p:nvPr>
            <p:ph idx="1"/>
          </p:nvPr>
        </p:nvSpPr>
        <p:spPr>
          <a:xfrm>
            <a:off x="628650" y="2924943"/>
            <a:ext cx="7886700" cy="3780657"/>
          </a:xfrm>
          <a:ln>
            <a:solidFill>
              <a:schemeClr val="accent2">
                <a:lumMod val="75000"/>
              </a:schemeClr>
            </a:solidFill>
          </a:ln>
        </p:spPr>
        <p:txBody>
          <a:bodyPr>
            <a:normAutofit/>
          </a:bodyPr>
          <a:lstStyle/>
          <a:p>
            <a:pPr algn="just"/>
            <a:r>
              <a:rPr lang="it-IT" b="1" dirty="0"/>
              <a:t>Riprendi la pasta frolla</a:t>
            </a:r>
            <a:r>
              <a:rPr lang="it-IT" dirty="0"/>
              <a:t>, stendine tre quarti con un mattarello (il resto servirà per le strisce di copertura )e rivestite una  teglia tamburata-infarinata dal diametro di circa 22/24 cm. Ritaglia l’eccesso dai bordi con una rotella dentata. Versa la crema di ricotta e livellate con una spatola.</a:t>
            </a:r>
          </a:p>
          <a:p>
            <a:pPr algn="just"/>
            <a:r>
              <a:rPr lang="it-IT" b="1" dirty="0"/>
              <a:t>Spiana con il mattarello</a:t>
            </a:r>
            <a:r>
              <a:rPr lang="it-IT" dirty="0"/>
              <a:t> l’ultimo pezzo di pasta frolla e, con una rotella, ricavane delle strisce di circa 3 cm di larghezza e con queste rivesti la superficie della pastiera incrociando le losanghe tra loro, come per le crostate.</a:t>
            </a:r>
          </a:p>
          <a:p>
            <a:pPr algn="just"/>
            <a:r>
              <a:rPr lang="it-IT" dirty="0"/>
              <a:t>Scalda il forno a 180°C e fai cuocere la pastiera napoletana per circa 50 minuti. Tira fuori la </a:t>
            </a:r>
            <a:r>
              <a:rPr lang="it-IT" b="1" dirty="0"/>
              <a:t>pastiera napoletana </a:t>
            </a:r>
            <a:r>
              <a:rPr lang="it-IT" dirty="0"/>
              <a:t>e lasciala raffreddare completamente. Spolverizza con zucchero a velo, se preferisci.</a:t>
            </a:r>
          </a:p>
          <a:p>
            <a:pPr algn="just"/>
            <a:endParaRPr lang="it-IT" dirty="0"/>
          </a:p>
          <a:p>
            <a:endParaRPr lang="it-IT" dirty="0"/>
          </a:p>
        </p:txBody>
      </p:sp>
      <p:sp>
        <p:nvSpPr>
          <p:cNvPr id="6305" name="Rectangle 178">
            <a:extLst>
              <a:ext uri="{FF2B5EF4-FFF2-40B4-BE49-F238E27FC236}">
                <a16:creationId xmlns:a16="http://schemas.microsoft.com/office/drawing/2014/main" xmlns="" id="{348A222C-A888-44D4-8259-C064A34C8434}"/>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it-IT" altLang="it-IT" sz="1300" b="0" i="0" u="none" strike="noStrike" cap="none" normalizeH="0" baseline="0">
                <a:ln>
                  <a:noFill/>
                </a:ln>
                <a:solidFill>
                  <a:srgbClr val="2A2A2A"/>
                </a:solidFill>
                <a:effectLst/>
                <a:latin typeface="Hind"/>
              </a:rPr>
              <a:t>La </a:t>
            </a:r>
            <a:r>
              <a:rPr kumimoji="0" lang="it-IT" altLang="it-IT" sz="1300" b="1" i="0" u="none" strike="noStrike" cap="none" normalizeH="0" baseline="0">
                <a:ln>
                  <a:noFill/>
                </a:ln>
                <a:solidFill>
                  <a:srgbClr val="2A2A2A"/>
                </a:solidFill>
                <a:effectLst/>
                <a:latin typeface="Hind"/>
              </a:rPr>
              <a:t>pastiera napoletana</a:t>
            </a:r>
            <a:r>
              <a:rPr kumimoji="0" lang="it-IT" altLang="it-IT" sz="1300" b="0" i="0" u="none" strike="noStrike" cap="none" normalizeH="0" baseline="0">
                <a:ln>
                  <a:noFill/>
                </a:ln>
                <a:solidFill>
                  <a:srgbClr val="2A2A2A"/>
                </a:solidFill>
                <a:effectLst/>
                <a:latin typeface="Hind"/>
              </a:rPr>
              <a:t> è ancora più buona se la si lascia riposare almeno 2-3 giorni prima di mangiarla.</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it-IT" altLang="it-IT" sz="600" b="0" i="0" u="none" strike="noStrike" cap="none" normalizeH="0" baseline="0">
                <a:ln>
                  <a:noFill/>
                </a:ln>
                <a:solidFill>
                  <a:schemeClr val="tx1"/>
                </a:solidFill>
                <a:effectLst/>
              </a:rPr>
              <a:t/>
            </a:r>
            <a:br>
              <a:rPr kumimoji="0" lang="it-IT" altLang="it-IT" sz="600" b="0" i="0" u="none" strike="noStrike" cap="none" normalizeH="0" baseline="0">
                <a:ln>
                  <a:noFill/>
                </a:ln>
                <a:solidFill>
                  <a:schemeClr val="tx1"/>
                </a:solidFill>
                <a:effectLst/>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6306" name="Rectangle 179">
            <a:extLst>
              <a:ext uri="{FF2B5EF4-FFF2-40B4-BE49-F238E27FC236}">
                <a16:creationId xmlns:a16="http://schemas.microsoft.com/office/drawing/2014/main" xmlns="" id="{DE8A96B9-7C2F-46B1-B627-2B4A86172F87}"/>
              </a:ext>
            </a:extLst>
          </p:cNvPr>
          <p:cNvSpPr>
            <a:spLocks noChangeArrowheads="1"/>
          </p:cNvSpPr>
          <p:nvPr/>
        </p:nvSpPr>
        <p:spPr bwMode="auto">
          <a:xfrm rot="10800000">
            <a:off x="152400" y="152400"/>
            <a:ext cx="914400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it-IT" altLang="it-IT" sz="1300" b="0" i="0" u="none" strike="noStrike" cap="none" normalizeH="0" baseline="0" dirty="0">
                <a:ln>
                  <a:noFill/>
                </a:ln>
                <a:solidFill>
                  <a:srgbClr val="2A2A2A"/>
                </a:solidFill>
                <a:effectLst/>
                <a:latin typeface="Hind"/>
              </a:rPr>
              <a:t>La </a:t>
            </a:r>
            <a:r>
              <a:rPr kumimoji="0" lang="it-IT" altLang="it-IT" sz="1300" b="1" i="0" u="none" strike="noStrike" cap="none" normalizeH="0" baseline="0" dirty="0">
                <a:ln>
                  <a:noFill/>
                </a:ln>
                <a:solidFill>
                  <a:srgbClr val="2A2A2A"/>
                </a:solidFill>
                <a:effectLst/>
                <a:latin typeface="Hind"/>
              </a:rPr>
              <a:t>pastiera napoletana</a:t>
            </a:r>
            <a:r>
              <a:rPr kumimoji="0" lang="it-IT" altLang="it-IT" sz="1300" b="0" i="0" u="none" strike="noStrike" cap="none" normalizeH="0" baseline="0" dirty="0">
                <a:ln>
                  <a:noFill/>
                </a:ln>
                <a:solidFill>
                  <a:srgbClr val="2A2A2A"/>
                </a:solidFill>
                <a:effectLst/>
                <a:latin typeface="Hind"/>
              </a:rPr>
              <a:t> è ancora più buona se la si lascia riposare almeno 2-3 giorni prima di mangiarla.</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it-IT" altLang="it-IT" sz="600" b="0" i="0" u="none" strike="noStrike" cap="none" normalizeH="0" baseline="0" dirty="0">
                <a:ln>
                  <a:noFill/>
                </a:ln>
                <a:solidFill>
                  <a:schemeClr val="tx1"/>
                </a:solidFill>
                <a:effectLst/>
              </a:rPr>
              <a:t/>
            </a:r>
            <a:br>
              <a:rPr kumimoji="0" lang="it-IT" altLang="it-IT" sz="600" b="0" i="0" u="none" strike="noStrike" cap="none" normalizeH="0" baseline="0" dirty="0">
                <a:ln>
                  <a:noFill/>
                </a:ln>
                <a:solidFill>
                  <a:schemeClr val="tx1"/>
                </a:solidFill>
                <a:effectLst/>
              </a:rPr>
            </a:b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6325" name="Picture 181">
            <a:extLst>
              <a:ext uri="{FF2B5EF4-FFF2-40B4-BE49-F238E27FC236}">
                <a16:creationId xmlns:a16="http://schemas.microsoft.com/office/drawing/2014/main" xmlns="" id="{04D4791A-6866-4545-B558-B4158FD7DD7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2473" y="137154"/>
            <a:ext cx="3623776" cy="249975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Lst>
        </p:spPr>
      </p:pic>
      <p:pic>
        <p:nvPicPr>
          <p:cNvPr id="6327" name="Picture 183" descr="Pastiera Napoletana - Prodotti tipici CALABRESI">
            <a:extLst>
              <a:ext uri="{FF2B5EF4-FFF2-40B4-BE49-F238E27FC236}">
                <a16:creationId xmlns:a16="http://schemas.microsoft.com/office/drawing/2014/main" xmlns="" id="{623BEA33-E2D7-4533-9967-4C0749B8D90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142852"/>
            <a:ext cx="3977172" cy="250626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3533318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FF9755E5-DE62-498C-9C51-F676FB362364}"/>
              </a:ext>
            </a:extLst>
          </p:cNvPr>
          <p:cNvSpPr>
            <a:spLocks noGrp="1"/>
          </p:cNvSpPr>
          <p:nvPr>
            <p:ph type="title"/>
          </p:nvPr>
        </p:nvSpPr>
        <p:spPr>
          <a:xfrm>
            <a:off x="1143000" y="2245810"/>
            <a:ext cx="4810125" cy="1355750"/>
          </a:xfrm>
        </p:spPr>
        <p:txBody>
          <a:bodyPr vert="horz" lIns="91440" tIns="45720" rIns="91440" bIns="45720" rtlCol="0" anchor="b">
            <a:normAutofit/>
          </a:bodyPr>
          <a:lstStyle/>
          <a:p>
            <a:pPr defTabSz="914400"/>
            <a:r>
              <a:rPr lang="en-US" sz="2900" smtClean="0"/>
              <a:t>LE MAESTRE VI INVIANO I MIGLIORI AUGURI DI UNA BUONA PASQUA…</a:t>
            </a:r>
            <a:endParaRPr lang="en-US" sz="2900"/>
          </a:p>
        </p:txBody>
      </p:sp>
      <p:sp>
        <p:nvSpPr>
          <p:cNvPr id="31" name="Freeform 17">
            <a:extLst>
              <a:ext uri="{FF2B5EF4-FFF2-40B4-BE49-F238E27FC236}">
                <a16:creationId xmlns:a16="http://schemas.microsoft.com/office/drawing/2014/main" xmlns="" id="{41F18803-BE79-4916-AE6B-5DE238B367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97332"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chemeClr val="accent1">
              <a:lumMod val="100000"/>
              <a:lumOff val="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lemento grafico 6" descr="Gruppo di donne">
            <a:extLst>
              <a:ext uri="{FF2B5EF4-FFF2-40B4-BE49-F238E27FC236}">
                <a16:creationId xmlns:a16="http://schemas.microsoft.com/office/drawing/2014/main" xmlns="" id="{10F693A6-B732-4CF5-9E9E-31B22CE85F73}"/>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215074" y="1142984"/>
            <a:ext cx="2578157" cy="24053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hardEdge"/>
            <a:contourClr>
              <a:srgbClr val="FFFFFF"/>
            </a:contourClr>
          </a:sp3d>
        </p:spPr>
      </p:pic>
      <p:sp>
        <p:nvSpPr>
          <p:cNvPr id="33" name="Freeform 18">
            <a:extLst>
              <a:ext uri="{FF2B5EF4-FFF2-40B4-BE49-F238E27FC236}">
                <a16:creationId xmlns:a16="http://schemas.microsoft.com/office/drawing/2014/main" xmlns="" id="{C15229F3-7A2E-4558-98FE-7A5F69409D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683319"/>
            <a:ext cx="488765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Elemento grafico 4" descr="Arcobaleno">
            <a:extLst>
              <a:ext uri="{FF2B5EF4-FFF2-40B4-BE49-F238E27FC236}">
                <a16:creationId xmlns:a16="http://schemas.microsoft.com/office/drawing/2014/main" xmlns="" id="{70A6887F-EE2A-4623-9B64-D0B32CA0ADD5}"/>
              </a:ext>
            </a:extLst>
          </p:cNvPr>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rot="1712401">
            <a:off x="5635124" y="3645955"/>
            <a:ext cx="3064287" cy="2640458"/>
          </a:xfrm>
          <a:prstGeom prst="rect">
            <a:avLst/>
          </a:prstGeom>
          <a:effectLst>
            <a:outerShdw blurRad="76200" dir="18900000" sy="23000" kx="-1200000" algn="bl" rotWithShape="0">
              <a:prstClr val="black">
                <a:alpha val="20000"/>
              </a:prstClr>
            </a:outerShdw>
          </a:effectLst>
          <a:scene3d>
            <a:camera prst="orthographicFront"/>
            <a:lightRig rig="threePt" dir="t"/>
          </a:scene3d>
          <a:sp3d>
            <a:bevelT w="114300" prst="artDeco"/>
          </a:sp3d>
        </p:spPr>
      </p:pic>
    </p:spTree>
    <p:extLst>
      <p:ext uri="{BB962C8B-B14F-4D97-AF65-F5344CB8AC3E}">
        <p14:creationId xmlns:p14="http://schemas.microsoft.com/office/powerpoint/2010/main" xmlns="" val="80254721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xmlns=""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xmlns=""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xmlns="" id="{42204D12-F077-4182-8E1F-E02B8DD4A549}"/>
              </a:ext>
            </a:extLst>
          </p:cNvPr>
          <p:cNvSpPr>
            <a:spLocks noGrp="1"/>
          </p:cNvSpPr>
          <p:nvPr>
            <p:ph type="title"/>
          </p:nvPr>
        </p:nvSpPr>
        <p:spPr>
          <a:xfrm>
            <a:off x="628650" y="365125"/>
            <a:ext cx="7886700" cy="1325563"/>
          </a:xfrm>
        </p:spPr>
        <p:txBody>
          <a:bodyPr>
            <a:normAutofit/>
          </a:bodyPr>
          <a:lstStyle/>
          <a:p>
            <a:r>
              <a:rPr lang="it-IT" sz="2800"/>
              <a:t/>
            </a:r>
            <a:br>
              <a:rPr lang="it-IT" sz="2800"/>
            </a:br>
            <a:r>
              <a:rPr lang="it-IT" sz="2800"/>
              <a:t/>
            </a:r>
            <a:br>
              <a:rPr lang="it-IT" sz="2800"/>
            </a:br>
            <a:endParaRPr lang="it-IT" sz="2800"/>
          </a:p>
        </p:txBody>
      </p:sp>
      <p:sp>
        <p:nvSpPr>
          <p:cNvPr id="46" name="Arc 45">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xmlns="" id="{3A6EFDF6-B4FA-4C9E-8167-88860FBEA8ED}"/>
              </a:ext>
            </a:extLst>
          </p:cNvPr>
          <p:cNvSpPr>
            <a:spLocks noGrp="1"/>
          </p:cNvSpPr>
          <p:nvPr>
            <p:ph idx="1"/>
          </p:nvPr>
        </p:nvSpPr>
        <p:spPr>
          <a:xfrm>
            <a:off x="628650" y="714357"/>
            <a:ext cx="7886700" cy="2786082"/>
          </a:xfrm>
          <a:solidFill>
            <a:schemeClr val="accent4">
              <a:lumMod val="20000"/>
              <a:lumOff val="80000"/>
            </a:schemeClr>
          </a:solidFill>
          <a:ln w="57150">
            <a:solidFill>
              <a:srgbClr val="FFC000"/>
            </a:solidFill>
          </a:ln>
        </p:spPr>
        <p:txBody>
          <a:bodyPr>
            <a:normAutofit/>
          </a:bodyPr>
          <a:lstStyle/>
          <a:p>
            <a:pPr marL="0" indent="0">
              <a:buNone/>
            </a:pPr>
            <a:endParaRPr lang="it-IT" dirty="0">
              <a:latin typeface="Verdana" panose="020B0604030504040204" pitchFamily="34" charset="0"/>
              <a:ea typeface="Verdana" panose="020B0604030504040204" pitchFamily="34" charset="0"/>
            </a:endParaRPr>
          </a:p>
          <a:p>
            <a:pPr marL="0" indent="0">
              <a:buNone/>
            </a:pPr>
            <a:r>
              <a:rPr lang="it-IT" dirty="0">
                <a:latin typeface="Verdana" panose="020B0604030504040204" pitchFamily="34" charset="0"/>
                <a:ea typeface="Verdana" panose="020B0604030504040204" pitchFamily="34" charset="0"/>
              </a:rPr>
              <a:t>…</a:t>
            </a:r>
            <a:r>
              <a:rPr lang="it-IT" sz="3200" dirty="0">
                <a:latin typeface="Verdana" panose="020B0604030504040204" pitchFamily="34" charset="0"/>
                <a:ea typeface="Verdana" panose="020B0604030504040204" pitchFamily="34" charset="0"/>
              </a:rPr>
              <a:t>E SPERANO DI RIVEDERVI PRESTO PER UN ABBRACCIO FORTE PERCHE’…</a:t>
            </a:r>
            <a:r>
              <a:rPr lang="it-IT" dirty="0">
                <a:latin typeface="Verdana" panose="020B0604030504040204" pitchFamily="34" charset="0"/>
                <a:ea typeface="Verdana" panose="020B0604030504040204" pitchFamily="34" charset="0"/>
              </a:rPr>
              <a:t/>
            </a:r>
            <a:br>
              <a:rPr lang="it-IT" dirty="0">
                <a:latin typeface="Verdana" panose="020B0604030504040204" pitchFamily="34" charset="0"/>
                <a:ea typeface="Verdana" panose="020B0604030504040204" pitchFamily="34" charset="0"/>
              </a:rPr>
            </a:br>
            <a:endParaRPr lang="it-IT" dirty="0"/>
          </a:p>
        </p:txBody>
      </p:sp>
    </p:spTree>
    <p:extLst>
      <p:ext uri="{BB962C8B-B14F-4D97-AF65-F5344CB8AC3E}">
        <p14:creationId xmlns:p14="http://schemas.microsoft.com/office/powerpoint/2010/main" xmlns="" val="389400337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0ECEEC2-B531-43B0-82EE-84C2A2CEB4E4}"/>
              </a:ext>
            </a:extLst>
          </p:cNvPr>
          <p:cNvSpPr>
            <a:spLocks noGrp="1"/>
          </p:cNvSpPr>
          <p:nvPr>
            <p:ph type="title"/>
          </p:nvPr>
        </p:nvSpPr>
        <p:spPr>
          <a:xfrm>
            <a:off x="628650" y="857232"/>
            <a:ext cx="7886700" cy="5524096"/>
          </a:xfrm>
          <a:ln>
            <a:solidFill>
              <a:schemeClr val="accent2">
                <a:lumMod val="75000"/>
              </a:schemeClr>
            </a:solidFill>
          </a:ln>
        </p:spPr>
        <p:txBody>
          <a:bodyPr/>
          <a:lstStyle/>
          <a:p>
            <a:endParaRPr lang="it-IT" dirty="0"/>
          </a:p>
        </p:txBody>
      </p:sp>
      <p:sp>
        <p:nvSpPr>
          <p:cNvPr id="3" name="Segnaposto contenuto 2">
            <a:extLst>
              <a:ext uri="{FF2B5EF4-FFF2-40B4-BE49-F238E27FC236}">
                <a16:creationId xmlns:a16="http://schemas.microsoft.com/office/drawing/2014/main" xmlns="" id="{85A9F2C1-9A33-40FC-B5A3-526989DFC6D5}"/>
              </a:ext>
            </a:extLst>
          </p:cNvPr>
          <p:cNvSpPr>
            <a:spLocks noGrp="1"/>
          </p:cNvSpPr>
          <p:nvPr>
            <p:ph idx="1"/>
          </p:nvPr>
        </p:nvSpPr>
        <p:spPr>
          <a:xfrm>
            <a:off x="580882" y="836713"/>
            <a:ext cx="7934468" cy="4878304"/>
          </a:xfrm>
          <a:gradFill>
            <a:gsLst>
              <a:gs pos="97000">
                <a:schemeClr val="accent1">
                  <a:lumMod val="5000"/>
                  <a:lumOff val="95000"/>
                </a:schemeClr>
              </a:gs>
              <a:gs pos="65000">
                <a:schemeClr val="accent1">
                  <a:lumMod val="45000"/>
                  <a:lumOff val="55000"/>
                </a:schemeClr>
              </a:gs>
              <a:gs pos="100000">
                <a:schemeClr val="accent1">
                  <a:lumMod val="30000"/>
                  <a:lumOff val="70000"/>
                </a:schemeClr>
              </a:gs>
            </a:gsLst>
            <a:lin ang="5400000" scaled="1"/>
          </a:gradFill>
          <a:ln w="57150">
            <a:solidFill>
              <a:srgbClr val="00B0F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marL="0" indent="0" algn="ctr">
              <a:lnSpc>
                <a:spcPct val="250000"/>
              </a:lnSpc>
              <a:buNone/>
            </a:pPr>
            <a:r>
              <a:rPr lang="it-IT" sz="3200" dirty="0">
                <a:latin typeface="Verdana" panose="020B0604030504040204" pitchFamily="34" charset="0"/>
                <a:ea typeface="Verdana" panose="020B0604030504040204" pitchFamily="34" charset="0"/>
              </a:rPr>
              <a:t>TUTTO ANDRA’ BENE!</a:t>
            </a:r>
          </a:p>
          <a:p>
            <a:pPr marL="0" indent="0" algn="ctr">
              <a:lnSpc>
                <a:spcPct val="250000"/>
              </a:lnSpc>
              <a:buNone/>
            </a:pPr>
            <a:r>
              <a:rPr lang="it-IT" sz="3200" dirty="0">
                <a:latin typeface="Verdana" panose="020B0604030504040204" pitchFamily="34" charset="0"/>
                <a:ea typeface="Verdana" panose="020B0604030504040204" pitchFamily="34" charset="0"/>
              </a:rPr>
              <a:t>BUONA PASQUA!</a:t>
            </a:r>
          </a:p>
        </p:txBody>
      </p:sp>
      <p:sp>
        <p:nvSpPr>
          <p:cNvPr id="4" name="Cuore 3">
            <a:extLst>
              <a:ext uri="{FF2B5EF4-FFF2-40B4-BE49-F238E27FC236}">
                <a16:creationId xmlns:a16="http://schemas.microsoft.com/office/drawing/2014/main" xmlns="" id="{91BCC670-CC21-47A5-825F-7F5B508C1A97}"/>
              </a:ext>
            </a:extLst>
          </p:cNvPr>
          <p:cNvSpPr/>
          <p:nvPr/>
        </p:nvSpPr>
        <p:spPr>
          <a:xfrm>
            <a:off x="1259632" y="3933056"/>
            <a:ext cx="1728192" cy="136815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uore 4">
            <a:extLst>
              <a:ext uri="{FF2B5EF4-FFF2-40B4-BE49-F238E27FC236}">
                <a16:creationId xmlns:a16="http://schemas.microsoft.com/office/drawing/2014/main" xmlns="" id="{0E70F301-1DD5-473F-895C-703E468EB591}"/>
              </a:ext>
            </a:extLst>
          </p:cNvPr>
          <p:cNvSpPr/>
          <p:nvPr/>
        </p:nvSpPr>
        <p:spPr>
          <a:xfrm>
            <a:off x="6050294" y="3902882"/>
            <a:ext cx="1800200" cy="1584176"/>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Arco a tutto sesto 5">
            <a:extLst>
              <a:ext uri="{FF2B5EF4-FFF2-40B4-BE49-F238E27FC236}">
                <a16:creationId xmlns:a16="http://schemas.microsoft.com/office/drawing/2014/main" xmlns="" id="{8700A775-93CD-4CE0-8B69-F45FD4A32338}"/>
              </a:ext>
            </a:extLst>
          </p:cNvPr>
          <p:cNvSpPr/>
          <p:nvPr/>
        </p:nvSpPr>
        <p:spPr>
          <a:xfrm>
            <a:off x="2987824" y="3902882"/>
            <a:ext cx="3062470" cy="534230"/>
          </a:xfrm>
          <a:prstGeom prst="blockArc">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Arco a tutto sesto 6">
            <a:extLst>
              <a:ext uri="{FF2B5EF4-FFF2-40B4-BE49-F238E27FC236}">
                <a16:creationId xmlns:a16="http://schemas.microsoft.com/office/drawing/2014/main" xmlns="" id="{0679F2AD-4A25-48DD-84DF-D29B067B2E56}"/>
              </a:ext>
            </a:extLst>
          </p:cNvPr>
          <p:cNvSpPr/>
          <p:nvPr/>
        </p:nvSpPr>
        <p:spPr>
          <a:xfrm>
            <a:off x="2987824" y="4005064"/>
            <a:ext cx="3062470" cy="432048"/>
          </a:xfrm>
          <a:prstGeom prst="blockArc">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Arco a tutto sesto 7">
            <a:extLst>
              <a:ext uri="{FF2B5EF4-FFF2-40B4-BE49-F238E27FC236}">
                <a16:creationId xmlns:a16="http://schemas.microsoft.com/office/drawing/2014/main" xmlns="" id="{04E1572E-A073-4005-9F54-A9485BDC82B3}"/>
              </a:ext>
            </a:extLst>
          </p:cNvPr>
          <p:cNvSpPr/>
          <p:nvPr/>
        </p:nvSpPr>
        <p:spPr>
          <a:xfrm>
            <a:off x="2987824" y="4077073"/>
            <a:ext cx="3062470" cy="462222"/>
          </a:xfrm>
          <a:prstGeom prst="blockArc">
            <a:avLst>
              <a:gd name="adj1" fmla="val 10822844"/>
              <a:gd name="adj2" fmla="val 0"/>
              <a:gd name="adj3" fmla="val 25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 name="Elemento grafico 9" descr="Grano">
            <a:extLst>
              <a:ext uri="{FF2B5EF4-FFF2-40B4-BE49-F238E27FC236}">
                <a16:creationId xmlns:a16="http://schemas.microsoft.com/office/drawing/2014/main" xmlns="" id="{4752CE3D-2263-49A9-9F7F-265B8CDDB7C8}"/>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666528" y="2875196"/>
            <a:ext cx="914400" cy="504056"/>
          </a:xfrm>
          <a:prstGeom prst="rect">
            <a:avLst/>
          </a:prstGeom>
        </p:spPr>
      </p:pic>
      <p:pic>
        <p:nvPicPr>
          <p:cNvPr id="11" name="Elemento grafico 10" descr="Grano">
            <a:extLst>
              <a:ext uri="{FF2B5EF4-FFF2-40B4-BE49-F238E27FC236}">
                <a16:creationId xmlns:a16="http://schemas.microsoft.com/office/drawing/2014/main" xmlns="" id="{A4D92B6C-A8FD-4E5A-A92B-03AD606E6A78}"/>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6989643" y="2066981"/>
            <a:ext cx="499442" cy="504057"/>
          </a:xfrm>
          <a:prstGeom prst="rect">
            <a:avLst/>
          </a:prstGeom>
        </p:spPr>
      </p:pic>
      <p:pic>
        <p:nvPicPr>
          <p:cNvPr id="13" name="Elemento grafico 12" descr="Colibrì">
            <a:extLst>
              <a:ext uri="{FF2B5EF4-FFF2-40B4-BE49-F238E27FC236}">
                <a16:creationId xmlns:a16="http://schemas.microsoft.com/office/drawing/2014/main" xmlns="" id="{2A7F6008-8304-44B7-A27F-C39451402FE5}"/>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999389" y="2937265"/>
            <a:ext cx="914400" cy="965617"/>
          </a:xfrm>
          <a:prstGeom prst="rect">
            <a:avLst/>
          </a:prstGeom>
        </p:spPr>
      </p:pic>
      <p:pic>
        <p:nvPicPr>
          <p:cNvPr id="14" name="Elemento grafico 13" descr="Colibrì">
            <a:extLst>
              <a:ext uri="{FF2B5EF4-FFF2-40B4-BE49-F238E27FC236}">
                <a16:creationId xmlns:a16="http://schemas.microsoft.com/office/drawing/2014/main" xmlns="" id="{2FF7600F-578A-48C0-9EFF-F862ADED9917}"/>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6276764" y="2067995"/>
            <a:ext cx="914400" cy="1049033"/>
          </a:xfrm>
          <a:prstGeom prst="rect">
            <a:avLst/>
          </a:prstGeom>
        </p:spPr>
      </p:pic>
    </p:spTree>
    <p:extLst>
      <p:ext uri="{BB962C8B-B14F-4D97-AF65-F5344CB8AC3E}">
        <p14:creationId xmlns:p14="http://schemas.microsoft.com/office/powerpoint/2010/main" xmlns="" val="139162935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563888" y="94906"/>
            <a:ext cx="5112567" cy="3694134"/>
          </a:xfrm>
          <a:solidFill>
            <a:srgbClr val="FFFF00"/>
          </a:solidFill>
          <a:ln>
            <a:solidFill>
              <a:schemeClr val="accent2">
                <a:lumMod val="75000"/>
              </a:schemeClr>
            </a:solidFill>
          </a:ln>
          <a:effectLst>
            <a:glow rad="101600">
              <a:schemeClr val="accent2">
                <a:satMod val="175000"/>
                <a:alpha val="40000"/>
              </a:schemeClr>
            </a:glow>
          </a:effectLst>
        </p:spPr>
        <p:txBody>
          <a:bodyPr>
            <a:normAutofit fontScale="90000"/>
          </a:bodyPr>
          <a:lstStyle/>
          <a:p>
            <a:pPr algn="just"/>
            <a:r>
              <a:rPr lang="it-IT" sz="2400" b="1" dirty="0">
                <a:ln w="22225">
                  <a:solidFill>
                    <a:schemeClr val="accent2"/>
                  </a:solidFill>
                  <a:prstDash val="solid"/>
                </a:ln>
                <a:solidFill>
                  <a:schemeClr val="accent2">
                    <a:lumMod val="40000"/>
                    <a:lumOff val="60000"/>
                  </a:schemeClr>
                </a:solidFill>
                <a:latin typeface="Verdana" panose="020B0604030504040204" pitchFamily="34" charset="0"/>
                <a:ea typeface="Verdana" panose="020B0604030504040204" pitchFamily="34" charset="0"/>
              </a:rPr>
              <a:t>LA PASTIERA NAPOLETANA</a:t>
            </a:r>
            <a:br>
              <a:rPr lang="it-IT" sz="2400" b="1" dirty="0">
                <a:ln w="22225">
                  <a:solidFill>
                    <a:schemeClr val="accent2"/>
                  </a:solidFill>
                  <a:prstDash val="solid"/>
                </a:ln>
                <a:solidFill>
                  <a:schemeClr val="accent2">
                    <a:lumMod val="40000"/>
                    <a:lumOff val="60000"/>
                  </a:schemeClr>
                </a:solidFill>
                <a:latin typeface="Verdana" panose="020B0604030504040204" pitchFamily="34" charset="0"/>
                <a:ea typeface="Verdana" panose="020B0604030504040204" pitchFamily="34" charset="0"/>
              </a:rPr>
            </a:br>
            <a:r>
              <a:rPr lang="it-IT" sz="2400" b="1" dirty="0">
                <a:ln w="22225">
                  <a:solidFill>
                    <a:schemeClr val="accent2"/>
                  </a:solidFill>
                  <a:prstDash val="solid"/>
                </a:ln>
                <a:solidFill>
                  <a:schemeClr val="accent2">
                    <a:lumMod val="40000"/>
                    <a:lumOff val="60000"/>
                  </a:schemeClr>
                </a:solidFill>
                <a:latin typeface="Verdana" panose="020B0604030504040204" pitchFamily="34" charset="0"/>
                <a:ea typeface="Verdana" panose="020B0604030504040204" pitchFamily="34" charset="0"/>
              </a:rPr>
              <a:t/>
            </a:r>
            <a:br>
              <a:rPr lang="it-IT" sz="2400" b="1" dirty="0">
                <a:ln w="22225">
                  <a:solidFill>
                    <a:schemeClr val="accent2"/>
                  </a:solidFill>
                  <a:prstDash val="solid"/>
                </a:ln>
                <a:solidFill>
                  <a:schemeClr val="accent2">
                    <a:lumMod val="40000"/>
                    <a:lumOff val="60000"/>
                  </a:schemeClr>
                </a:solidFill>
                <a:latin typeface="Verdana" panose="020B0604030504040204" pitchFamily="34" charset="0"/>
                <a:ea typeface="Verdana" panose="020B0604030504040204" pitchFamily="34" charset="0"/>
              </a:rPr>
            </a:br>
            <a:r>
              <a:rPr lang="it-IT" sz="1600" dirty="0">
                <a:latin typeface="Verdana" panose="020B0604030504040204" pitchFamily="34" charset="0"/>
                <a:ea typeface="Verdana" panose="020B0604030504040204" pitchFamily="34" charset="0"/>
              </a:rPr>
              <a:t>La </a:t>
            </a:r>
            <a:r>
              <a:rPr lang="it-IT" sz="1600" b="1" dirty="0">
                <a:latin typeface="Verdana" panose="020B0604030504040204" pitchFamily="34" charset="0"/>
                <a:ea typeface="Verdana" panose="020B0604030504040204" pitchFamily="34" charset="0"/>
              </a:rPr>
              <a:t>pastiera napoletana</a:t>
            </a:r>
            <a:r>
              <a:rPr lang="it-IT" sz="1600" dirty="0">
                <a:latin typeface="Verdana" panose="020B0604030504040204" pitchFamily="34" charset="0"/>
                <a:ea typeface="Verdana" panose="020B0604030504040204" pitchFamily="34" charset="0"/>
              </a:rPr>
              <a:t> è un dolce della cucina campana tipico del periodo pasquale. Essa ha avuto il riconoscimento di prodotto agroalimentare campano.</a:t>
            </a:r>
            <a:br>
              <a:rPr lang="it-IT" sz="1600" dirty="0">
                <a:latin typeface="Verdana" panose="020B0604030504040204" pitchFamily="34" charset="0"/>
                <a:ea typeface="Verdana" panose="020B0604030504040204" pitchFamily="34" charset="0"/>
              </a:rPr>
            </a:br>
            <a:r>
              <a:rPr lang="it-IT" sz="1600" dirty="0">
                <a:latin typeface="Verdana" panose="020B0604030504040204" pitchFamily="34" charset="0"/>
                <a:ea typeface="Verdana" panose="020B0604030504040204" pitchFamily="34" charset="0"/>
              </a:rPr>
              <a:t>La leggenda, che vuole la sirena Partenope creatrice di questa delizia, deriva probabilmente dalle feste pagane e dalle offerte votive del periodo primaverile. In particolare la leggenda è probabilmente legata al culto di Cerere le cui sacerdotesse portavano in processione l’uovo, simbolo di rinascita che passò nella tradizione cristiana. La ricetta attuale fu perfezionata proprio nei conventi e divennero celebri quelle delle suore del convento di San Gregorio Armeno.</a:t>
            </a:r>
            <a:endParaRPr lang="it-IT" sz="1600" b="1" dirty="0">
              <a:ln w="22225">
                <a:solidFill>
                  <a:schemeClr val="accent2"/>
                </a:solidFill>
                <a:prstDash val="solid"/>
              </a:ln>
              <a:solidFill>
                <a:schemeClr val="accent2">
                  <a:lumMod val="40000"/>
                  <a:lumOff val="60000"/>
                </a:schemeClr>
              </a:solidFill>
              <a:latin typeface="Verdana" panose="020B0604030504040204" pitchFamily="34" charset="0"/>
              <a:ea typeface="Verdana" panose="020B0604030504040204" pitchFamily="34" charset="0"/>
            </a:endParaRPr>
          </a:p>
        </p:txBody>
      </p:sp>
      <p:sp>
        <p:nvSpPr>
          <p:cNvPr id="3" name="Sottotitolo 2"/>
          <p:cNvSpPr>
            <a:spLocks noGrp="1"/>
          </p:cNvSpPr>
          <p:nvPr>
            <p:ph type="subTitle" idx="1"/>
          </p:nvPr>
        </p:nvSpPr>
        <p:spPr>
          <a:xfrm>
            <a:off x="5643570" y="4221088"/>
            <a:ext cx="2214578" cy="1851118"/>
          </a:xfrm>
        </p:spPr>
        <p:txBody>
          <a:bodyPr/>
          <a:lstStyle/>
          <a:p>
            <a:endParaRPr lang="it-IT" dirty="0"/>
          </a:p>
        </p:txBody>
      </p:sp>
      <p:pic>
        <p:nvPicPr>
          <p:cNvPr id="4" name="Immagine 3" descr="download.jpg"/>
          <p:cNvPicPr>
            <a:picLocks noChangeAspect="1"/>
          </p:cNvPicPr>
          <p:nvPr/>
        </p:nvPicPr>
        <p:blipFill>
          <a:blip r:embed="rId3"/>
          <a:stretch>
            <a:fillRect/>
          </a:stretch>
        </p:blipFill>
        <p:spPr>
          <a:xfrm flipH="1">
            <a:off x="856463" y="94906"/>
            <a:ext cx="2563409" cy="3694134"/>
          </a:xfrm>
          <a:prstGeom prst="rect">
            <a:avLst/>
          </a:prstGeom>
          <a:ln>
            <a:solidFill>
              <a:schemeClr val="accent2">
                <a:lumMod val="75000"/>
              </a:schemeClr>
            </a:solidFill>
          </a:ln>
          <a:effectLst>
            <a:outerShdw blurRad="76200" dir="13500000" sy="23000" kx="1200000" algn="br" rotWithShape="0">
              <a:prstClr val="black">
                <a:alpha val="20000"/>
              </a:prstClr>
            </a:outerShdw>
          </a:effectLst>
        </p:spPr>
      </p:pic>
      <p:pic>
        <p:nvPicPr>
          <p:cNvPr id="6" name="Immagine 5" descr="ddc3211a8bde24ba034bbb06b2a51170.jpg"/>
          <p:cNvPicPr>
            <a:picLocks noChangeAspect="1"/>
          </p:cNvPicPr>
          <p:nvPr/>
        </p:nvPicPr>
        <p:blipFill>
          <a:blip r:embed="rId4"/>
          <a:stretch>
            <a:fillRect/>
          </a:stretch>
        </p:blipFill>
        <p:spPr>
          <a:xfrm>
            <a:off x="856462" y="4195732"/>
            <a:ext cx="2199514" cy="21363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Immagine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275856" y="4195732"/>
            <a:ext cx="2448271" cy="216074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9" name="Immagine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944007" y="4199790"/>
            <a:ext cx="2736303" cy="215816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Audio registrato">
            <a:hlinkClick r:id="" action="ppaction://media"/>
            <a:extLst>
              <a:ext uri="{FF2B5EF4-FFF2-40B4-BE49-F238E27FC236}">
                <a16:creationId xmlns:a16="http://schemas.microsoft.com/office/drawing/2014/main" xmlns="" id="{FDE92C83-60F4-4782-A987-C98EB834704D}"/>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63179" y="2819122"/>
            <a:ext cx="721276" cy="991419"/>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365127"/>
            <a:ext cx="8229630" cy="849295"/>
          </a:xfrm>
          <a:solidFill>
            <a:schemeClr val="accent4">
              <a:lumMod val="20000"/>
              <a:lumOff val="80000"/>
            </a:schemeClr>
          </a:solidFill>
          <a:effectLst>
            <a:glow rad="63500">
              <a:schemeClr val="accent4">
                <a:satMod val="175000"/>
                <a:alpha val="40000"/>
              </a:schemeClr>
            </a:glow>
          </a:effectLst>
        </p:spPr>
        <p:txBody>
          <a:bodyPr/>
          <a:lstStyle/>
          <a:p>
            <a:r>
              <a:rPr lang="it-IT" dirty="0" smtClean="0"/>
              <a:t>Un esempio dell’attività degli alunni</a:t>
            </a:r>
            <a:endParaRPr lang="it-IT" dirty="0"/>
          </a:p>
        </p:txBody>
      </p:sp>
      <p:pic>
        <p:nvPicPr>
          <p:cNvPr id="4" name="Segnaposto contenuto 3" descr="WhatsApp Image 2020-04-10 at 15.51.40 (1).jpeg"/>
          <p:cNvPicPr>
            <a:picLocks noGrp="1" noChangeAspect="1"/>
          </p:cNvPicPr>
          <p:nvPr>
            <p:ph idx="1"/>
          </p:nvPr>
        </p:nvPicPr>
        <p:blipFill>
          <a:blip r:embed="rId2" cstate="print"/>
          <a:stretch>
            <a:fillRect/>
          </a:stretch>
        </p:blipFill>
        <p:spPr>
          <a:xfrm>
            <a:off x="3500430" y="4000504"/>
            <a:ext cx="2214578" cy="2357454"/>
          </a:xfrm>
          <a:ln w="57150">
            <a:solidFill>
              <a:srgbClr val="0070C0"/>
            </a:solidFill>
          </a:ln>
          <a:effectLst>
            <a:glow rad="228600">
              <a:schemeClr val="accent5">
                <a:satMod val="175000"/>
                <a:alpha val="40000"/>
              </a:schemeClr>
            </a:glow>
          </a:effectLst>
        </p:spPr>
      </p:pic>
      <p:pic>
        <p:nvPicPr>
          <p:cNvPr id="5" name="Immagine 4" descr="WhatsApp Image 2020-04-10 at 15.51.40.jpeg"/>
          <p:cNvPicPr>
            <a:picLocks noChangeAspect="1"/>
          </p:cNvPicPr>
          <p:nvPr/>
        </p:nvPicPr>
        <p:blipFill>
          <a:blip r:embed="rId3" cstate="print"/>
          <a:stretch>
            <a:fillRect/>
          </a:stretch>
        </p:blipFill>
        <p:spPr>
          <a:xfrm>
            <a:off x="357158" y="1357298"/>
            <a:ext cx="2051976" cy="2214578"/>
          </a:xfrm>
          <a:prstGeom prst="rect">
            <a:avLst/>
          </a:prstGeom>
          <a:ln w="57150">
            <a:solidFill>
              <a:srgbClr val="FFC000"/>
            </a:solidFill>
          </a:ln>
          <a:effectLst>
            <a:glow rad="228600">
              <a:schemeClr val="accent4">
                <a:satMod val="175000"/>
                <a:alpha val="40000"/>
              </a:schemeClr>
            </a:glow>
          </a:effectLst>
        </p:spPr>
      </p:pic>
      <p:pic>
        <p:nvPicPr>
          <p:cNvPr id="6" name="Immagine 5" descr="WhatsApp Image 2020-04-10 at 15.51.41 (1).jpeg"/>
          <p:cNvPicPr>
            <a:picLocks noChangeAspect="1"/>
          </p:cNvPicPr>
          <p:nvPr/>
        </p:nvPicPr>
        <p:blipFill>
          <a:blip r:embed="rId4" cstate="print"/>
          <a:stretch>
            <a:fillRect/>
          </a:stretch>
        </p:blipFill>
        <p:spPr>
          <a:xfrm>
            <a:off x="357158" y="4071942"/>
            <a:ext cx="2212712" cy="2378778"/>
          </a:xfrm>
          <a:prstGeom prst="rect">
            <a:avLst/>
          </a:prstGeom>
          <a:ln w="57150">
            <a:solidFill>
              <a:schemeClr val="accent2">
                <a:lumMod val="75000"/>
              </a:schemeClr>
            </a:solidFill>
          </a:ln>
          <a:effectLst>
            <a:glow rad="228600">
              <a:schemeClr val="accent2">
                <a:satMod val="175000"/>
                <a:alpha val="40000"/>
              </a:schemeClr>
            </a:glow>
          </a:effectLst>
        </p:spPr>
      </p:pic>
      <p:pic>
        <p:nvPicPr>
          <p:cNvPr id="7" name="Immagine 6" descr="WhatsApp Image 2020-04-10 at 15.51.41.jpeg"/>
          <p:cNvPicPr>
            <a:picLocks noChangeAspect="1"/>
          </p:cNvPicPr>
          <p:nvPr/>
        </p:nvPicPr>
        <p:blipFill>
          <a:blip r:embed="rId5" cstate="print"/>
          <a:stretch>
            <a:fillRect/>
          </a:stretch>
        </p:blipFill>
        <p:spPr>
          <a:xfrm>
            <a:off x="3143240" y="1571612"/>
            <a:ext cx="2427026" cy="2000264"/>
          </a:xfrm>
          <a:prstGeom prst="rect">
            <a:avLst/>
          </a:prstGeom>
          <a:ln w="57150">
            <a:solidFill>
              <a:srgbClr val="FFC000"/>
            </a:solidFill>
          </a:ln>
          <a:effectLst>
            <a:glow rad="228600">
              <a:schemeClr val="accent2">
                <a:satMod val="175000"/>
                <a:alpha val="40000"/>
              </a:schemeClr>
            </a:glow>
          </a:effectLst>
        </p:spPr>
      </p:pic>
      <p:pic>
        <p:nvPicPr>
          <p:cNvPr id="8" name="Immagine 7" descr="WhatsApp Image 2020-04-10 at 20.49.25.jpeg"/>
          <p:cNvPicPr>
            <a:picLocks noChangeAspect="1"/>
          </p:cNvPicPr>
          <p:nvPr/>
        </p:nvPicPr>
        <p:blipFill>
          <a:blip r:embed="rId6" cstate="print"/>
          <a:stretch>
            <a:fillRect/>
          </a:stretch>
        </p:blipFill>
        <p:spPr>
          <a:xfrm>
            <a:off x="6286512" y="2214554"/>
            <a:ext cx="2459166" cy="3236034"/>
          </a:xfrm>
          <a:prstGeom prst="rect">
            <a:avLst/>
          </a:prstGeom>
          <a:ln w="57150">
            <a:solidFill>
              <a:srgbClr val="00B050"/>
            </a:solidFill>
          </a:ln>
          <a:effectLst>
            <a:glow rad="228600">
              <a:schemeClr val="accent4">
                <a:satMod val="175000"/>
                <a:alpha val="40000"/>
              </a:schemeClr>
            </a:glow>
          </a:effectLst>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6"/>
            <a:ext cx="3871912" cy="2243907"/>
          </a:xfrm>
          <a:solidFill>
            <a:schemeClr val="accent1">
              <a:lumMod val="75000"/>
            </a:schemeClr>
          </a:solidFill>
          <a:ln>
            <a:noFill/>
          </a:ln>
          <a:effectLst>
            <a:glow rad="139700">
              <a:schemeClr val="accent1">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rmAutofit/>
            <a:scene3d>
              <a:camera prst="orthographicFront"/>
              <a:lightRig rig="soft" dir="t">
                <a:rot lat="0" lon="0" rev="15600000"/>
              </a:lightRig>
            </a:scene3d>
            <a:sp3d extrusionH="57150" prstMaterial="softEdge">
              <a:bevelT w="25400" h="38100" prst="relaxedInset"/>
            </a:sp3d>
          </a:bodyPr>
          <a:lstStyle/>
          <a:p>
            <a:pPr algn="ctr"/>
            <a:r>
              <a:rPr lang="it-IT" b="1" dirty="0">
                <a:solidFill>
                  <a:schemeClr val="accent4"/>
                </a:solidFill>
              </a:rPr>
              <a:t>LA LEGENDA DI PARTENOPE</a:t>
            </a:r>
          </a:p>
        </p:txBody>
      </p:sp>
      <p:sp>
        <p:nvSpPr>
          <p:cNvPr id="3" name="Segnaposto contenuto 2"/>
          <p:cNvSpPr>
            <a:spLocks noGrp="1"/>
          </p:cNvSpPr>
          <p:nvPr>
            <p:ph idx="1"/>
          </p:nvPr>
        </p:nvSpPr>
        <p:spPr>
          <a:xfrm>
            <a:off x="628650" y="2996953"/>
            <a:ext cx="7886700" cy="3168351"/>
          </a:xfrm>
          <a:solidFill>
            <a:schemeClr val="accent3">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algn="just"/>
            <a:r>
              <a:rPr lang="it-IT" dirty="0"/>
              <a:t>Narra la leggenda che ogni primavera, la sirena Partenope, emergeva dalle acque del golfo per salutare il popolo di Napoli, allietandolo con canti d’amore e di gioia.</a:t>
            </a:r>
          </a:p>
          <a:p>
            <a:pPr algn="just"/>
            <a:r>
              <a:rPr lang="it-IT" dirty="0"/>
              <a:t>Una volta la sua voce fu così melodiosa e soave che tutti gli abitanti ne rimasero affascinati e rapiti: accorsero verso il mare commossi dalla dolcezza del canto e delle parole d’amore che la sirena aveva loro dedicato. Per ringraziarla di un così grande diletto, decisero di offrirle quanto di più prezioso avessero.</a:t>
            </a:r>
          </a:p>
          <a:p>
            <a:pPr marL="0" indent="0" algn="just">
              <a:buNone/>
            </a:pPr>
            <a:endParaRPr lang="it-IT" sz="2000" dirty="0">
              <a:solidFill>
                <a:srgbClr val="0070C0"/>
              </a:solidFill>
            </a:endParaRPr>
          </a:p>
        </p:txBody>
      </p:sp>
      <p:pic>
        <p:nvPicPr>
          <p:cNvPr id="2052" name="Picture 4" descr="LA VERA STORIA DELLA SIRENA PARTENOPE">
            <a:extLst>
              <a:ext uri="{FF2B5EF4-FFF2-40B4-BE49-F238E27FC236}">
                <a16:creationId xmlns:a16="http://schemas.microsoft.com/office/drawing/2014/main" xmlns="" id="{D47E0C5D-D630-473C-A17F-854C1DF8A2D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29256" y="365128"/>
            <a:ext cx="3031176" cy="224390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xmlns="">
                <a:solidFill>
                  <a:srgbClr val="FFFFFF"/>
                </a:solidFill>
              </a14:hiddenFill>
            </a:ext>
          </a:extLst>
        </p:spPr>
      </p:pic>
      <p:pic>
        <p:nvPicPr>
          <p:cNvPr id="8" name="Audio registrato">
            <a:hlinkClick r:id="" action="ppaction://media"/>
            <a:extLst>
              <a:ext uri="{FF2B5EF4-FFF2-40B4-BE49-F238E27FC236}">
                <a16:creationId xmlns:a16="http://schemas.microsoft.com/office/drawing/2014/main" xmlns="" id="{37610D7B-5965-47C2-8DDB-C4407A6BE476}"/>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020272" y="5301208"/>
            <a:ext cx="847403" cy="775395"/>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643043" y="357166"/>
            <a:ext cx="5429288" cy="2286015"/>
          </a:xfrm>
          <a:solidFill>
            <a:srgbClr val="FFFF00"/>
          </a:solidFill>
        </p:spPr>
        <p:txBody>
          <a:bodyPr>
            <a:normAutofit/>
          </a:bodyPr>
          <a:lstStyle/>
          <a:p>
            <a:endParaRPr lang="it-IT" dirty="0">
              <a:ln w="22225">
                <a:solidFill>
                  <a:schemeClr val="accent2"/>
                </a:solidFill>
                <a:prstDash val="solid"/>
              </a:ln>
              <a:solidFill>
                <a:schemeClr val="accent2">
                  <a:lumMod val="40000"/>
                  <a:lumOff val="60000"/>
                </a:schemeClr>
              </a:solidFill>
              <a:effectLst/>
            </a:endParaRPr>
          </a:p>
        </p:txBody>
      </p:sp>
      <p:sp>
        <p:nvSpPr>
          <p:cNvPr id="4" name="Segnaposto contenuto 3">
            <a:extLst>
              <a:ext uri="{FF2B5EF4-FFF2-40B4-BE49-F238E27FC236}">
                <a16:creationId xmlns:a16="http://schemas.microsoft.com/office/drawing/2014/main" xmlns="" id="{BAEE4EC8-E8F1-4FBD-B96B-EB496F26F0A4}"/>
              </a:ext>
            </a:extLst>
          </p:cNvPr>
          <p:cNvSpPr>
            <a:spLocks noGrp="1"/>
          </p:cNvSpPr>
          <p:nvPr>
            <p:ph idx="1"/>
          </p:nvPr>
        </p:nvSpPr>
        <p:spPr>
          <a:xfrm>
            <a:off x="761408" y="3212976"/>
            <a:ext cx="7886700" cy="3002106"/>
          </a:xfrm>
          <a:solidFill>
            <a:schemeClr val="accent3">
              <a:lumMod val="40000"/>
              <a:lumOff val="60000"/>
            </a:schemeClr>
          </a:solidFill>
          <a:ln w="38100">
            <a:solidFill>
              <a:srgbClr val="92D050"/>
            </a:solidFill>
          </a:ln>
        </p:spPr>
        <p:txBody>
          <a:bodyPr>
            <a:normAutofit/>
          </a:bodyPr>
          <a:lstStyle/>
          <a:p>
            <a:pPr algn="just"/>
            <a:r>
              <a:rPr lang="it-IT" dirty="0"/>
              <a:t>Sette fra le più belle fanciulle dei villaggi furono incaricate di consegnare i doni alla bella Partenope: la farina, forza e ricchezza della campagna; la ricotta, omaggio di pastori e pecorelle; le uova, simbolo della vita che sempre si rinnova; il grano tenero, bollito nel latte, a prova dei due regni della natura; l’acqua di fiori d’arancio, perché anche i profumi della terra solevano rendere omaggio; le spezie, in rappresentanza dei popoli più lontani del mondo; infine lo zucchero, per esprimere l’ineffabile dolcezza profusa dal canto di Partenope in cielo, in terra, ed in tutto l’universo.</a:t>
            </a:r>
          </a:p>
        </p:txBody>
      </p:sp>
      <p:pic>
        <p:nvPicPr>
          <p:cNvPr id="3074" name="Picture 2" descr="Leggenda della pastiera napoletana e della sirena Partenope">
            <a:extLst>
              <a:ext uri="{FF2B5EF4-FFF2-40B4-BE49-F238E27FC236}">
                <a16:creationId xmlns:a16="http://schemas.microsoft.com/office/drawing/2014/main" xmlns="" id="{79377139-B333-48A6-9572-0BA48EA10BD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71604" y="357166"/>
            <a:ext cx="5857916" cy="2500330"/>
          </a:xfrm>
          <a:prstGeom prst="rect">
            <a:avLst/>
          </a:prstGeom>
          <a:noFill/>
          <a:ln>
            <a:noFill/>
          </a:ln>
          <a:effectLst>
            <a:glow rad="2286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xmlns="">
                <a:solidFill>
                  <a:srgbClr val="FFFFFF"/>
                </a:solidFill>
              </a14:hiddenFill>
            </a:ext>
          </a:extLst>
        </p:spPr>
      </p:pic>
      <p:pic>
        <p:nvPicPr>
          <p:cNvPr id="7" name="Audio registrato">
            <a:hlinkClick r:id="" action="ppaction://media"/>
            <a:extLst>
              <a:ext uri="{FF2B5EF4-FFF2-40B4-BE49-F238E27FC236}">
                <a16:creationId xmlns:a16="http://schemas.microsoft.com/office/drawing/2014/main" xmlns="" id="{333717A5-8A5F-48B4-8A01-04C098716E95}"/>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a:stretch>
            <a:fillRect/>
          </a:stretch>
        </p:blipFill>
        <p:spPr>
          <a:xfrm>
            <a:off x="7164288" y="5589241"/>
            <a:ext cx="1218304" cy="554404"/>
          </a:xfrm>
          <a:prstGeom prst="rect">
            <a:avLst/>
          </a:prstGeom>
          <a:solidFill>
            <a:srgbClr val="00B050"/>
          </a:solidFill>
          <a:effectLst>
            <a:softEdge rad="127000"/>
          </a:effectLst>
          <a:scene3d>
            <a:camera prst="orthographicFront"/>
            <a:lightRig rig="threePt" dir="t"/>
          </a:scene3d>
          <a:sp3d contourW="12700" prstMaterial="dkEdge">
            <a:contourClr>
              <a:srgbClr val="00B050"/>
            </a:contourClr>
          </a:sp3d>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142852"/>
            <a:ext cx="8372476" cy="3071834"/>
          </a:xfrm>
          <a:solidFill>
            <a:schemeClr val="accent4">
              <a:lumMod val="20000"/>
              <a:lumOff val="80000"/>
            </a:schemeClr>
          </a:solidFill>
          <a:ln>
            <a:solidFill>
              <a:srgbClr val="0070C0"/>
            </a:solidFill>
          </a:ln>
          <a:effectLst>
            <a:glow rad="139700">
              <a:schemeClr val="accent2">
                <a:satMod val="175000"/>
                <a:alpha val="40000"/>
              </a:schemeClr>
            </a:glow>
          </a:effectLst>
        </p:spPr>
        <p:txBody>
          <a:bodyPr>
            <a:noAutofit/>
          </a:bodyPr>
          <a:lstStyle/>
          <a:p>
            <a:pPr algn="ctr"/>
            <a:r>
              <a:rPr lang="it-IT" sz="1800" dirty="0">
                <a:latin typeface="Verdana" panose="020B0604030504040204" pitchFamily="34" charset="0"/>
                <a:ea typeface="Verdana" panose="020B0604030504040204" pitchFamily="34" charset="0"/>
              </a:rPr>
              <a:t>La sirena, felice per tanti doni, si inabissò per fare ritorno alla sua dimora cristallina e depose le offerte preziose ai piedi degli dei. Questi, inebriati anche essi dal soavissimo canto, riunirono e mescolarono con arti divine tutti gli ingredienti, trasformandoli nella prima Pastiera che superava in dolcezza il canto della stessa sirena. A Napoli la pastiera è il dolce dunque del risveglio, della primavera, della resurrezione e, dunque, di pasqua.</a:t>
            </a:r>
            <a:br>
              <a:rPr lang="it-IT" sz="1800" dirty="0">
                <a:latin typeface="Verdana" panose="020B0604030504040204" pitchFamily="34" charset="0"/>
                <a:ea typeface="Verdana" panose="020B0604030504040204" pitchFamily="34" charset="0"/>
              </a:rPr>
            </a:br>
            <a:endParaRPr lang="it-IT" sz="1800" dirty="0">
              <a:latin typeface="Verdana" panose="020B0604030504040204" pitchFamily="34" charset="0"/>
              <a:ea typeface="Verdana" panose="020B0604030504040204" pitchFamily="34" charset="0"/>
            </a:endParaRPr>
          </a:p>
        </p:txBody>
      </p:sp>
      <p:pic>
        <p:nvPicPr>
          <p:cNvPr id="4098" name="Picture 2" descr="Le origini di Napoli e il mito di Partenope - Napolike">
            <a:extLst>
              <a:ext uri="{FF2B5EF4-FFF2-40B4-BE49-F238E27FC236}">
                <a16:creationId xmlns:a16="http://schemas.microsoft.com/office/drawing/2014/main" xmlns="" id="{83592BEE-46DB-47FF-854D-412D39AED1FE}"/>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500034" y="3500438"/>
            <a:ext cx="8358246" cy="2927247"/>
          </a:xfrm>
          <a:prstGeom prst="rect">
            <a:avLst/>
          </a:prstGeom>
          <a:noFill/>
          <a:ln w="76200">
            <a:solidFill>
              <a:schemeClr val="accent1">
                <a:lumMod val="60000"/>
                <a:lumOff val="40000"/>
              </a:schemeClr>
            </a:solidFill>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xmlns="">
                <a:solidFill>
                  <a:srgbClr val="FFFFFF"/>
                </a:solidFill>
              </a14:hiddenFill>
            </a:ext>
          </a:extLst>
        </p:spPr>
      </p:pic>
      <p:pic>
        <p:nvPicPr>
          <p:cNvPr id="6" name="Audio registrato">
            <a:hlinkClick r:id="" action="ppaction://media"/>
            <a:extLst>
              <a:ext uri="{FF2B5EF4-FFF2-40B4-BE49-F238E27FC236}">
                <a16:creationId xmlns:a16="http://schemas.microsoft.com/office/drawing/2014/main" xmlns="" id="{1E855D9C-61EC-4D3D-8DAC-0A618A35E27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7582197" y="5445224"/>
            <a:ext cx="991419" cy="775395"/>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A12CA92-2314-47AD-AFEA-874AE995F236}"/>
              </a:ext>
            </a:extLst>
          </p:cNvPr>
          <p:cNvSpPr>
            <a:spLocks noGrp="1"/>
          </p:cNvSpPr>
          <p:nvPr>
            <p:ph type="title"/>
          </p:nvPr>
        </p:nvSpPr>
        <p:spPr>
          <a:xfrm>
            <a:off x="-1094556" y="-392111"/>
            <a:ext cx="7886700" cy="842970"/>
          </a:xfrm>
        </p:spPr>
        <p:txBody>
          <a:bodyPr/>
          <a:lstStyle/>
          <a:p>
            <a:endParaRPr lang="it-IT" dirty="0"/>
          </a:p>
        </p:txBody>
      </p:sp>
      <p:sp>
        <p:nvSpPr>
          <p:cNvPr id="3" name="Segnaposto contenuto 2">
            <a:extLst>
              <a:ext uri="{FF2B5EF4-FFF2-40B4-BE49-F238E27FC236}">
                <a16:creationId xmlns:a16="http://schemas.microsoft.com/office/drawing/2014/main" xmlns="" id="{777F86D8-5723-4F1A-9C8D-E7B3E29E635D}"/>
              </a:ext>
            </a:extLst>
          </p:cNvPr>
          <p:cNvSpPr>
            <a:spLocks noGrp="1"/>
          </p:cNvSpPr>
          <p:nvPr>
            <p:ph idx="1"/>
          </p:nvPr>
        </p:nvSpPr>
        <p:spPr>
          <a:xfrm>
            <a:off x="428596" y="3786190"/>
            <a:ext cx="8429684" cy="2857520"/>
          </a:xfrm>
          <a:solidFill>
            <a:schemeClr val="accent2">
              <a:lumMod val="20000"/>
              <a:lumOff val="80000"/>
            </a:schemeClr>
          </a:solidFill>
          <a:ln>
            <a:solidFill>
              <a:schemeClr val="accent2">
                <a:lumMod val="75000"/>
              </a:schemeClr>
            </a:solidFill>
          </a:ln>
          <a:effectLst>
            <a:glow rad="228600">
              <a:schemeClr val="accent2">
                <a:satMod val="175000"/>
                <a:alpha val="40000"/>
              </a:schemeClr>
            </a:glow>
          </a:effectLst>
        </p:spPr>
        <p:txBody>
          <a:bodyPr>
            <a:noAutofit/>
          </a:bodyPr>
          <a:lstStyle/>
          <a:p>
            <a:pPr algn="just"/>
            <a:endParaRPr lang="it-IT" sz="1600" dirty="0">
              <a:latin typeface="Verdana" panose="020B0604030504040204" pitchFamily="34" charset="0"/>
              <a:ea typeface="Verdana" panose="020B0604030504040204" pitchFamily="34" charset="0"/>
            </a:endParaRPr>
          </a:p>
          <a:p>
            <a:pPr algn="just"/>
            <a:r>
              <a:rPr lang="it-IT" sz="1600" dirty="0">
                <a:latin typeface="Verdana" panose="020B0604030504040204" pitchFamily="34" charset="0"/>
                <a:ea typeface="Verdana" panose="020B0604030504040204" pitchFamily="34" charset="0"/>
              </a:rPr>
              <a:t>Anche alla pastiera è legato un “racconto” storico che riguarda il regno. Si racconta che Maria Cristina di Savoia, figlia di Maria Teresa D’Austria, consorte del re Ferdinando II° di Borbone, soprannominata dai soldati “la Regina che non sorride mai”, cedendo alle insistenze del marito buontempone, famoso per la sua ghiottoneria, accondiscese ad assaggiare una fetta di Pastiera e non poté far a meno di sorridere, compiaciuta alla bonaria canzonatura del Re che sottolineava la sua evidente soddisfazione, nel gustare la specialità napoletana. Pare che a questo punto il Re esclamasse: “Per far sorridere mia moglie ci voleva la Pastiera, ora dovrò aspettare la prossima Pasqua per vederla sorridere di nuovo”.</a:t>
            </a:r>
          </a:p>
        </p:txBody>
      </p:sp>
      <p:pic>
        <p:nvPicPr>
          <p:cNvPr id="5122" name="Picture 2">
            <a:extLst>
              <a:ext uri="{FF2B5EF4-FFF2-40B4-BE49-F238E27FC236}">
                <a16:creationId xmlns:a16="http://schemas.microsoft.com/office/drawing/2014/main" xmlns="" id="{7DF0C109-8838-44BB-A5B6-B275C3E9BB8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4414" y="214290"/>
            <a:ext cx="6929486" cy="3240359"/>
          </a:xfrm>
          <a:prstGeom prst="rect">
            <a:avLst/>
          </a:prstGeom>
          <a:noFill/>
          <a:ln>
            <a:solidFill>
              <a:schemeClr val="accent2">
                <a:lumMod val="75000"/>
              </a:schemeClr>
            </a:solidFill>
          </a:ln>
          <a:effectLst>
            <a:glow rad="228600">
              <a:schemeClr val="accent2">
                <a:satMod val="175000"/>
                <a:alpha val="40000"/>
              </a:schemeClr>
            </a:glow>
          </a:effectLst>
          <a:scene3d>
            <a:camera prst="orthographicFront"/>
            <a:lightRig rig="threePt" dir="t"/>
          </a:scene3d>
          <a:sp3d>
            <a:bevelT w="152400" h="50800" prst="softRound"/>
          </a:sp3d>
          <a:extLst>
            <a:ext uri="{909E8E84-426E-40DD-AFC4-6F175D3DCCD1}">
              <a14:hiddenFill xmlns:a14="http://schemas.microsoft.com/office/drawing/2010/main" xmlns="">
                <a:solidFill>
                  <a:srgbClr val="FFFFFF"/>
                </a:solidFill>
              </a14:hiddenFill>
            </a:ext>
          </a:extLst>
        </p:spPr>
      </p:pic>
      <p:pic>
        <p:nvPicPr>
          <p:cNvPr id="4" name="Audio registrato">
            <a:hlinkClick r:id="" action="ppaction://media"/>
            <a:extLst>
              <a:ext uri="{FF2B5EF4-FFF2-40B4-BE49-F238E27FC236}">
                <a16:creationId xmlns:a16="http://schemas.microsoft.com/office/drawing/2014/main" xmlns="" id="{5E8A365A-6423-402E-A38D-B274551F23B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7308304" y="5949280"/>
            <a:ext cx="792088" cy="504056"/>
          </a:xfrm>
          <a:prstGeom prst="rect">
            <a:avLst/>
          </a:prstGeom>
          <a:solidFill>
            <a:srgbClr val="00B050"/>
          </a:solidFill>
        </p:spPr>
      </p:pic>
    </p:spTree>
    <p:extLst>
      <p:ext uri="{BB962C8B-B14F-4D97-AF65-F5344CB8AC3E}">
        <p14:creationId xmlns:p14="http://schemas.microsoft.com/office/powerpoint/2010/main" xmlns="" val="407469293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0" y="285728"/>
            <a:ext cx="4131945" cy="1423976"/>
          </a:xfrm>
          <a:solidFill>
            <a:schemeClr val="accent2">
              <a:lumMod val="20000"/>
              <a:lumOff val="80000"/>
            </a:schemeClr>
          </a:solidFill>
          <a:ln w="57150">
            <a:solidFill>
              <a:srgbClr val="0070C0"/>
            </a:solidFill>
          </a:ln>
          <a:effectLst>
            <a:glow rad="228600">
              <a:schemeClr val="accent1">
                <a:satMod val="175000"/>
                <a:alpha val="40000"/>
              </a:schemeClr>
            </a:glow>
          </a:effectLst>
        </p:spPr>
        <p:txBody>
          <a:bodyPr>
            <a:normAutofit/>
          </a:bodyPr>
          <a:lstStyle/>
          <a:p>
            <a:r>
              <a:rPr lang="it-IT" sz="1800" dirty="0">
                <a:ln/>
                <a:effectLst>
                  <a:outerShdw blurRad="38100" dist="25400" dir="5400000" algn="ctr" rotWithShape="0">
                    <a:srgbClr val="6E747A">
                      <a:alpha val="43000"/>
                    </a:srgbClr>
                  </a:outerShdw>
                </a:effectLst>
                <a:ea typeface="Verdana" panose="020B0604030504040204" pitchFamily="34" charset="0"/>
              </a:rPr>
              <a:t>Ecco quali sono gli ingredienti della pastiera napoletana:</a:t>
            </a:r>
            <a:r>
              <a:rPr lang="it-IT" sz="1800" dirty="0">
                <a:ln/>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t/>
            </a:r>
            <a:br>
              <a:rPr lang="it-IT" sz="1800" dirty="0">
                <a:ln/>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rPr>
            </a:br>
            <a:endParaRPr lang="it-IT" sz="1800" dirty="0">
              <a:ln/>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endParaRPr>
          </a:p>
        </p:txBody>
      </p:sp>
      <p:sp>
        <p:nvSpPr>
          <p:cNvPr id="3" name="Segnaposto contenuto 2"/>
          <p:cNvSpPr>
            <a:spLocks noGrp="1"/>
          </p:cNvSpPr>
          <p:nvPr>
            <p:ph idx="1"/>
          </p:nvPr>
        </p:nvSpPr>
        <p:spPr>
          <a:xfrm>
            <a:off x="474617" y="2343505"/>
            <a:ext cx="8229600" cy="4014453"/>
          </a:xfrm>
          <a:solidFill>
            <a:schemeClr val="accent4">
              <a:lumMod val="20000"/>
              <a:lumOff val="80000"/>
            </a:schemeClr>
          </a:solidFill>
          <a:effectLst>
            <a:glow rad="228600">
              <a:schemeClr val="accent2">
                <a:satMod val="175000"/>
                <a:alpha val="40000"/>
              </a:schemeClr>
            </a:glow>
          </a:effectLst>
        </p:spPr>
        <p:txBody>
          <a:bodyPr/>
          <a:lstStyle/>
          <a:p>
            <a:r>
              <a:rPr lang="it-IT" sz="1800" dirty="0">
                <a:ln w="22225">
                  <a:solidFill>
                    <a:schemeClr val="accent2"/>
                  </a:solidFill>
                  <a:prstDash val="solid"/>
                </a:ln>
                <a:solidFill>
                  <a:schemeClr val="accent2">
                    <a:lumMod val="40000"/>
                    <a:lumOff val="60000"/>
                  </a:schemeClr>
                </a:solidFill>
                <a:effectLst/>
                <a:latin typeface="+mj-lt"/>
              </a:rPr>
              <a:t>FARINA:</a:t>
            </a:r>
            <a:r>
              <a:rPr lang="it-IT" sz="1800" dirty="0">
                <a:solidFill>
                  <a:schemeClr val="accent1">
                    <a:lumMod val="75000"/>
                  </a:schemeClr>
                </a:solidFill>
                <a:latin typeface="+mj-lt"/>
              </a:rPr>
              <a:t> </a:t>
            </a:r>
            <a:r>
              <a:rPr lang="it-IT" sz="1800" dirty="0">
                <a:ln/>
                <a:effectLst>
                  <a:outerShdw blurRad="38100" dist="25400" dir="5400000" algn="ctr" rotWithShape="0">
                    <a:srgbClr val="6E747A">
                      <a:alpha val="43000"/>
                    </a:srgbClr>
                  </a:outerShdw>
                </a:effectLst>
                <a:latin typeface="+mj-lt"/>
              </a:rPr>
              <a:t>Simbolo della forza e della ricchezza della campagna;</a:t>
            </a:r>
            <a:endParaRPr lang="it-IT" sz="1800" dirty="0">
              <a:latin typeface="+mj-lt"/>
            </a:endParaRPr>
          </a:p>
          <a:p>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85786" y="2857496"/>
            <a:ext cx="3000396" cy="3286148"/>
          </a:xfrm>
          <a:prstGeom prst="rect">
            <a:avLst/>
          </a:prstGeom>
          <a:ln>
            <a:solidFill>
              <a:srgbClr val="FFFF00"/>
            </a:solidFill>
          </a:ln>
          <a:scene3d>
            <a:camera prst="orthographicFront"/>
            <a:lightRig rig="threePt" dir="t"/>
          </a:scene3d>
          <a:sp3d>
            <a:bevelT w="152400" h="50800" prst="softRound"/>
          </a:sp3d>
        </p:spPr>
      </p:pic>
      <p:pic>
        <p:nvPicPr>
          <p:cNvPr id="5" name="Immagin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2910" y="285728"/>
            <a:ext cx="3183964" cy="1643074"/>
          </a:xfrm>
          <a:prstGeom prst="rect">
            <a:avLst/>
          </a:prstGeom>
          <a:solidFill>
            <a:srgbClr val="FFC000"/>
          </a:solidFill>
          <a:ln w="57150">
            <a:solidFill>
              <a:schemeClr val="accent2">
                <a:lumMod val="75000"/>
              </a:schemeClr>
            </a:solidFill>
          </a:ln>
          <a:effectLst>
            <a:glow rad="228600">
              <a:schemeClr val="accent2">
                <a:satMod val="175000"/>
                <a:alpha val="40000"/>
              </a:schemeClr>
            </a:glow>
          </a:effectLst>
          <a:scene3d>
            <a:camera prst="orthographicFront"/>
            <a:lightRig rig="threePt" dir="t"/>
          </a:scene3d>
          <a:sp3d>
            <a:bevelT w="152400" h="50800" prst="softRound"/>
          </a:sp3d>
        </p:spPr>
      </p:pic>
      <p:pic>
        <p:nvPicPr>
          <p:cNvPr id="7" name="Immagin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00562" y="2857496"/>
            <a:ext cx="4000528" cy="3357586"/>
          </a:xfrm>
          <a:prstGeom prst="rect">
            <a:avLst/>
          </a:prstGeom>
          <a:ln>
            <a:solidFill>
              <a:schemeClr val="accent2">
                <a:lumMod val="20000"/>
                <a:lumOff val="80000"/>
              </a:schemeClr>
            </a:solidFill>
          </a:ln>
          <a:effectLst>
            <a:glow rad="63500">
              <a:schemeClr val="accent4">
                <a:satMod val="175000"/>
                <a:alpha val="40000"/>
              </a:schemeClr>
            </a:glow>
          </a:effectLst>
          <a:scene3d>
            <a:camera prst="orthographicFront"/>
            <a:lightRig rig="threePt" dir="t"/>
          </a:scene3d>
          <a:sp3d>
            <a:bevelT w="152400" h="50800" prst="softRound"/>
          </a:sp3d>
        </p:spPr>
      </p:pic>
      <p:pic>
        <p:nvPicPr>
          <p:cNvPr id="6" name="Audio registrato">
            <a:hlinkClick r:id="" action="ppaction://media"/>
            <a:extLst>
              <a:ext uri="{FF2B5EF4-FFF2-40B4-BE49-F238E27FC236}">
                <a16:creationId xmlns:a16="http://schemas.microsoft.com/office/drawing/2014/main" xmlns="" id="{36C9BE02-4F76-49AB-9E4C-017FC90BAF49}"/>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7524328" y="1988840"/>
            <a:ext cx="936104" cy="605957"/>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346050"/>
          </a:xfrm>
        </p:spPr>
        <p:txBody>
          <a:bodyPr>
            <a:normAutofit fontScale="90000"/>
          </a:bodyPr>
          <a:lstStyle/>
          <a:p>
            <a:endParaRPr lang="it-IT" dirty="0"/>
          </a:p>
        </p:txBody>
      </p:sp>
      <p:sp>
        <p:nvSpPr>
          <p:cNvPr id="3" name="Segnaposto contenuto 2"/>
          <p:cNvSpPr>
            <a:spLocks noGrp="1"/>
          </p:cNvSpPr>
          <p:nvPr>
            <p:ph idx="1"/>
          </p:nvPr>
        </p:nvSpPr>
        <p:spPr>
          <a:xfrm>
            <a:off x="475226" y="274638"/>
            <a:ext cx="8211574" cy="5851525"/>
          </a:xfrm>
          <a:solidFill>
            <a:srgbClr val="FFFF00"/>
          </a:solidFill>
        </p:spPr>
        <p:txBody>
          <a:bodyPr>
            <a:normAutofit/>
          </a:bodyPr>
          <a:lstStyle/>
          <a:p>
            <a:r>
              <a:rPr lang="it-IT" sz="1800" b="1" dirty="0">
                <a:ln w="22225">
                  <a:solidFill>
                    <a:schemeClr val="accent2"/>
                  </a:solidFill>
                  <a:prstDash val="solid"/>
                </a:ln>
                <a:solidFill>
                  <a:schemeClr val="accent2">
                    <a:lumMod val="40000"/>
                    <a:lumOff val="60000"/>
                  </a:schemeClr>
                </a:solidFill>
                <a:effectLst/>
                <a:latin typeface="+mj-lt"/>
                <a:ea typeface="Verdana" panose="020B0604030504040204" pitchFamily="34" charset="0"/>
              </a:rPr>
              <a:t>RICOTTA</a:t>
            </a:r>
            <a:r>
              <a:rPr lang="it-IT" sz="1800" dirty="0">
                <a:ln w="22225">
                  <a:solidFill>
                    <a:schemeClr val="accent2"/>
                  </a:solidFill>
                  <a:prstDash val="solid"/>
                </a:ln>
                <a:solidFill>
                  <a:schemeClr val="accent2">
                    <a:lumMod val="40000"/>
                    <a:lumOff val="60000"/>
                  </a:schemeClr>
                </a:solidFill>
                <a:effectLst/>
                <a:latin typeface="+mj-lt"/>
                <a:ea typeface="Verdana" panose="020B0604030504040204" pitchFamily="34" charset="0"/>
              </a:rPr>
              <a:t>:</a:t>
            </a:r>
            <a:r>
              <a:rPr lang="it-IT" sz="1800" dirty="0">
                <a:ln/>
                <a:solidFill>
                  <a:schemeClr val="accent1"/>
                </a:solidFill>
                <a:effectLst>
                  <a:outerShdw blurRad="38100" dist="25400" dir="5400000" algn="ctr" rotWithShape="0">
                    <a:srgbClr val="6E747A">
                      <a:alpha val="43000"/>
                    </a:srgbClr>
                  </a:outerShdw>
                </a:effectLst>
                <a:latin typeface="+mj-lt"/>
                <a:ea typeface="Verdana" panose="020B0604030504040204" pitchFamily="34" charset="0"/>
              </a:rPr>
              <a:t> </a:t>
            </a:r>
            <a:r>
              <a:rPr lang="it-IT" sz="1800" dirty="0">
                <a:ln/>
                <a:effectLst>
                  <a:outerShdw blurRad="38100" dist="25400" dir="5400000" algn="ctr" rotWithShape="0">
                    <a:srgbClr val="6E747A">
                      <a:alpha val="43000"/>
                    </a:srgbClr>
                  </a:outerShdw>
                </a:effectLst>
                <a:latin typeface="+mj-lt"/>
                <a:ea typeface="Verdana" panose="020B0604030504040204" pitchFamily="34" charset="0"/>
              </a:rPr>
              <a:t>Simbolo dell’omaggio dei pastori;</a:t>
            </a:r>
          </a:p>
        </p:txBody>
      </p:sp>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27583" y="1357299"/>
            <a:ext cx="3456385" cy="4214842"/>
          </a:xfrm>
          <a:prstGeom prst="rect">
            <a:avLst/>
          </a:prstGeom>
          <a:ln w="57150">
            <a:solidFill>
              <a:srgbClr val="0070C0"/>
            </a:solidFill>
            <a:prstDash val="dash"/>
          </a:ln>
          <a:effectLst>
            <a:glow rad="228600">
              <a:schemeClr val="accent1">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Immagin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31432" y="1571613"/>
            <a:ext cx="3600401" cy="3786214"/>
          </a:xfrm>
          <a:prstGeom prst="rect">
            <a:avLst/>
          </a:prstGeom>
          <a:ln w="38100">
            <a:solidFill>
              <a:srgbClr val="0070C0"/>
            </a:solidFill>
            <a:prstDash val="solid"/>
          </a:ln>
          <a:effectLst>
            <a:glow rad="228600">
              <a:schemeClr val="accent1">
                <a:satMod val="175000"/>
                <a:alpha val="40000"/>
              </a:schemeClr>
            </a:glow>
          </a:effectLst>
        </p:spPr>
      </p:pic>
      <p:pic>
        <p:nvPicPr>
          <p:cNvPr id="6" name="Audio registrato">
            <a:hlinkClick r:id="" action="ppaction://media"/>
            <a:extLst>
              <a:ext uri="{FF2B5EF4-FFF2-40B4-BE49-F238E27FC236}">
                <a16:creationId xmlns:a16="http://schemas.microsoft.com/office/drawing/2014/main" xmlns="" id="{E919C32A-0762-417F-ABE4-ADEF40B214D3}"/>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6876256" y="404664"/>
            <a:ext cx="775395" cy="675729"/>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StopAudio" delay="0">
                      <p:tgtEl>
                        <p:sldTgt/>
                      </p:tgtEl>
                    </p:cond>
                  </p:end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83567" y="260648"/>
            <a:ext cx="8177913" cy="936104"/>
          </a:xfrm>
          <a:solidFill>
            <a:schemeClr val="accent2">
              <a:lumMod val="75000"/>
            </a:schemeClr>
          </a:solidFill>
        </p:spPr>
        <p:txBody>
          <a:bodyPr>
            <a:normAutofit/>
          </a:bodyPr>
          <a:lstStyle/>
          <a:p>
            <a:endParaRPr lang="it-IT" dirty="0"/>
          </a:p>
        </p:txBody>
      </p:sp>
      <p:sp>
        <p:nvSpPr>
          <p:cNvPr id="3" name="Segnaposto contenuto 2"/>
          <p:cNvSpPr>
            <a:spLocks noGrp="1"/>
          </p:cNvSpPr>
          <p:nvPr>
            <p:ph idx="1"/>
          </p:nvPr>
        </p:nvSpPr>
        <p:spPr>
          <a:xfrm>
            <a:off x="428596" y="214290"/>
            <a:ext cx="8572560" cy="5841367"/>
          </a:xfrm>
          <a:solidFill>
            <a:schemeClr val="accent2">
              <a:lumMod val="20000"/>
              <a:lumOff val="80000"/>
            </a:schemeClr>
          </a:solidFill>
        </p:spPr>
        <p:txBody>
          <a:bodyPr>
            <a:normAutofit/>
          </a:bodyPr>
          <a:lstStyle/>
          <a:p>
            <a:pPr lvl="3"/>
            <a:r>
              <a:rPr lang="it-IT" sz="1800" b="1" dirty="0">
                <a:ln w="22225">
                  <a:solidFill>
                    <a:schemeClr val="accent2"/>
                  </a:solidFill>
                  <a:prstDash val="solid"/>
                </a:ln>
                <a:solidFill>
                  <a:schemeClr val="accent2">
                    <a:lumMod val="40000"/>
                    <a:lumOff val="60000"/>
                  </a:schemeClr>
                </a:solidFill>
                <a:effectLst/>
                <a:latin typeface="+mj-lt"/>
                <a:ea typeface="Verdana" panose="020B0604030504040204" pitchFamily="34" charset="0"/>
              </a:rPr>
              <a:t>UOVA</a:t>
            </a:r>
            <a:r>
              <a:rPr lang="it-IT" sz="1800" dirty="0">
                <a:ln w="22225">
                  <a:solidFill>
                    <a:schemeClr val="accent2"/>
                  </a:solidFill>
                  <a:prstDash val="solid"/>
                </a:ln>
                <a:solidFill>
                  <a:schemeClr val="accent2">
                    <a:lumMod val="40000"/>
                    <a:lumOff val="60000"/>
                  </a:schemeClr>
                </a:solidFill>
                <a:effectLst/>
                <a:latin typeface="+mj-lt"/>
                <a:ea typeface="Verdana" panose="020B0604030504040204" pitchFamily="34" charset="0"/>
              </a:rPr>
              <a:t>:</a:t>
            </a:r>
            <a:r>
              <a:rPr lang="it-IT" sz="1800" dirty="0">
                <a:solidFill>
                  <a:schemeClr val="tx2"/>
                </a:solidFill>
                <a:latin typeface="+mj-lt"/>
                <a:ea typeface="Verdana" panose="020B0604030504040204" pitchFamily="34" charset="0"/>
              </a:rPr>
              <a:t> </a:t>
            </a:r>
            <a:r>
              <a:rPr lang="it-IT" sz="1800" dirty="0">
                <a:ln/>
                <a:effectLst>
                  <a:outerShdw blurRad="38100" dist="25400" dir="5400000" algn="ctr" rotWithShape="0">
                    <a:srgbClr val="6E747A">
                      <a:alpha val="43000"/>
                    </a:srgbClr>
                  </a:outerShdw>
                </a:effectLst>
                <a:latin typeface="+mj-lt"/>
                <a:ea typeface="Verdana" panose="020B0604030504040204" pitchFamily="34" charset="0"/>
              </a:rPr>
              <a:t>Simbolo della vita che nasce;</a:t>
            </a:r>
          </a:p>
        </p:txBody>
      </p:sp>
      <p:pic>
        <p:nvPicPr>
          <p:cNvPr id="4" name="Immagin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3568" y="1583384"/>
            <a:ext cx="3744416" cy="42500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Immagin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32040" y="1576080"/>
            <a:ext cx="3929440" cy="42500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Audio registrato">
            <a:hlinkClick r:id="" action="ppaction://media"/>
            <a:extLst>
              <a:ext uri="{FF2B5EF4-FFF2-40B4-BE49-F238E27FC236}">
                <a16:creationId xmlns:a16="http://schemas.microsoft.com/office/drawing/2014/main" xmlns="" id="{17A6E8FB-BA44-44CE-9C59-2AB94F186AA8}"/>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6660232" y="6022975"/>
            <a:ext cx="775395" cy="669831"/>
          </a:xfrm>
          <a:prstGeom prst="rect">
            <a:avLst/>
          </a:prstGeom>
          <a:solidFill>
            <a:srgbClr val="00B050"/>
          </a:solidFill>
        </p:spPr>
      </p:pic>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6"/>
                </p:tgtEl>
              </p:cMediaNode>
            </p:vide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758</Words>
  <Application>Microsoft Office PowerPoint</Application>
  <PresentationFormat>Presentazione su schermo (4:3)</PresentationFormat>
  <Paragraphs>43</Paragraphs>
  <Slides>20</Slides>
  <Notes>0</Notes>
  <HiddenSlides>0</HiddenSlides>
  <MMClips>14</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Tema di Office</vt:lpstr>
      <vt:lpstr>La Pastiera e la sirena Partenope: il sapore della nostra identità </vt:lpstr>
      <vt:lpstr>LA PASTIERA NAPOLETANA  La pastiera napoletana è un dolce della cucina campana tipico del periodo pasquale. Essa ha avuto il riconoscimento di prodotto agroalimentare campano. La leggenda, che vuole la sirena Partenope creatrice di questa delizia, deriva probabilmente dalle feste pagane e dalle offerte votive del periodo primaverile. In particolare la leggenda è probabilmente legata al culto di Cerere le cui sacerdotesse portavano in processione l’uovo, simbolo di rinascita che passò nella tradizione cristiana. La ricetta attuale fu perfezionata proprio nei conventi e divennero celebri quelle delle suore del convento di San Gregorio Armeno.</vt:lpstr>
      <vt:lpstr>LA LEGENDA DI PARTENOPE</vt:lpstr>
      <vt:lpstr>Diapositiva 4</vt:lpstr>
      <vt:lpstr>La sirena, felice per tanti doni, si inabissò per fare ritorno alla sua dimora cristallina e depose le offerte preziose ai piedi degli dei. Questi, inebriati anche essi dal soavissimo canto, riunirono e mescolarono con arti divine tutti gli ingredienti, trasformandoli nella prima Pastiera che superava in dolcezza il canto della stessa sirena. A Napoli la pastiera è il dolce dunque del risveglio, della primavera, della resurrezione e, dunque, di pasqua. </vt:lpstr>
      <vt:lpstr>Diapositiva 6</vt:lpstr>
      <vt:lpstr>Ecco quali sono gli ingredienti della pastiera napoletana: </vt:lpstr>
      <vt:lpstr>Diapositiva 8</vt:lpstr>
      <vt:lpstr>Diapositiva 9</vt:lpstr>
      <vt:lpstr>Diapositiva 10</vt:lpstr>
      <vt:lpstr>ACQUA DI FIORI D’ARANCIO: Simbolo dei profumi della terra; </vt:lpstr>
      <vt:lpstr> SPEZIE: Simbolo dei popoli più lontani del mondo; </vt:lpstr>
      <vt:lpstr>ZUCCHERO: Simbolo della dolcezza del canto di Partenope. </vt:lpstr>
      <vt:lpstr>RICETTA TRADIZIONALE DELLA PASTIERA NAPOLETANA  Ingredienti  Per la pasta frolla:  250 g farina 00 100 g zuccchero 100 g burro 1 uovo medio 1 tuorlo 1 scorza d'arancia grattugiata 1 pizzico sale  Per la farcitura:  280 g grano cotto 450 g ricotta 200 g latte 30 g burro 200 g zucchero 4 uova medie 1 fialetta aroma fiori d'arancio 1 fialetta aroma vaniglia 110 g frutta candita a pezzetti </vt:lpstr>
      <vt:lpstr>Diapositiva 15</vt:lpstr>
      <vt:lpstr>Diapositiva 16</vt:lpstr>
      <vt:lpstr>LE MAESTRE VI INVIANO I MIGLIORI AUGURI DI UNA BUONA PASQUA…</vt:lpstr>
      <vt:lpstr>  </vt:lpstr>
      <vt:lpstr>Diapositiva 19</vt:lpstr>
      <vt:lpstr>Un esempio dell’attività degli alunni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Pastiera e la sirena Partenope: il sapore della nostra identità </dc:title>
  <dc:creator>Valeria</dc:creator>
  <cp:lastModifiedBy>Utente</cp:lastModifiedBy>
  <cp:revision>26</cp:revision>
  <dcterms:created xsi:type="dcterms:W3CDTF">2020-04-07T10:49:05Z</dcterms:created>
  <dcterms:modified xsi:type="dcterms:W3CDTF">2020-06-14T10:03:23Z</dcterms:modified>
</cp:coreProperties>
</file>