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0C6E8-7CE4-4032-843B-DF8714785A49}" v="93" dt="2020-05-05T17:30:34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F22701-BFCA-4538-AB2C-D210343DA34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4A133D7-3E18-4C63-BC6B-4538D7339611}"/>
              </a:ext>
            </a:extLst>
          </p:cNvPr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C69934A-D883-4678-9C43-A37AC3889E08}"/>
              </a:ext>
            </a:extLst>
          </p:cNvPr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BB12FF4-3A98-45D1-BA63-AAF52A211C55}"/>
              </a:ext>
            </a:extLst>
          </p:cNvPr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C3979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4516A327-1CD1-4F5E-9171-17903BF84413}"/>
              </a:ext>
            </a:extLst>
          </p:cNvPr>
          <p:cNvGrpSpPr/>
          <p:nvPr/>
        </p:nvGrpSpPr>
        <p:grpSpPr>
          <a:xfrm>
            <a:off x="5250183" y="1267733"/>
            <a:ext cx="1691640" cy="615931"/>
            <a:chOff x="5250183" y="1267733"/>
            <a:chExt cx="1691640" cy="615931"/>
          </a:xfrm>
        </p:grpSpPr>
        <p:cxnSp>
          <p:nvCxnSpPr>
            <p:cNvPr id="7" name="Straight Connector 16">
              <a:extLst>
                <a:ext uri="{FF2B5EF4-FFF2-40B4-BE49-F238E27FC236}">
                  <a16:creationId xmlns:a16="http://schemas.microsoft.com/office/drawing/2014/main" id="{615D4AF4-037E-48E5-8532-2E0BA7B219CA}"/>
                </a:ext>
              </a:extLst>
            </p:cNvPr>
            <p:cNvCxnSpPr/>
            <p:nvPr/>
          </p:nvCxnSpPr>
          <p:spPr>
            <a:xfrm>
              <a:off x="5250183" y="1267733"/>
              <a:ext cx="0" cy="612648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567167C6-E1D8-486A-9CAF-2338C7659D1D}"/>
                </a:ext>
              </a:extLst>
            </p:cNvPr>
            <p:cNvCxnSpPr/>
            <p:nvPr/>
          </p:nvCxnSpPr>
          <p:spPr>
            <a:xfrm>
              <a:off x="6941823" y="1267733"/>
              <a:ext cx="0" cy="612648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9" name="Straight Connector 18">
              <a:extLst>
                <a:ext uri="{FF2B5EF4-FFF2-40B4-BE49-F238E27FC236}">
                  <a16:creationId xmlns:a16="http://schemas.microsoft.com/office/drawing/2014/main" id="{E97A222A-8E93-464C-9E18-4D56F616429C}"/>
                </a:ext>
              </a:extLst>
            </p:cNvPr>
            <p:cNvCxnSpPr/>
            <p:nvPr/>
          </p:nvCxnSpPr>
          <p:spPr>
            <a:xfrm>
              <a:off x="5250183" y="1883664"/>
              <a:ext cx="1691640" cy="0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4D099AC-E8D8-4CA9-B3D0-A7B6FD42A3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29104" y="2244833"/>
            <a:ext cx="8933797" cy="2437232"/>
          </a:xfrm>
        </p:spPr>
        <p:txBody>
          <a:bodyPr anchorCtr="1"/>
          <a:lstStyle>
            <a:lvl1pPr algn="ctr">
              <a:lnSpc>
                <a:spcPct val="83000"/>
              </a:lnSpc>
              <a:defRPr sz="6800" b="0" cap="all" spc="-1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0F92562-77D4-4D69-9401-83E94EC538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29104" y="4682066"/>
            <a:ext cx="8936842" cy="4572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1800" spc="80">
                <a:solidFill>
                  <a:srgbClr val="0D0D0D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872A02B5-81D8-4ED3-A46A-169979D0BC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18763" y="1341260"/>
            <a:ext cx="1554480" cy="485546"/>
          </a:xfrm>
        </p:spPr>
        <p:txBody>
          <a:bodyPr anchorCtr="1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lvl="0"/>
            <a:fld id="{AFE07CFC-7A95-4DE5-88AB-1DB0E5A7AFAE}" type="datetime1">
              <a:rPr lang="en-US"/>
              <a:pPr lvl="0"/>
              <a:t>5/5/2020</a:t>
            </a:fld>
            <a:endParaRPr lang="en-US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9E959606-9EBC-4E53-B761-F39EB9D4D7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9104" y="5177405"/>
            <a:ext cx="5730297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77B14090-E42C-4BF6-9A24-E60A034682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06918" y="5177405"/>
            <a:ext cx="1955983" cy="228600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 lvl="0"/>
            <a:fld id="{A957398C-16EE-4569-B2B9-E3BF6582837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FC5AF61-E89C-40F3-A834-E7ADE80E64B2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1DC34E4-0771-48C3-B891-5BE7B6B6EE3B}"/>
              </a:ext>
            </a:extLst>
          </p:cNvPr>
          <p:cNvSpPr/>
          <p:nvPr/>
        </p:nvSpPr>
        <p:spPr>
          <a:xfrm>
            <a:off x="234699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6DFAD4D-1A57-44E7-AC90-535E8F4C79E9}"/>
              </a:ext>
            </a:extLst>
          </p:cNvPr>
          <p:cNvSpPr/>
          <p:nvPr/>
        </p:nvSpPr>
        <p:spPr>
          <a:xfrm>
            <a:off x="371859" y="374904"/>
            <a:ext cx="11448288" cy="6108192"/>
          </a:xfrm>
          <a:prstGeom prst="rect">
            <a:avLst/>
          </a:prstGeom>
          <a:noFill/>
          <a:ln w="6345" cap="sq">
            <a:solidFill>
              <a:srgbClr val="262626"/>
            </a:solidFill>
            <a:prstDash val="solid"/>
            <a:miter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707CFC1-BF68-4C56-AA5D-962536AEC8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D64002-367F-4B5A-B72C-DB90C00DCA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3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7A1FCD-D178-48DB-B031-5934DD0C7A9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Gill Sans MT"/>
              </a:defRPr>
            </a:lvl1pPr>
          </a:lstStyle>
          <a:p>
            <a:pPr lvl="0"/>
            <a:fld id="{1B9AF1A8-80F8-494D-AFD8-5E8F876FD87E}" type="datetime1">
              <a:rPr lang="en-US"/>
              <a:pPr lvl="0"/>
              <a:t>5/5/2020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2AE2C5-E514-4F74-A122-B263017401F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262626"/>
                </a:solidFill>
                <a:uFillTx/>
                <a:latin typeface="Gill Sans M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AB7A5E-188B-4883-8225-3B6779ECAF5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Gill Sans MT"/>
              </a:defRPr>
            </a:lvl1pPr>
          </a:lstStyle>
          <a:p>
            <a:pPr lvl="0"/>
            <a:fld id="{5EB1EB4C-89F7-4B5D-9A12-189E380097C8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262626"/>
          </a:solidFill>
          <a:uFillTx/>
          <a:latin typeface="Gill Sans MT"/>
        </a:defRPr>
      </a:lvl1pPr>
    </p:titleStyle>
    <p:bodyStyle>
      <a:lvl1pPr marL="182880" marR="0" lvl="0" indent="-182880" algn="l" defTabSz="914400" rtl="0" fontAlgn="auto" hangingPunct="1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700" b="0" i="0" u="none" strike="noStrike" kern="1200" cap="none" spc="0" baseline="0">
          <a:solidFill>
            <a:srgbClr val="000000"/>
          </a:solidFill>
          <a:uFillTx/>
          <a:latin typeface="Gill Sans MT"/>
        </a:defRPr>
      </a:lvl1pPr>
      <a:lvl2pPr marL="4572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500" b="0" i="0" u="none" strike="noStrike" kern="1200" cap="none" spc="0" baseline="0">
          <a:solidFill>
            <a:srgbClr val="000000"/>
          </a:solidFill>
          <a:uFillTx/>
          <a:latin typeface="Gill Sans MT"/>
        </a:defRPr>
      </a:lvl2pPr>
      <a:lvl3pPr marL="731520" marR="0" lvl="2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300" b="0" i="0" u="none" strike="noStrike" kern="1200" cap="none" spc="0" baseline="0">
          <a:solidFill>
            <a:srgbClr val="000000"/>
          </a:solidFill>
          <a:uFillTx/>
          <a:latin typeface="Gill Sans MT"/>
        </a:defRPr>
      </a:lvl3pPr>
      <a:lvl4pPr marL="10058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300" b="0" i="0" u="none" strike="noStrike" kern="1200" cap="none" spc="0" baseline="0">
          <a:solidFill>
            <a:srgbClr val="000000"/>
          </a:solidFill>
          <a:uFillTx/>
          <a:latin typeface="Gill Sans MT"/>
        </a:defRPr>
      </a:lvl4pPr>
      <a:lvl5pPr marL="1280160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300" b="0" i="0" u="none" strike="noStrike" kern="1200" cap="none" spc="0" baseline="0">
          <a:solidFill>
            <a:srgbClr val="000000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m4a"/><Relationship Id="rId7" Type="http://schemas.openxmlformats.org/officeDocument/2006/relationships/hyperlink" Target="https://www.youtube.com/watch?v=9dAatSJlUjY" TargetMode="External"/><Relationship Id="rId2" Type="http://schemas.microsoft.com/office/2007/relationships/media" Target="../media/media10.m4a"/><Relationship Id="rId1" Type="http://schemas.openxmlformats.org/officeDocument/2006/relationships/video" Target="https://www.youtube.com/embed/9dAatSJlUjY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s://eml.wikipedia.org/wiki/Dec%C3%ACmeter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Millimetre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Millimetre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hyperlink" Target="http://didatticamatematicaprimaria.blogspot.com/2012/11/il-smd-le-lunghezze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m4a"/><Relationship Id="rId7" Type="http://schemas.openxmlformats.org/officeDocument/2006/relationships/image" Target="../media/image11.jpeg"/><Relationship Id="rId2" Type="http://schemas.microsoft.com/office/2007/relationships/media" Target="../media/media8.m4a"/><Relationship Id="rId1" Type="http://schemas.openxmlformats.org/officeDocument/2006/relationships/video" Target="https://www.youtube.com/embed/iFHhQhf_sWo?feature=oembed" TargetMode="External"/><Relationship Id="rId6" Type="http://schemas.openxmlformats.org/officeDocument/2006/relationships/hyperlink" Target="https://www.youtube.com/watch?v=iFHhQhf_sWo" TargetMode="Externa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m4a"/><Relationship Id="rId7" Type="http://schemas.openxmlformats.org/officeDocument/2006/relationships/hyperlink" Target="https://www.youtube.com/watch?v=8BTb4FWZRfI" TargetMode="External"/><Relationship Id="rId2" Type="http://schemas.microsoft.com/office/2007/relationships/media" Target="../media/media9.m4a"/><Relationship Id="rId1" Type="http://schemas.openxmlformats.org/officeDocument/2006/relationships/video" Target="https://www.youtube.com/embed/8BTb4FWZRfI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4947D6A-713E-444F-9AD6-D71A3936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21" r="12310"/>
          <a:stretch>
            <a:fillRect/>
          </a:stretch>
        </p:blipFill>
        <p:spPr>
          <a:xfrm>
            <a:off x="4646386" y="9"/>
            <a:ext cx="7545619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887C7ABA-D32D-4B6A-85F0-581BFA7AEC6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4662205" cy="6858000"/>
          </a:xfrm>
          <a:prstGeom prst="rect">
            <a:avLst/>
          </a:prstGeom>
          <a:solidFill>
            <a:srgbClr val="404040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it-IT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9945556-9219-4475-8F59-2050B067A779}"/>
              </a:ext>
            </a:extLst>
          </p:cNvPr>
          <p:cNvSpPr>
            <a:spLocks noMove="1" noResize="1"/>
          </p:cNvSpPr>
          <p:nvPr/>
        </p:nvSpPr>
        <p:spPr>
          <a:xfrm>
            <a:off x="163979" y="164592"/>
            <a:ext cx="4334256" cy="6528816"/>
          </a:xfrm>
          <a:prstGeom prst="rect">
            <a:avLst/>
          </a:prstGeom>
          <a:noFill/>
          <a:ln w="6345" cap="sq">
            <a:solidFill>
              <a:srgbClr val="FFFFFF"/>
            </a:solidFill>
            <a:prstDash val="solid"/>
            <a:miter/>
          </a:ln>
        </p:spPr>
        <p:txBody>
          <a:bodyPr lIns="0" tIns="0" rIns="0" bIns="0">
            <a:noAutofit/>
          </a:bodyPr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6245646-089A-4C6C-A52D-4CDB45A2E42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6526" y="1340364"/>
            <a:ext cx="3729160" cy="3341702"/>
          </a:xfrm>
        </p:spPr>
        <p:txBody>
          <a:bodyPr/>
          <a:lstStyle/>
          <a:p>
            <a:pPr lvl="0"/>
            <a:r>
              <a:rPr lang="it-IT" sz="4800">
                <a:solidFill>
                  <a:srgbClr val="FF0000"/>
                </a:solidFill>
              </a:rPr>
              <a:t>Sistema metrico decimale</a:t>
            </a:r>
            <a:br>
              <a:rPr lang="it-IT" sz="4800">
                <a:solidFill>
                  <a:srgbClr val="FF0000"/>
                </a:solidFill>
              </a:rPr>
            </a:br>
            <a:r>
              <a:rPr lang="it-IT" sz="4800">
                <a:solidFill>
                  <a:srgbClr val="FF0000"/>
                </a:solidFill>
              </a:rPr>
              <a:t>(il METRO)</a:t>
            </a:r>
            <a:br>
              <a:rPr lang="it-IT" sz="3600">
                <a:solidFill>
                  <a:srgbClr val="FFFFFF"/>
                </a:solidFill>
              </a:rPr>
            </a:br>
            <a:endParaRPr lang="it-IT" sz="3600">
              <a:solidFill>
                <a:srgbClr val="FFFFFF"/>
              </a:solidFill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3B4DF649-51BF-4C62-9324-FBFD15585E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4285" y="4731480"/>
            <a:ext cx="3793644" cy="97090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</a:rPr>
              <a:t>Classi III </a:t>
            </a:r>
          </a:p>
          <a:p>
            <a:pPr lvl="0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</a:rPr>
              <a:t>Matematica / tecnologia</a:t>
            </a:r>
          </a:p>
          <a:p>
            <a:pPr lvl="0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</a:rPr>
              <a:t>Doc. Vincenzo Romano.</a:t>
            </a: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A384940-66EA-4101-8532-83755F72B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0156" y="2257556"/>
            <a:ext cx="1171444" cy="1171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36F41E-685A-41F3-9D40-0E60698F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5400000">
            <a:off x="3752077" y="2019878"/>
            <a:ext cx="6858000" cy="2818244"/>
          </a:xfrm>
          <a:custGeom>
            <a:avLst/>
            <a:gdLst>
              <a:gd name="connsiteX0" fmla="*/ 0 w 6858000"/>
              <a:gd name="connsiteY0" fmla="*/ 2818244 h 2818244"/>
              <a:gd name="connsiteX1" fmla="*/ 0 w 6858000"/>
              <a:gd name="connsiteY1" fmla="*/ 0 h 2818244"/>
              <a:gd name="connsiteX2" fmla="*/ 6858000 w 6858000"/>
              <a:gd name="connsiteY2" fmla="*/ 0 h 2818244"/>
              <a:gd name="connsiteX3" fmla="*/ 6857999 w 6858000"/>
              <a:gd name="connsiteY3" fmla="*/ 2818244 h 2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4">
                <a:moveTo>
                  <a:pt x="0" y="2818244"/>
                </a:moveTo>
                <a:lnTo>
                  <a:pt x="0" y="0"/>
                </a:lnTo>
                <a:lnTo>
                  <a:pt x="6858000" y="0"/>
                </a:lnTo>
                <a:lnTo>
                  <a:pt x="6857999" y="2818244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B9EEB8-10D9-43AD-8876-D0E0F63E9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1294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B11C47-A1B2-48E4-B46B-6CC27ABFC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2488" y="1019331"/>
            <a:ext cx="3122763" cy="5838669"/>
          </a:xfrm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sz="2200" b="1" dirty="0">
                <a:solidFill>
                  <a:srgbClr val="FFFF00"/>
                </a:solidFill>
              </a:rPr>
              <a:t>Cosa sono le equivalenze? Come si effettuano?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sz="2200" b="1" dirty="0">
                <a:solidFill>
                  <a:srgbClr val="FFFF00"/>
                </a:solidFill>
              </a:rPr>
              <a:t>L’equivalenza è l’operazione che ti permette di esprimere la stessa misura con marche diverse: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sz="2200" b="1" dirty="0">
                <a:solidFill>
                  <a:srgbClr val="FFFF00"/>
                </a:solidFill>
              </a:rPr>
              <a:t>3cm = 30 mm = 0,3 dm.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sz="2200" b="1" dirty="0">
                <a:solidFill>
                  <a:srgbClr val="FFFF00"/>
                </a:solidFill>
              </a:rPr>
              <a:t>Queste 3 marche esprimono la stessa misura di lunghezza. Per eseguire un’equivalenza e passare da una misura all’altra basta moltiplicare o dividere per 10, 100, 1000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sz="2200" b="1" dirty="0">
                <a:solidFill>
                  <a:srgbClr val="FFFF00"/>
                </a:solidFill>
              </a:rPr>
              <a:t>3 cm = 30 mm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it-IT" sz="1700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sz="1700" b="1" dirty="0">
                <a:solidFill>
                  <a:srgbClr val="FFFF00"/>
                </a:solidFill>
              </a:rPr>
              <a:t> X 10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it-IT" sz="1700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sz="1700" b="1" dirty="0">
                <a:solidFill>
                  <a:srgbClr val="FFFF00"/>
                </a:solidFill>
              </a:rPr>
              <a:t>3 cm = 0,3 dm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it-IT" sz="1700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sz="1700" b="1" dirty="0">
                <a:solidFill>
                  <a:srgbClr val="FFFF00"/>
                </a:solidFill>
              </a:rPr>
              <a:t>: 10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it-IT" sz="1700" b="1" dirty="0">
              <a:solidFill>
                <a:srgbClr val="FFFFFF"/>
              </a:solidFill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it-IT" sz="1700" b="1" dirty="0">
              <a:solidFill>
                <a:srgbClr val="FFFFFF"/>
              </a:solidFill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it-IT" sz="1700" b="1" dirty="0">
              <a:solidFill>
                <a:srgbClr val="FFFFFF"/>
              </a:solidFill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it-IT" sz="1700" b="1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it-IT" sz="1500" dirty="0">
              <a:solidFill>
                <a:srgbClr val="FFFFFF"/>
              </a:solidFill>
            </a:endParaRPr>
          </a:p>
        </p:txBody>
      </p:sp>
      <p:sp>
        <p:nvSpPr>
          <p:cNvPr id="4" name="Freccia circolare in su 3">
            <a:extLst>
              <a:ext uri="{FF2B5EF4-FFF2-40B4-BE49-F238E27FC236}">
                <a16:creationId xmlns:a16="http://schemas.microsoft.com/office/drawing/2014/main" id="{6EF14758-E9A6-4FF9-8C9C-CCA1505D24DC}"/>
              </a:ext>
            </a:extLst>
          </p:cNvPr>
          <p:cNvSpPr/>
          <p:nvPr/>
        </p:nvSpPr>
        <p:spPr>
          <a:xfrm>
            <a:off x="9670523" y="4347145"/>
            <a:ext cx="799927" cy="314795"/>
          </a:xfrm>
          <a:prstGeom prst="curvedUpArrow">
            <a:avLst>
              <a:gd name="adj1" fmla="val 25000"/>
              <a:gd name="adj2" fmla="val 67005"/>
              <a:gd name="adj3" fmla="val 14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Freccia circolare in su 4">
            <a:extLst>
              <a:ext uri="{FF2B5EF4-FFF2-40B4-BE49-F238E27FC236}">
                <a16:creationId xmlns:a16="http://schemas.microsoft.com/office/drawing/2014/main" id="{0E81EDB3-D1ED-47C7-8B36-4466673B6D6C}"/>
              </a:ext>
            </a:extLst>
          </p:cNvPr>
          <p:cNvSpPr/>
          <p:nvPr/>
        </p:nvSpPr>
        <p:spPr>
          <a:xfrm>
            <a:off x="9670524" y="5523874"/>
            <a:ext cx="799927" cy="3147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Elementi multimediali online 7" title="Equivalenze con le misure di lunghezza">
            <a:hlinkClick r:id="" action="ppaction://media"/>
            <a:extLst>
              <a:ext uri="{FF2B5EF4-FFF2-40B4-BE49-F238E27FC236}">
                <a16:creationId xmlns:a16="http://schemas.microsoft.com/office/drawing/2014/main" id="{D6AA4F2F-8F81-40E1-94EE-DB8B4BAA79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89570" y="1562932"/>
            <a:ext cx="6339892" cy="475146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B1D0359-22D2-4A7B-956E-6B199DB18B0C}"/>
              </a:ext>
            </a:extLst>
          </p:cNvPr>
          <p:cNvSpPr/>
          <p:nvPr/>
        </p:nvSpPr>
        <p:spPr>
          <a:xfrm>
            <a:off x="1783886" y="1019330"/>
            <a:ext cx="476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7"/>
              </a:rPr>
              <a:t>https://www.youtube.com/watch?v=9dAatSJlUjY</a:t>
            </a:r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D09710B-CA30-4BDA-87ED-1AF02740BE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6521" y="4815362"/>
            <a:ext cx="1211328" cy="12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A3BC189-35A9-4274-9961-F49A82901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226" y="2080267"/>
            <a:ext cx="8936842" cy="333118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Ora esercitiamoci: completa  le seguenti equivalenze sul quaderno e le pagine 75 e 76 del sussidiario in uso.</a:t>
            </a:r>
          </a:p>
          <a:p>
            <a:r>
              <a:rPr lang="it-IT" dirty="0"/>
              <a:t>Buon lavoro.</a:t>
            </a:r>
          </a:p>
          <a:p>
            <a:pPr algn="l"/>
            <a:r>
              <a:rPr lang="it-IT" dirty="0"/>
              <a:t>m 1 = dm    </a:t>
            </a:r>
            <a:r>
              <a:rPr lang="it-IT" dirty="0" err="1"/>
              <a:t>dm</a:t>
            </a:r>
            <a:r>
              <a:rPr lang="it-IT" dirty="0"/>
              <a:t> 10 = m     dm 700 = m        </a:t>
            </a:r>
            <a:r>
              <a:rPr lang="it-IT" dirty="0" err="1"/>
              <a:t>m</a:t>
            </a:r>
            <a:r>
              <a:rPr lang="it-IT" dirty="0"/>
              <a:t> 19 = cm     dm 23 = cm      </a:t>
            </a:r>
            <a:r>
              <a:rPr lang="it-IT" dirty="0" err="1"/>
              <a:t>cm</a:t>
            </a:r>
            <a:r>
              <a:rPr lang="it-IT" dirty="0"/>
              <a:t> 800 = m</a:t>
            </a:r>
          </a:p>
          <a:p>
            <a:pPr algn="l"/>
            <a:r>
              <a:rPr lang="it-IT" dirty="0"/>
              <a:t>m 2 = dm    </a:t>
            </a:r>
            <a:r>
              <a:rPr lang="it-IT" dirty="0" err="1"/>
              <a:t>dm</a:t>
            </a:r>
            <a:r>
              <a:rPr lang="it-IT" dirty="0"/>
              <a:t> 20 = m     dm 360 = m        </a:t>
            </a:r>
            <a:r>
              <a:rPr lang="it-IT" dirty="0" err="1"/>
              <a:t>m</a:t>
            </a:r>
            <a:r>
              <a:rPr lang="it-IT" dirty="0"/>
              <a:t> 28 = cm     dm 15= cm       </a:t>
            </a:r>
            <a:r>
              <a:rPr lang="it-IT" dirty="0" err="1"/>
              <a:t>cm</a:t>
            </a:r>
            <a:r>
              <a:rPr lang="it-IT" dirty="0"/>
              <a:t> 500 = m</a:t>
            </a:r>
          </a:p>
          <a:p>
            <a:pPr algn="l"/>
            <a:r>
              <a:rPr lang="it-IT" dirty="0"/>
              <a:t>m 5 = dm    </a:t>
            </a:r>
            <a:r>
              <a:rPr lang="it-IT" dirty="0" err="1"/>
              <a:t>dm</a:t>
            </a:r>
            <a:r>
              <a:rPr lang="it-IT" dirty="0"/>
              <a:t> 40 = m     dm 145 = m        </a:t>
            </a:r>
            <a:r>
              <a:rPr lang="it-IT" dirty="0" err="1"/>
              <a:t>m</a:t>
            </a:r>
            <a:r>
              <a:rPr lang="it-IT" dirty="0"/>
              <a:t> 13 = cm     dm 34 = cm      </a:t>
            </a:r>
            <a:r>
              <a:rPr lang="it-IT" dirty="0" err="1"/>
              <a:t>cm</a:t>
            </a:r>
            <a:r>
              <a:rPr lang="it-IT" dirty="0"/>
              <a:t> 300 0 m</a:t>
            </a:r>
          </a:p>
          <a:p>
            <a:pPr algn="l"/>
            <a:r>
              <a:rPr lang="it-IT" dirty="0"/>
              <a:t>m 4 = dm    </a:t>
            </a:r>
            <a:r>
              <a:rPr lang="it-IT" dirty="0" err="1"/>
              <a:t>dm</a:t>
            </a:r>
            <a:r>
              <a:rPr lang="it-IT" dirty="0"/>
              <a:t> 60 = m     dm 500 = m        </a:t>
            </a:r>
            <a:r>
              <a:rPr lang="it-IT" dirty="0" err="1"/>
              <a:t>m</a:t>
            </a:r>
            <a:r>
              <a:rPr lang="it-IT" dirty="0"/>
              <a:t> 10 = cm     dm 98 = cm      </a:t>
            </a:r>
            <a:r>
              <a:rPr lang="it-IT" dirty="0" err="1"/>
              <a:t>cm</a:t>
            </a:r>
            <a:r>
              <a:rPr lang="it-IT" dirty="0"/>
              <a:t> 700 = m</a:t>
            </a:r>
          </a:p>
          <a:p>
            <a:pPr algn="l"/>
            <a:r>
              <a:rPr lang="it-IT" dirty="0"/>
              <a:t>m 3 = dm    </a:t>
            </a:r>
            <a:r>
              <a:rPr lang="it-IT" dirty="0" err="1"/>
              <a:t>dm</a:t>
            </a:r>
            <a:r>
              <a:rPr lang="it-IT" dirty="0"/>
              <a:t> 30 = m     dm 180 = m        </a:t>
            </a:r>
            <a:r>
              <a:rPr lang="it-IT" dirty="0" err="1"/>
              <a:t>m</a:t>
            </a:r>
            <a:r>
              <a:rPr lang="it-IT" dirty="0"/>
              <a:t> 6 = cm       dm 1 = cm       </a:t>
            </a:r>
            <a:r>
              <a:rPr lang="it-IT" dirty="0" err="1"/>
              <a:t>cm</a:t>
            </a:r>
            <a:r>
              <a:rPr lang="it-IT" dirty="0"/>
              <a:t> 200 = m</a:t>
            </a:r>
          </a:p>
          <a:p>
            <a:pPr algn="l"/>
            <a:r>
              <a:rPr lang="it-IT" dirty="0"/>
              <a:t>m 8 = cm    m 37 = m        </a:t>
            </a:r>
            <a:r>
              <a:rPr lang="it-IT" dirty="0" err="1"/>
              <a:t>m</a:t>
            </a:r>
            <a:r>
              <a:rPr lang="it-IT" dirty="0"/>
              <a:t> 1 = cm          dm 21 = cm    dm 100 = m     cm 90 = dm</a:t>
            </a:r>
          </a:p>
          <a:p>
            <a:pPr algn="l"/>
            <a:r>
              <a:rPr lang="it-IT" dirty="0"/>
              <a:t>m 7 = cm    m 12 = dm      m 2 = cm          dm 8 = cm      </a:t>
            </a:r>
            <a:r>
              <a:rPr lang="it-IT" dirty="0" err="1"/>
              <a:t>cm</a:t>
            </a:r>
            <a:r>
              <a:rPr lang="it-IT" dirty="0"/>
              <a:t> 600 = m     cm 70 = dm</a:t>
            </a:r>
          </a:p>
          <a:p>
            <a:pPr algn="l"/>
            <a:r>
              <a:rPr lang="it-IT" dirty="0"/>
              <a:t>m 6 = cm    m 31 = dm      m 5 = cm          dm 9 = cm      </a:t>
            </a:r>
            <a:r>
              <a:rPr lang="it-IT" dirty="0" err="1"/>
              <a:t>cm</a:t>
            </a:r>
            <a:r>
              <a:rPr lang="it-IT" dirty="0"/>
              <a:t> 700 = m     cm 80 = dm</a:t>
            </a:r>
          </a:p>
          <a:p>
            <a:pPr algn="l"/>
            <a:r>
              <a:rPr lang="it-IT" dirty="0"/>
              <a:t>m 9 = cm    m 34 = dm      m 4 = cm          dm / = cm       </a:t>
            </a:r>
            <a:r>
              <a:rPr lang="it-IT" dirty="0" err="1"/>
              <a:t>cm</a:t>
            </a:r>
            <a:r>
              <a:rPr lang="it-IT" dirty="0"/>
              <a:t> 900 = m     cm </a:t>
            </a:r>
            <a:r>
              <a:rPr lang="it-IT"/>
              <a:t>700 = </a:t>
            </a:r>
            <a:r>
              <a:rPr lang="it-IT" dirty="0"/>
              <a:t>dm 10 = dm      m 41 = dm      m 7 = cm          dm 6 = cm      </a:t>
            </a:r>
            <a:r>
              <a:rPr lang="it-IT" dirty="0" err="1"/>
              <a:t>cm</a:t>
            </a:r>
            <a:r>
              <a:rPr lang="it-IT" dirty="0"/>
              <a:t> 1000 = m   cm 800 = dm</a:t>
            </a:r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EEBD3CB-328A-46B4-8320-9943995DA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5154" y="188711"/>
            <a:ext cx="1257841" cy="12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 descr="Immagine che contiene oggetto, interni, sedendo, remoto&#10;&#10;Descrizione generata automaticamente">
            <a:extLst>
              <a:ext uri="{FF2B5EF4-FFF2-40B4-BE49-F238E27FC236}">
                <a16:creationId xmlns:a16="http://schemas.microsoft.com/office/drawing/2014/main" id="{C4C96D80-38BB-4030-A674-7BDCCC8F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094"/>
          <a:stretch>
            <a:fillRect/>
          </a:stretch>
        </p:blipFill>
        <p:spPr>
          <a:xfrm>
            <a:off x="904974" y="-82294"/>
            <a:ext cx="12191996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1C398904-C4F2-4028-B532-2583C1A033EE}"/>
              </a:ext>
            </a:extLst>
          </p:cNvPr>
          <p:cNvSpPr>
            <a:spLocks noMove="1" noResize="1"/>
          </p:cNvSpPr>
          <p:nvPr/>
        </p:nvSpPr>
        <p:spPr>
          <a:xfrm>
            <a:off x="7529791" y="0"/>
            <a:ext cx="4662205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it-IT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6F40A53-35CC-492E-BC99-8521555A1769}"/>
              </a:ext>
            </a:extLst>
          </p:cNvPr>
          <p:cNvSpPr>
            <a:spLocks noMove="1" noResize="1"/>
          </p:cNvSpPr>
          <p:nvPr/>
        </p:nvSpPr>
        <p:spPr>
          <a:xfrm>
            <a:off x="7529791" y="0"/>
            <a:ext cx="4662205" cy="6858000"/>
          </a:xfrm>
          <a:prstGeom prst="rect">
            <a:avLst/>
          </a:prstGeom>
          <a:solidFill>
            <a:srgbClr val="C39790">
              <a:alpha val="40000"/>
            </a:srgbClr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034C189-359E-4504-B2FB-70EA4B75E0E0}"/>
              </a:ext>
            </a:extLst>
          </p:cNvPr>
          <p:cNvSpPr>
            <a:spLocks noMove="1" noResize="1"/>
          </p:cNvSpPr>
          <p:nvPr/>
        </p:nvSpPr>
        <p:spPr>
          <a:xfrm>
            <a:off x="7693770" y="164592"/>
            <a:ext cx="4334256" cy="6528816"/>
          </a:xfrm>
          <a:prstGeom prst="rect">
            <a:avLst/>
          </a:prstGeom>
          <a:noFill/>
          <a:ln w="6345" cap="sq">
            <a:solidFill>
              <a:srgbClr val="FFFFFF"/>
            </a:solidFill>
            <a:prstDash val="solid"/>
            <a:miter/>
          </a:ln>
        </p:spPr>
        <p:txBody>
          <a:bodyPr lIns="0" tIns="0" rIns="0" bIns="0">
            <a:noAutofit/>
          </a:bodyPr>
          <a:lstStyle/>
          <a:p>
            <a:endParaRPr lang="it-IT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399AD31A-5722-4736-B79C-ACD0A78E89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64071" y="4045889"/>
            <a:ext cx="3793644" cy="2894405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it-IT" sz="2000" b="1" dirty="0">
                <a:solidFill>
                  <a:srgbClr val="002060"/>
                </a:solidFill>
              </a:rPr>
              <a:t>Con le misure di lunghezza puoi misurare quanto è lungo, largo o alto un oggetto, oppure la distanza tra due oggetti.</a:t>
            </a:r>
          </a:p>
          <a:p>
            <a:pPr lvl="0">
              <a:spcAft>
                <a:spcPts val="600"/>
              </a:spcAft>
            </a:pPr>
            <a:r>
              <a:rPr lang="it-IT" sz="2000" b="1" dirty="0">
                <a:solidFill>
                  <a:srgbClr val="002060"/>
                </a:solidFill>
              </a:rPr>
              <a:t>L’unità di misura fondamentale è il METRO.</a:t>
            </a:r>
          </a:p>
          <a:p>
            <a:pPr lvl="0">
              <a:spcAft>
                <a:spcPts val="600"/>
              </a:spcAft>
            </a:pPr>
            <a:r>
              <a:rPr lang="it-IT" sz="2000" b="1" dirty="0">
                <a:solidFill>
                  <a:srgbClr val="002060"/>
                </a:solidFill>
              </a:rPr>
              <a:t>Il suo simbolo è m </a:t>
            </a: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535BD22-54D6-44D1-AFAF-4AABA0635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2474" y="164592"/>
            <a:ext cx="1182426" cy="1182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0D52327-B77D-4854-A66C-80C9C19EE4D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4128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EA3955E-1E3A-496E-BBBC-F79A65F42D59}"/>
              </a:ext>
            </a:extLst>
          </p:cNvPr>
          <p:cNvSpPr>
            <a:spLocks noMove="1" noResize="1"/>
          </p:cNvSpPr>
          <p:nvPr/>
        </p:nvSpPr>
        <p:spPr>
          <a:xfrm>
            <a:off x="0" y="-2386"/>
            <a:ext cx="12191996" cy="6858000"/>
          </a:xfrm>
          <a:prstGeom prst="rect">
            <a:avLst/>
          </a:prstGeom>
          <a:blipFill>
            <a:blip r:embed="rId4">
              <a:alphaModFix amt="40000"/>
            </a:blip>
            <a:tile sx="85657" sy="85657" algn="tl"/>
          </a:blip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it-IT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E80EC58-46F2-4749-AC76-69ABA3D507BA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3862" cy="6858000"/>
          </a:xfrm>
          <a:prstGeom prst="rect">
            <a:avLst/>
          </a:prstGeom>
          <a:solidFill>
            <a:srgbClr val="4040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A4B5101F-6187-4CA2-B7B4-3173D2E0F2F1}"/>
              </a:ext>
            </a:extLst>
          </p:cNvPr>
          <p:cNvSpPr>
            <a:spLocks noMove="1" noResize="1"/>
          </p:cNvSpPr>
          <p:nvPr/>
        </p:nvSpPr>
        <p:spPr>
          <a:xfrm>
            <a:off x="656200" y="643463"/>
            <a:ext cx="4143832" cy="556630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it-IT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AC57352-FADF-418A-9AF3-07B9FA49D184}"/>
              </a:ext>
            </a:extLst>
          </p:cNvPr>
          <p:cNvSpPr>
            <a:spLocks noMove="1" noResize="1"/>
          </p:cNvSpPr>
          <p:nvPr/>
        </p:nvSpPr>
        <p:spPr>
          <a:xfrm>
            <a:off x="821588" y="806857"/>
            <a:ext cx="3813048" cy="5239512"/>
          </a:xfrm>
          <a:prstGeom prst="rect">
            <a:avLst/>
          </a:prstGeom>
          <a:noFill/>
          <a:ln w="6345" cap="sq">
            <a:solidFill>
              <a:srgbClr val="000000"/>
            </a:solidFill>
            <a:prstDash val="solid"/>
            <a:miter/>
          </a:ln>
        </p:spPr>
        <p:txBody>
          <a:bodyPr lIns="0" tIns="0" rIns="0" bIns="0">
            <a:noAutofit/>
          </a:bodyPr>
          <a:lstStyle/>
          <a:p>
            <a:endParaRPr lang="it-IT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0F12A389-47D8-49D1-998A-22892960F79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55659" y="1929613"/>
            <a:ext cx="3495742" cy="363242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it-IT" sz="2200" b="1" dirty="0">
                <a:solidFill>
                  <a:srgbClr val="000000"/>
                </a:solidFill>
              </a:rPr>
              <a:t>Ci sono lunghezze più lunghe o più corte del metro; quindi è necessario usare misure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it-IT" sz="2200" b="1" dirty="0">
                <a:solidFill>
                  <a:srgbClr val="000000"/>
                </a:solidFill>
              </a:rPr>
              <a:t> </a:t>
            </a:r>
            <a:r>
              <a:rPr lang="it-IT" sz="2200" b="1" dirty="0">
                <a:solidFill>
                  <a:srgbClr val="FF0000"/>
                </a:solidFill>
              </a:rPr>
              <a:t>più piccole (SOTTOMULTIPLI), più grandi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it-IT" sz="2200" b="1" dirty="0">
                <a:solidFill>
                  <a:srgbClr val="FF0000"/>
                </a:solidFill>
              </a:rPr>
              <a:t> (MULTIPLI).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endParaRPr lang="it-IT" sz="1000" dirty="0">
              <a:solidFill>
                <a:srgbClr val="000000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704A86D-8FB3-4087-9017-4CC9F3843644}"/>
              </a:ext>
            </a:extLst>
          </p:cNvPr>
          <p:cNvSpPr>
            <a:spLocks noMove="1" noResize="1"/>
          </p:cNvSpPr>
          <p:nvPr/>
        </p:nvSpPr>
        <p:spPr>
          <a:xfrm>
            <a:off x="1767992" y="640857"/>
            <a:ext cx="1920240" cy="731520"/>
          </a:xfrm>
          <a:prstGeom prst="rect">
            <a:avLst/>
          </a:prstGeom>
          <a:solidFill>
            <a:srgbClr val="C39790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it-IT"/>
          </a:p>
        </p:txBody>
      </p:sp>
      <p:cxnSp>
        <p:nvCxnSpPr>
          <p:cNvPr id="9" name="Straight Connector 22">
            <a:extLst>
              <a:ext uri="{FF2B5EF4-FFF2-40B4-BE49-F238E27FC236}">
                <a16:creationId xmlns:a16="http://schemas.microsoft.com/office/drawing/2014/main" id="{C30C4939-BBDD-45DE-809F-6702608672CD}"/>
              </a:ext>
            </a:extLst>
          </p:cNvPr>
          <p:cNvCxnSpPr>
            <a:cxnSpLocks noMove="1" noResize="1"/>
          </p:cNvCxnSpPr>
          <p:nvPr/>
        </p:nvCxnSpPr>
        <p:spPr>
          <a:xfrm>
            <a:off x="1882292" y="640857"/>
            <a:ext cx="0" cy="64008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10" name="Straight Connector 24">
            <a:extLst>
              <a:ext uri="{FF2B5EF4-FFF2-40B4-BE49-F238E27FC236}">
                <a16:creationId xmlns:a16="http://schemas.microsoft.com/office/drawing/2014/main" id="{5F0A1F6D-56BE-407C-A4B4-09BFFB317019}"/>
              </a:ext>
            </a:extLst>
          </p:cNvPr>
          <p:cNvCxnSpPr>
            <a:cxnSpLocks noMove="1" noResize="1"/>
          </p:cNvCxnSpPr>
          <p:nvPr/>
        </p:nvCxnSpPr>
        <p:spPr>
          <a:xfrm>
            <a:off x="3573932" y="640857"/>
            <a:ext cx="0" cy="64008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11" name="Straight Connector 26">
            <a:extLst>
              <a:ext uri="{FF2B5EF4-FFF2-40B4-BE49-F238E27FC236}">
                <a16:creationId xmlns:a16="http://schemas.microsoft.com/office/drawing/2014/main" id="{51C82049-1452-4F70-B153-D88AEBED8E7E}"/>
              </a:ext>
            </a:extLst>
          </p:cNvPr>
          <p:cNvCxnSpPr>
            <a:cxnSpLocks noMove="1" noResize="1"/>
          </p:cNvCxnSpPr>
          <p:nvPr/>
        </p:nvCxnSpPr>
        <p:spPr>
          <a:xfrm>
            <a:off x="1882292" y="1286149"/>
            <a:ext cx="1691640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pic>
        <p:nvPicPr>
          <p:cNvPr id="12" name="Immagine 4">
            <a:extLst>
              <a:ext uri="{FF2B5EF4-FFF2-40B4-BE49-F238E27FC236}">
                <a16:creationId xmlns:a16="http://schemas.microsoft.com/office/drawing/2014/main" id="{44BB30AA-D4B7-44DB-AABA-6ABACC4AC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569" y="1807101"/>
            <a:ext cx="6202238" cy="32406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DB1DC3E-2DE1-44BE-8658-FA92548AE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0325" y="56317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07C0BB-96C7-4488-8796-35E7B289C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510" y="1336357"/>
            <a:ext cx="5396118" cy="527430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I sottomultipli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Sono tutte le unità di misura più piccole del metro di 10, 100, 1000 volte.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800" b="1" u="sng" dirty="0">
                <a:solidFill>
                  <a:srgbClr val="FF0000"/>
                </a:solidFill>
              </a:rPr>
              <a:t>IL DECIMETRO (dm).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Il metro è diviso in 10 parti uguali, ogni parte è un decimetro.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Sul righello il decimetro è la distanza tra 0 e 10. il simbolo è dm.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1m = 10 dm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it-IT" sz="2800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 descr="Immagine che contiene orologio, oggetto, acqua, diverso&#10;&#10;Descrizione generata automaticamente">
            <a:extLst>
              <a:ext uri="{FF2B5EF4-FFF2-40B4-BE49-F238E27FC236}">
                <a16:creationId xmlns:a16="http://schemas.microsoft.com/office/drawing/2014/main" id="{26854AB6-542E-46B2-8B6A-1FF410A09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482038" y="1772239"/>
            <a:ext cx="6010479" cy="199848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23A535B-6F86-40B9-BFBA-A534ECF30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7449" y="333041"/>
            <a:ext cx="1003316" cy="10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E78A21-1C92-4F2F-8801-C891750E0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1984443"/>
            <a:ext cx="4645250" cy="391431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it-IT" sz="2800" b="1" u="sng" dirty="0">
                <a:solidFill>
                  <a:srgbClr val="FF0000"/>
                </a:solidFill>
              </a:rPr>
              <a:t>IL CENTIMETRO (cm)</a:t>
            </a:r>
          </a:p>
          <a:p>
            <a:pPr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Il metro è diviso in 100 parti uguali, ogni parte è un centimetro. Sul righello il centimetro è la distanza tra 0 e 1.</a:t>
            </a:r>
          </a:p>
          <a:p>
            <a:pPr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1 metro = 100 cm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oggetto, orologio, acqua, largo&#10;&#10;Descrizione generata automaticamente">
            <a:extLst>
              <a:ext uri="{FF2B5EF4-FFF2-40B4-BE49-F238E27FC236}">
                <a16:creationId xmlns:a16="http://schemas.microsoft.com/office/drawing/2014/main" id="{B08603AF-3972-44E9-ACB0-C7E419A38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27" y="1177047"/>
            <a:ext cx="5462912" cy="225195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C100477-E5CC-4521-82DA-596B6FF45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0499" y="380577"/>
            <a:ext cx="1157333" cy="11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7C5ED5-4BDE-47F2-9F94-AEBCB392F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8018" y="1119433"/>
            <a:ext cx="4645250" cy="461913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b="1" u="sng" dirty="0">
                <a:solidFill>
                  <a:srgbClr val="FF0000"/>
                </a:solidFill>
              </a:rPr>
              <a:t>IL MILLIMETRO (mm)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it-IT" sz="2400" b="1" u="sng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b="1" dirty="0">
                <a:solidFill>
                  <a:srgbClr val="FF0000"/>
                </a:solidFill>
              </a:rPr>
              <a:t>Il metro è diviso in 1000 parti uguali, ogni parte è un millimetro. Sul righello è la distanza fra una lineetta corta e l’altra.  A metà del centimetro si trova una lineetta più lunga: indica 5 mm.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b="1" dirty="0">
                <a:solidFill>
                  <a:srgbClr val="FF0000"/>
                </a:solidFill>
              </a:rPr>
              <a:t>(mezzo centimetro = 0,5 cm)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orologio, oggetto, stanza, largo&#10;&#10;Descrizione generata automaticamente">
            <a:extLst>
              <a:ext uri="{FF2B5EF4-FFF2-40B4-BE49-F238E27FC236}">
                <a16:creationId xmlns:a16="http://schemas.microsoft.com/office/drawing/2014/main" id="{8AB303DD-056B-4CFB-9B46-D3793E306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9382" y="898086"/>
            <a:ext cx="4047843" cy="3693656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0E7F37A-2493-4B36-9590-D31D689833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4040" y="203517"/>
            <a:ext cx="918456" cy="9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D83DC5-C297-4D08-8876-6435A512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1706253"/>
            <a:ext cx="4645250" cy="4192504"/>
          </a:xfrm>
        </p:spPr>
        <p:txBody>
          <a:bodyPr anchor="t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it-IT" sz="2400" b="1" u="sng" dirty="0">
                <a:solidFill>
                  <a:srgbClr val="FF0000"/>
                </a:solidFill>
              </a:rPr>
              <a:t>I MULTIPLI</a:t>
            </a:r>
          </a:p>
          <a:p>
            <a:pPr>
              <a:spcAft>
                <a:spcPts val="600"/>
              </a:spcAft>
            </a:pPr>
            <a:r>
              <a:rPr lang="it-IT" sz="2400" b="1" dirty="0">
                <a:solidFill>
                  <a:srgbClr val="FF0000"/>
                </a:solidFill>
              </a:rPr>
              <a:t>Sono tutte le misure di lunghezza più grandi del metro di 10, 100, 1000 volte.</a:t>
            </a:r>
          </a:p>
          <a:p>
            <a:pPr>
              <a:spcAft>
                <a:spcPts val="600"/>
              </a:spcAft>
            </a:pPr>
            <a:r>
              <a:rPr lang="it-IT" sz="2400" b="1" dirty="0">
                <a:solidFill>
                  <a:srgbClr val="FF0000"/>
                </a:solidFill>
              </a:rPr>
              <a:t>Il </a:t>
            </a:r>
            <a:r>
              <a:rPr lang="it-IT" sz="2400" b="1" u="sng" dirty="0">
                <a:solidFill>
                  <a:srgbClr val="FF0000"/>
                </a:solidFill>
              </a:rPr>
              <a:t>decametro (dam). </a:t>
            </a:r>
            <a:r>
              <a:rPr lang="it-IT" sz="2400" b="1" dirty="0">
                <a:solidFill>
                  <a:srgbClr val="FF0000"/>
                </a:solidFill>
              </a:rPr>
              <a:t>Per formare il decametro servono 10 metri. dam = 10 m</a:t>
            </a:r>
          </a:p>
          <a:p>
            <a:pPr>
              <a:spcAft>
                <a:spcPts val="600"/>
              </a:spcAft>
            </a:pPr>
            <a:r>
              <a:rPr lang="it-IT" sz="2400" b="1" u="sng" dirty="0">
                <a:solidFill>
                  <a:srgbClr val="FF0000"/>
                </a:solidFill>
              </a:rPr>
              <a:t>L’ettometro (hm). </a:t>
            </a:r>
            <a:r>
              <a:rPr lang="it-IT" sz="2400" b="1" dirty="0">
                <a:solidFill>
                  <a:srgbClr val="FF0000"/>
                </a:solidFill>
              </a:rPr>
              <a:t>Per formare 1 hm servono 100 m.</a:t>
            </a:r>
          </a:p>
          <a:p>
            <a:pPr>
              <a:spcAft>
                <a:spcPts val="600"/>
              </a:spcAft>
            </a:pPr>
            <a:r>
              <a:rPr lang="it-IT" sz="2400" b="1" u="sng" dirty="0">
                <a:solidFill>
                  <a:srgbClr val="FF0000"/>
                </a:solidFill>
              </a:rPr>
              <a:t>Il chilometro (km). </a:t>
            </a:r>
            <a:r>
              <a:rPr lang="it-IT" sz="2400" b="1" dirty="0">
                <a:solidFill>
                  <a:srgbClr val="FF0000"/>
                </a:solidFill>
              </a:rPr>
              <a:t>Per formare 1 Km servono 1000 m.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schermo, orologio, monitor, interni&#10;&#10;Descrizione generata automaticamente">
            <a:extLst>
              <a:ext uri="{FF2B5EF4-FFF2-40B4-BE49-F238E27FC236}">
                <a16:creationId xmlns:a16="http://schemas.microsoft.com/office/drawing/2014/main" id="{926D4E5F-A04D-4A67-B3D4-44B14E81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9382" y="1788612"/>
            <a:ext cx="4047843" cy="1912605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DE059A6-39BB-4CF6-A728-1D2C47040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9257" y="609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402B44-D7FC-4E4C-B690-4EA67C9ED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it-IT" sz="4400" b="1" dirty="0">
                <a:solidFill>
                  <a:srgbClr val="FF0000"/>
                </a:solidFill>
              </a:rPr>
              <a:t>Ora guardiamo il video tutorial</a:t>
            </a:r>
          </a:p>
          <a:p>
            <a:pPr algn="l"/>
            <a:r>
              <a:rPr lang="it-IT" sz="2400" dirty="0">
                <a:hlinkClick r:id="rId6"/>
              </a:rPr>
              <a:t>https://www.youtube.com/watch?v=iFHhQhf_sWo</a:t>
            </a:r>
            <a:endParaRPr lang="it-IT" sz="2400" dirty="0">
              <a:solidFill>
                <a:srgbClr val="FFFFFF"/>
              </a:solidFill>
            </a:endParaRPr>
          </a:p>
        </p:txBody>
      </p:sp>
      <p:pic>
        <p:nvPicPr>
          <p:cNvPr id="6" name="Elementi multimediali online 5" title="Misure di lunghezza (classe terza)">
            <a:hlinkClick r:id="" action="ppaction://media"/>
            <a:extLst>
              <a:ext uri="{FF2B5EF4-FFF2-40B4-BE49-F238E27FC236}">
                <a16:creationId xmlns:a16="http://schemas.microsoft.com/office/drawing/2014/main" id="{BABDDD17-1A2B-4000-A151-5879FF86C5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8986" y="1422670"/>
            <a:ext cx="7501108" cy="421937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83FD1F4-AC29-4B60-A985-CF5BB6BF37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88950" y="431899"/>
            <a:ext cx="1206400" cy="12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68009F-DAAC-4129-8090-6056E208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8647" y="763571"/>
            <a:ext cx="3369281" cy="5891754"/>
          </a:xfrm>
        </p:spPr>
        <p:txBody>
          <a:bodyPr anchor="ctr">
            <a:normAutofit lnSpcReduction="1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1400" b="1" u="sng" dirty="0">
                <a:solidFill>
                  <a:srgbClr val="FF0000"/>
                </a:solidFill>
              </a:rPr>
              <a:t>Ora costruiamo il metro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</a:rPr>
              <a:t>Materiale occorrente: 1 foglio a quadretti da ½ centimetro del quadernone, forbici, 1 matita, 1 penna o matita rossa, 1 pastello scuro (colore a piacere), scotch.</a:t>
            </a: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400" b="1" dirty="0">
                <a:solidFill>
                  <a:srgbClr val="FF0000"/>
                </a:solidFill>
              </a:rPr>
              <a:t>Tagliare (4 o 5)  striscioline di 3 quadretti;</a:t>
            </a: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400" b="1" dirty="0">
                <a:solidFill>
                  <a:srgbClr val="FF0000"/>
                </a:solidFill>
              </a:rPr>
              <a:t>Incollare le striscioline una dietro l’altra con lo scotch in modo da avere una striscia lunga un metro (per ottenere un metro i quadratini devono essere 200 considerato che i quadratini misurano ½  cm);</a:t>
            </a: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400" b="1" dirty="0">
                <a:solidFill>
                  <a:srgbClr val="FF0000"/>
                </a:solidFill>
              </a:rPr>
              <a:t>Ogni 2 quadretti tracciate un trattino verticale verde e numerate ognuno di essi partendo da 0 fino a 100. Quando arrivate alla decina scrivetela in rosso perché siete arrivati al decimetro (dm);</a:t>
            </a: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400" b="1" dirty="0">
                <a:solidFill>
                  <a:srgbClr val="FF0000"/>
                </a:solidFill>
              </a:rPr>
              <a:t>A questo punto tracciamo i millimetri (mm), cioè trattini verticali più piccoli del  cm tra un centimetro e l’altro (in un metro devono essere 10) </a:t>
            </a: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it-IT" sz="1000" dirty="0">
              <a:solidFill>
                <a:srgbClr val="FFFFFF"/>
              </a:solidFill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it-IT" sz="1000" dirty="0">
              <a:solidFill>
                <a:srgbClr val="FFFFFF"/>
              </a:solidFill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it-IT" sz="1000" dirty="0">
              <a:solidFill>
                <a:srgbClr val="FFFFFF"/>
              </a:solidFill>
            </a:endParaRPr>
          </a:p>
        </p:txBody>
      </p:sp>
      <p:pic>
        <p:nvPicPr>
          <p:cNvPr id="5" name="Elementi multimediali online 4" title="Costruiamo un metro">
            <a:hlinkClick r:id="" action="ppaction://media"/>
            <a:extLst>
              <a:ext uri="{FF2B5EF4-FFF2-40B4-BE49-F238E27FC236}">
                <a16:creationId xmlns:a16="http://schemas.microsoft.com/office/drawing/2014/main" id="{9173DE9B-9129-44E5-BF0F-A61DC4F334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0947" y="1605389"/>
            <a:ext cx="6748745" cy="379616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DCB8F88-8945-4FF1-A97D-8F7B5BD303FE}"/>
              </a:ext>
            </a:extLst>
          </p:cNvPr>
          <p:cNvSpPr/>
          <p:nvPr/>
        </p:nvSpPr>
        <p:spPr>
          <a:xfrm>
            <a:off x="1484933" y="1051391"/>
            <a:ext cx="492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7"/>
              </a:rPr>
              <a:t>https://www.youtube.com/watch?v=8BTb4FWZRfI</a:t>
            </a:r>
            <a:endParaRPr lang="it-IT" dirty="0"/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A8F6C25-76AD-4D4E-88D2-E9DB0A1A23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8494" y="276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avon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831</Words>
  <Application>Microsoft Office PowerPoint</Application>
  <PresentationFormat>Widescreen</PresentationFormat>
  <Paragraphs>66</Paragraphs>
  <Slides>11</Slides>
  <Notes>0</Notes>
  <HiddenSlides>0</HiddenSlides>
  <MMClips>14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Gill Sans MT</vt:lpstr>
      <vt:lpstr>SavonVTI</vt:lpstr>
      <vt:lpstr>Sistema metrico decimale (il METRO)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metrico decimale (il METRO)</dc:title>
  <dc:creator>Vincenzo Romano</dc:creator>
  <cp:lastModifiedBy>Raffaella Castiello</cp:lastModifiedBy>
  <cp:revision>2</cp:revision>
  <dcterms:created xsi:type="dcterms:W3CDTF">2020-04-26T10:26:33Z</dcterms:created>
  <dcterms:modified xsi:type="dcterms:W3CDTF">2020-05-05T17:43:39Z</dcterms:modified>
</cp:coreProperties>
</file>