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A8C7F9-B306-4603-B218-BD43C3933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AU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46AE835-C6E6-4768-80F4-C1C49E0D92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AU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BE452F-6440-4480-9DCC-F67CBAE3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F99E-5F52-4BBE-81AD-FFFF7E89CD88}" type="datetimeFigureOut">
              <a:rPr lang="en-AU" smtClean="0"/>
              <a:t>22/05/2020</a:t>
            </a:fld>
            <a:endParaRPr lang="en-AU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74662D-BD06-4360-B00D-E90968CC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B31779-F5F7-4829-8035-0C9FE759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7881-19AF-4262-A70A-743914C5B66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93711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8A9D96-2057-49FB-B8C5-DC01ACFC0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AU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63A8015-49CF-4240-A23D-C0DF92641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AU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EC1723-139A-4064-BDCB-734E93480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F99E-5F52-4BBE-81AD-FFFF7E89CD88}" type="datetimeFigureOut">
              <a:rPr lang="en-AU" smtClean="0"/>
              <a:t>22/05/2020</a:t>
            </a:fld>
            <a:endParaRPr lang="en-AU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0CB965-EE13-4986-96BD-D977AFD5F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90EC20-671D-49F5-BECA-C0A6C9EB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7881-19AF-4262-A70A-743914C5B66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5389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B047A59-F161-4EA0-89AA-44F653707F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AU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EC5071E-2485-4AEE-8BED-4ED00E230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AU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FF8178-6560-4027-B0EE-906A21C5A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F99E-5F52-4BBE-81AD-FFFF7E89CD88}" type="datetimeFigureOut">
              <a:rPr lang="en-AU" smtClean="0"/>
              <a:t>22/05/2020</a:t>
            </a:fld>
            <a:endParaRPr lang="en-AU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794E84-B990-4165-B799-4B5887EF9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C51AEC-5B99-4ABE-9BB1-50575099A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7881-19AF-4262-A70A-743914C5B66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83594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628DB0-2AA0-41BB-9A47-45988B7EA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AU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F719DA-D5E2-4274-A7A0-2087FB3BB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AU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4A6B93-DE4E-4DEF-A73F-9F941DACF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F99E-5F52-4BBE-81AD-FFFF7E89CD88}" type="datetimeFigureOut">
              <a:rPr lang="en-AU" smtClean="0"/>
              <a:t>22/05/2020</a:t>
            </a:fld>
            <a:endParaRPr lang="en-AU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A7B45E-757D-4E12-ADE5-6146A25CC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B35484-1290-4F49-B73F-C8DCC7385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7881-19AF-4262-A70A-743914C5B66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08816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A1F840-5845-457A-9B9C-593B9D31B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AU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6845C9C-293C-41C3-BAAC-036906FC3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3661C5-55ED-4D66-8075-1BC30B37A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F99E-5F52-4BBE-81AD-FFFF7E89CD88}" type="datetimeFigureOut">
              <a:rPr lang="en-AU" smtClean="0"/>
              <a:t>22/05/2020</a:t>
            </a:fld>
            <a:endParaRPr lang="en-AU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367D8D-0E69-4F44-B6B0-65732B449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8183FE-32E8-471D-889C-1534791B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7881-19AF-4262-A70A-743914C5B66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22635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B1135B-8D62-42C6-8D4F-6948591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AU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A31F79-A754-4446-8056-456A72EA7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AU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4834F68-A4C4-4331-9661-9E2BA5159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AU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19B2267-9781-45FA-B36B-9F248B5FB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F99E-5F52-4BBE-81AD-FFFF7E89CD88}" type="datetimeFigureOut">
              <a:rPr lang="en-AU" smtClean="0"/>
              <a:t>22/05/2020</a:t>
            </a:fld>
            <a:endParaRPr lang="en-AU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85521B3-A33A-4EFC-BFA3-4A73EBA2C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EDFDB53-9BD6-4460-96CE-2CB8B3A0D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7881-19AF-4262-A70A-743914C5B66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7353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EB4076-FB9A-45F5-9201-281CECDAC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AU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3C37C73-22D2-4638-A8D6-4347602C0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367A701-954D-4118-815B-445258F18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AU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763B4E2-6F3C-4936-9562-4E86AF6284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3FEF276-0AFB-434A-9BF4-31DC3EBE2C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AU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AD4CB9E-168D-417C-9778-2C329C4E5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F99E-5F52-4BBE-81AD-FFFF7E89CD88}" type="datetimeFigureOut">
              <a:rPr lang="en-AU" smtClean="0"/>
              <a:t>22/05/2020</a:t>
            </a:fld>
            <a:endParaRPr lang="en-AU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2D39D34-FC3B-4E79-BA2E-D47A87CFC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9A2DBCC-1AD8-4F0F-AB59-34F8DE9D0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7881-19AF-4262-A70A-743914C5B66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08946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47069F-62D8-403A-8114-33F2ED89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AU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2B7A4E6-BBB7-48AB-A146-D70680B9C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F99E-5F52-4BBE-81AD-FFFF7E89CD88}" type="datetimeFigureOut">
              <a:rPr lang="en-AU" smtClean="0"/>
              <a:t>22/05/2020</a:t>
            </a:fld>
            <a:endParaRPr lang="en-AU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0F1B193-C73A-475A-A52A-77ADBAF89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288D23-25B3-4AB2-BE9E-E88D501C8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7881-19AF-4262-A70A-743914C5B66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45286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C70F87-B9D5-4A0D-A656-E658515DF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F99E-5F52-4BBE-81AD-FFFF7E89CD88}" type="datetimeFigureOut">
              <a:rPr lang="en-AU" smtClean="0"/>
              <a:t>22/05/2020</a:t>
            </a:fld>
            <a:endParaRPr lang="en-AU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54A6F88-3549-4015-A56A-1F5559A68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FBF295B-C6EE-4363-9881-72AFA1C82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7881-19AF-4262-A70A-743914C5B66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19970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632E6A-DE28-4FFA-9A58-8061893B3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AU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8E42D3-F3FE-4081-91B8-F724E7742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AU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5AFFBD-2543-48E1-8FED-5ACD7DF8C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A75EC3-F38E-4C26-B995-CF8B3D407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F99E-5F52-4BBE-81AD-FFFF7E89CD88}" type="datetimeFigureOut">
              <a:rPr lang="en-AU" smtClean="0"/>
              <a:t>22/05/2020</a:t>
            </a:fld>
            <a:endParaRPr lang="en-AU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31F516B-337C-4E06-B017-8A2C03F3F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BE6B874-EE99-40E9-8D86-ECBE6856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7881-19AF-4262-A70A-743914C5B66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8478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D3E660-A7F7-4700-B153-86A600BDD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AU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0E49FB3-FCFD-4402-AA96-E6E678439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5FBCC87-D7D4-4BFB-8CB1-04D31E836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C4EF98C-9ABD-4887-862D-643F43B00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F99E-5F52-4BBE-81AD-FFFF7E89CD88}" type="datetimeFigureOut">
              <a:rPr lang="en-AU" smtClean="0"/>
              <a:t>22/05/2020</a:t>
            </a:fld>
            <a:endParaRPr lang="en-AU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7ACAC51-7853-4845-9762-6D3BA1035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5B3672-E1F8-466E-9D71-D3B1F588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7881-19AF-4262-A70A-743914C5B66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44492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CBFF84F-311A-4E1B-B93D-3EE77E943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AU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3BC3AD6-B9E0-4CAA-96FD-B50E15EE1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AU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5EA52F-60D6-494B-9FCA-80954065E2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F99E-5F52-4BBE-81AD-FFFF7E89CD88}" type="datetimeFigureOut">
              <a:rPr lang="en-AU" smtClean="0"/>
              <a:t>22/05/2020</a:t>
            </a:fld>
            <a:endParaRPr lang="en-AU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B382E8-6513-4B5D-8C6B-36BF2B3AD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3DB8F0-C94B-4C79-9D8C-82794503C7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E7881-19AF-4262-A70A-743914C5B665}" type="slidenum">
              <a:rPr lang="en-AU" smtClean="0"/>
              <a:t>‹N›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017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mucchio, camion, bagagli, scatola&#10;&#10;Descrizione generata automaticamente">
            <a:extLst>
              <a:ext uri="{FF2B5EF4-FFF2-40B4-BE49-F238E27FC236}">
                <a16:creationId xmlns:a16="http://schemas.microsoft.com/office/drawing/2014/main" id="{AA975AF2-C531-4905-9896-5EB2568592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2" r="6093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312F9CE-CD7C-4344-89C1-44A0485447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7328" y="640082"/>
            <a:ext cx="6274591" cy="3351602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La mia città in un click 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Gabriele Basilico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7582E5B-95E6-4D87-A745-DAC7C4432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7327" y="4156276"/>
            <a:ext cx="6274592" cy="2061645"/>
          </a:xfrm>
        </p:spPr>
        <p:txBody>
          <a:bodyPr>
            <a:normAutofit fontScale="85000" lnSpcReduction="20000"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Sguardo attento sulla città</a:t>
            </a:r>
          </a:p>
          <a:p>
            <a:r>
              <a:rPr lang="it-IT" sz="3200" dirty="0">
                <a:solidFill>
                  <a:schemeClr val="bg1"/>
                </a:solidFill>
              </a:rPr>
              <a:t>Attività linguistica: dalla fotografia alla didascalia </a:t>
            </a:r>
          </a:p>
          <a:p>
            <a:r>
              <a:rPr lang="it-IT" sz="3200" dirty="0">
                <a:solidFill>
                  <a:schemeClr val="bg1"/>
                </a:solidFill>
              </a:rPr>
              <a:t>Classe 2^ B Plesso Capoluogo</a:t>
            </a:r>
          </a:p>
          <a:p>
            <a:r>
              <a:rPr lang="en-AU" sz="3200" dirty="0">
                <a:solidFill>
                  <a:schemeClr val="bg1"/>
                </a:solidFill>
              </a:rPr>
              <a:t>Maestra </a:t>
            </a:r>
            <a:r>
              <a:rPr lang="en-AU" sz="3200" dirty="0" err="1">
                <a:solidFill>
                  <a:schemeClr val="bg1"/>
                </a:solidFill>
              </a:rPr>
              <a:t>Mariateresa</a:t>
            </a:r>
            <a:r>
              <a:rPr lang="en-AU" sz="3200" dirty="0">
                <a:solidFill>
                  <a:schemeClr val="bg1"/>
                </a:solidFill>
              </a:rPr>
              <a:t> Ciccarelli</a:t>
            </a:r>
          </a:p>
        </p:txBody>
      </p:sp>
      <p:pic>
        <p:nvPicPr>
          <p:cNvPr id="6" name="La La Land   City of Stars   The Theorist Piano Cover">
            <a:hlinkClick r:id="" action="ppaction://media"/>
            <a:extLst>
              <a:ext uri="{FF2B5EF4-FFF2-40B4-BE49-F238E27FC236}">
                <a16:creationId xmlns:a16="http://schemas.microsoft.com/office/drawing/2014/main" id="{5CFB64F2-864E-4707-ABC8-F97ECC3D1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911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774872B-EE1B-4D5D-AC10-6537B2D84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/>
              <a:t>Le </a:t>
            </a:r>
            <a:r>
              <a:rPr lang="en-US" sz="3400" dirty="0" err="1"/>
              <a:t>città</a:t>
            </a:r>
            <a:r>
              <a:rPr lang="en-US" sz="3400" dirty="0"/>
              <a:t> </a:t>
            </a:r>
            <a:r>
              <a:rPr lang="en-US" sz="3400" dirty="0" err="1"/>
              <a:t>parlano</a:t>
            </a:r>
            <a:r>
              <a:rPr lang="en-US" sz="3400" dirty="0"/>
              <a:t> di chi le </a:t>
            </a:r>
            <a:r>
              <a:rPr lang="en-US" sz="3400" dirty="0" err="1"/>
              <a:t>abita</a:t>
            </a:r>
            <a:r>
              <a:rPr lang="en-US" sz="3400" dirty="0"/>
              <a:t>…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B73594-D503-402B-8449-99AF803B4E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dirty="0"/>
              <a:t>Gabriele </a:t>
            </a:r>
            <a:r>
              <a:rPr lang="en-US" sz="2400" dirty="0" err="1"/>
              <a:t>Basilico</a:t>
            </a:r>
            <a:r>
              <a:rPr lang="en-US" sz="2400" dirty="0"/>
              <a:t> </a:t>
            </a:r>
            <a:r>
              <a:rPr lang="en-US" sz="2400" dirty="0" err="1"/>
              <a:t>fotografava</a:t>
            </a:r>
            <a:r>
              <a:rPr lang="en-US" sz="2400" dirty="0"/>
              <a:t> </a:t>
            </a:r>
            <a:r>
              <a:rPr lang="en-US" sz="2400" dirty="0" err="1"/>
              <a:t>spesso</a:t>
            </a:r>
            <a:r>
              <a:rPr lang="en-US" sz="2400" dirty="0"/>
              <a:t> </a:t>
            </a:r>
            <a:r>
              <a:rPr lang="en-US" sz="2400" dirty="0" err="1"/>
              <a:t>vedute</a:t>
            </a:r>
            <a:r>
              <a:rPr lang="en-US" sz="2400" dirty="0"/>
              <a:t> di </a:t>
            </a:r>
            <a:r>
              <a:rPr lang="en-US" sz="2400" dirty="0" err="1"/>
              <a:t>città</a:t>
            </a:r>
            <a:r>
              <a:rPr lang="en-US" sz="2400" dirty="0"/>
              <a:t> senza </a:t>
            </a:r>
            <a:r>
              <a:rPr lang="en-US" sz="2400" dirty="0" err="1"/>
              <a:t>persone</a:t>
            </a:r>
            <a:r>
              <a:rPr lang="en-US" sz="2400" dirty="0"/>
              <a:t>, </a:t>
            </a:r>
            <a:r>
              <a:rPr lang="en-US" sz="2400" dirty="0" err="1"/>
              <a:t>perché</a:t>
            </a:r>
            <a:r>
              <a:rPr lang="en-US" sz="2400" dirty="0"/>
              <a:t> la </a:t>
            </a:r>
            <a:r>
              <a:rPr lang="en-US" sz="2400" dirty="0" err="1"/>
              <a:t>presenza</a:t>
            </a:r>
            <a:r>
              <a:rPr lang="en-US" sz="2400" dirty="0"/>
              <a:t> </a:t>
            </a:r>
            <a:r>
              <a:rPr lang="en-US" sz="2400" dirty="0" err="1"/>
              <a:t>umana</a:t>
            </a:r>
            <a:r>
              <a:rPr lang="en-US" sz="2400" dirty="0"/>
              <a:t> </a:t>
            </a:r>
            <a:r>
              <a:rPr lang="en-US" sz="2400" dirty="0" err="1"/>
              <a:t>avrebbe</a:t>
            </a:r>
            <a:r>
              <a:rPr lang="en-US" sz="2400" dirty="0"/>
              <a:t> </a:t>
            </a:r>
            <a:r>
              <a:rPr lang="en-US" sz="2400" dirty="0" err="1"/>
              <a:t>distratto</a:t>
            </a:r>
            <a:r>
              <a:rPr lang="en-US" sz="2400" dirty="0"/>
              <a:t> </a:t>
            </a:r>
            <a:r>
              <a:rPr lang="en-US" sz="2400" dirty="0" err="1"/>
              <a:t>l’osservatore</a:t>
            </a:r>
            <a:r>
              <a:rPr lang="en-US" sz="2400" dirty="0"/>
              <a:t> </a:t>
            </a:r>
            <a:r>
              <a:rPr lang="en-US" sz="2400" dirty="0" err="1"/>
              <a:t>dalle</a:t>
            </a:r>
            <a:r>
              <a:rPr lang="en-US" sz="2400" dirty="0"/>
              <a:t> </a:t>
            </a:r>
            <a:r>
              <a:rPr lang="en-US" sz="2400" dirty="0" err="1"/>
              <a:t>forme</a:t>
            </a:r>
            <a:r>
              <a:rPr lang="en-US" sz="2400" dirty="0"/>
              <a:t> tanto </a:t>
            </a:r>
            <a:r>
              <a:rPr lang="en-US" sz="2400" dirty="0" err="1"/>
              <a:t>ricercate</a:t>
            </a:r>
            <a:r>
              <a:rPr lang="en-US" sz="2400" dirty="0"/>
              <a:t>. In </a:t>
            </a:r>
            <a:r>
              <a:rPr lang="en-US" sz="2400" dirty="0" err="1"/>
              <a:t>questo</a:t>
            </a:r>
            <a:r>
              <a:rPr lang="en-US" sz="2400" dirty="0"/>
              <a:t> modo </a:t>
            </a:r>
            <a:r>
              <a:rPr lang="en-US" sz="2400" dirty="0" err="1"/>
              <a:t>sono</a:t>
            </a:r>
            <a:r>
              <a:rPr lang="en-US" sz="2400" dirty="0"/>
              <a:t> le </a:t>
            </a:r>
            <a:r>
              <a:rPr lang="en-US" sz="2400" dirty="0" err="1"/>
              <a:t>architetture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diventano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personaggi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sue </a:t>
            </a:r>
            <a:r>
              <a:rPr lang="en-US" sz="2400" dirty="0" err="1"/>
              <a:t>fotografie</a:t>
            </a:r>
            <a:r>
              <a:rPr lang="en-US" sz="2400" dirty="0"/>
              <a:t> e </a:t>
            </a:r>
            <a:r>
              <a:rPr lang="en-US" sz="2400" dirty="0" err="1"/>
              <a:t>che</a:t>
            </a:r>
            <a:r>
              <a:rPr lang="en-US" sz="2400" dirty="0"/>
              <a:t> ci </a:t>
            </a:r>
            <a:r>
              <a:rPr lang="en-US" sz="2400" dirty="0" err="1"/>
              <a:t>parlano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persone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le </a:t>
            </a:r>
            <a:r>
              <a:rPr lang="en-US" sz="2400" dirty="0" err="1"/>
              <a:t>abitano</a:t>
            </a:r>
            <a:r>
              <a:rPr lang="en-US" sz="2400" dirty="0"/>
              <a:t> e di quelle </a:t>
            </a:r>
            <a:r>
              <a:rPr lang="en-US" sz="2400" dirty="0" err="1"/>
              <a:t>che</a:t>
            </a:r>
            <a:r>
              <a:rPr lang="en-US" sz="2400" dirty="0"/>
              <a:t> le </a:t>
            </a:r>
            <a:r>
              <a:rPr lang="en-US" sz="2400" dirty="0" err="1"/>
              <a:t>hanno</a:t>
            </a:r>
            <a:r>
              <a:rPr lang="en-US" sz="2400" dirty="0"/>
              <a:t> </a:t>
            </a:r>
            <a:r>
              <a:rPr lang="en-US" sz="2400" dirty="0" err="1"/>
              <a:t>costruite</a:t>
            </a:r>
            <a:r>
              <a:rPr lang="en-US" sz="2400" dirty="0"/>
              <a:t>.</a:t>
            </a:r>
          </a:p>
        </p:txBody>
      </p:sp>
      <p:pic>
        <p:nvPicPr>
          <p:cNvPr id="6" name="Segnaposto contenuto 5" descr="Immagine che contiene esterni, fotografia, edificio, bianco&#10;&#10;Descrizione generata automaticamente">
            <a:extLst>
              <a:ext uri="{FF2B5EF4-FFF2-40B4-BE49-F238E27FC236}">
                <a16:creationId xmlns:a16="http://schemas.microsoft.com/office/drawing/2014/main" id="{C92D02CF-2D55-4D01-B551-9F1CE0D891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0" r="2796" b="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56718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esterni, edificio, strada, via&#10;&#10;Descrizione generata automaticamente">
            <a:extLst>
              <a:ext uri="{FF2B5EF4-FFF2-40B4-BE49-F238E27FC236}">
                <a16:creationId xmlns:a16="http://schemas.microsoft.com/office/drawing/2014/main" id="{EE688196-54D0-4D98-8DB9-3CCF8990F7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" b="112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55EA471-B4CD-47CA-AFEA-292CAE465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Basilico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diceva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“Nelle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architetture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sono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nascosti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occhi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nasi,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orecchie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labbra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volti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che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aspettano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solo la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parola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”.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7857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DAE14E-25C1-41A7-B618-AE26C71A4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it-IT" sz="4000"/>
            </a:br>
            <a:br>
              <a:rPr lang="it-IT" sz="4000"/>
            </a:br>
            <a:r>
              <a:rPr lang="it-IT" sz="4000"/>
              <a:t>Diventa un osservatore attento della tua città: guarda dalla finestra la forma degli edifici che  hai  di fronte.</a:t>
            </a:r>
            <a:br>
              <a:rPr lang="it-IT" sz="4000"/>
            </a:br>
            <a:br>
              <a:rPr lang="it-IT"/>
            </a:br>
            <a:endParaRPr lang="en-AU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E14B4C-D819-4308-B85E-736D074321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/>
              <a:t>Cerca senza fretta il tuo soggetto e l’inquadratura migliore per catturarlo.</a:t>
            </a:r>
          </a:p>
          <a:p>
            <a:pPr marL="0" indent="0">
              <a:buNone/>
            </a:pPr>
            <a:r>
              <a:rPr lang="it-IT"/>
              <a:t>Con un po’ di immaginazione due finestre possono diventare occhi e le grondaie sopracciglia, le antenne capelli alla moda e le ringhiere dei balconi grandi sorrisi a denti scoperti!</a:t>
            </a:r>
          </a:p>
          <a:p>
            <a:pPr marL="0" indent="0">
              <a:buNone/>
            </a:pPr>
            <a:endParaRPr lang="it-IT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6" name="Segnaposto contenuto 5" descr="Immagine che contiene edificio, esterni, via, città&#10;&#10;Descrizione generata automaticamente">
            <a:extLst>
              <a:ext uri="{FF2B5EF4-FFF2-40B4-BE49-F238E27FC236}">
                <a16:creationId xmlns:a16="http://schemas.microsoft.com/office/drawing/2014/main" id="{BF8B2680-08E7-45B8-9F94-C84A9E5D25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2974191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219080-C7FD-4E91-911A-29299B0D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dirty="0" err="1"/>
              <a:t>Scatta</a:t>
            </a:r>
            <a:r>
              <a:rPr lang="en-US" sz="3400" dirty="0"/>
              <a:t> una </a:t>
            </a:r>
            <a:r>
              <a:rPr lang="en-US" sz="3400" dirty="0" err="1"/>
              <a:t>foto</a:t>
            </a:r>
            <a:r>
              <a:rPr lang="en-US" sz="3400" dirty="0"/>
              <a:t> </a:t>
            </a:r>
            <a:r>
              <a:rPr lang="en-US" sz="3400" dirty="0" err="1"/>
              <a:t>della</a:t>
            </a:r>
            <a:r>
              <a:rPr lang="en-US" sz="3400" dirty="0"/>
              <a:t> </a:t>
            </a:r>
            <a:r>
              <a:rPr lang="en-US" sz="3400" dirty="0" err="1"/>
              <a:t>tua</a:t>
            </a:r>
            <a:r>
              <a:rPr lang="en-US" sz="3400" dirty="0"/>
              <a:t> </a:t>
            </a:r>
            <a:r>
              <a:rPr lang="en-US" sz="3400" dirty="0" err="1"/>
              <a:t>città</a:t>
            </a:r>
            <a:r>
              <a:rPr lang="en-US" sz="3400" dirty="0"/>
              <a:t>, </a:t>
            </a:r>
            <a:r>
              <a:rPr lang="en-US" sz="3400" dirty="0" err="1"/>
              <a:t>descrivi</a:t>
            </a:r>
            <a:r>
              <a:rPr lang="en-US" sz="3400" dirty="0"/>
              <a:t> </a:t>
            </a:r>
            <a:r>
              <a:rPr lang="en-US" sz="3400" dirty="0" err="1"/>
              <a:t>brevemente</a:t>
            </a:r>
            <a:r>
              <a:rPr lang="en-US" sz="3400" dirty="0"/>
              <a:t> </a:t>
            </a:r>
            <a:r>
              <a:rPr lang="en-US" sz="3400" dirty="0" err="1"/>
              <a:t>ciò</a:t>
            </a:r>
            <a:r>
              <a:rPr lang="en-US" sz="3400" dirty="0"/>
              <a:t> </a:t>
            </a:r>
            <a:r>
              <a:rPr lang="en-US" sz="3400" dirty="0" err="1"/>
              <a:t>che</a:t>
            </a:r>
            <a:r>
              <a:rPr lang="en-US" sz="3400" dirty="0"/>
              <a:t> </a:t>
            </a:r>
            <a:r>
              <a:rPr lang="en-US" sz="3400" dirty="0" err="1"/>
              <a:t>hai</a:t>
            </a:r>
            <a:r>
              <a:rPr lang="en-US" sz="3400" dirty="0"/>
              <a:t> </a:t>
            </a:r>
            <a:r>
              <a:rPr lang="en-US" sz="3400" dirty="0" err="1"/>
              <a:t>ripreso</a:t>
            </a:r>
            <a:r>
              <a:rPr lang="en-US" sz="3400" dirty="0"/>
              <a:t> e </a:t>
            </a:r>
            <a:r>
              <a:rPr lang="en-US" sz="3400" dirty="0" err="1"/>
              <a:t>invia</a:t>
            </a:r>
            <a:r>
              <a:rPr lang="en-US" sz="3400" dirty="0"/>
              <a:t> </a:t>
            </a:r>
            <a:r>
              <a:rPr lang="en-US" sz="3400" dirty="0" err="1"/>
              <a:t>alla</a:t>
            </a:r>
            <a:r>
              <a:rPr lang="en-US" sz="3400" dirty="0"/>
              <a:t> </a:t>
            </a:r>
            <a:r>
              <a:rPr lang="en-US" sz="3400" dirty="0" err="1"/>
              <a:t>maestra</a:t>
            </a:r>
            <a:r>
              <a:rPr lang="en-US" sz="3400" dirty="0"/>
              <a:t>. </a:t>
            </a:r>
            <a:r>
              <a:rPr lang="en-US" sz="3400" dirty="0" err="1"/>
              <a:t>Buon</a:t>
            </a:r>
            <a:r>
              <a:rPr lang="en-US" sz="3400" dirty="0"/>
              <a:t> divertimento!</a:t>
            </a:r>
          </a:p>
        </p:txBody>
      </p:sp>
      <p:pic>
        <p:nvPicPr>
          <p:cNvPr id="9" name="Segnaposto contenuto 8" descr="Immagine che contiene edificio, mattone, bianco, fotografia&#10;&#10;Descrizione generata automaticamente">
            <a:extLst>
              <a:ext uri="{FF2B5EF4-FFF2-40B4-BE49-F238E27FC236}">
                <a16:creationId xmlns:a16="http://schemas.microsoft.com/office/drawing/2014/main" id="{9605EF26-20A2-4887-90F9-884150AA0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" r="-1" b="6641"/>
          <a:stretch/>
        </p:blipFill>
        <p:spPr>
          <a:xfrm>
            <a:off x="828675" y="1825626"/>
            <a:ext cx="1052512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518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edificio, esterni, città, alto&#10;&#10;Descrizione generata automaticamente">
            <a:extLst>
              <a:ext uri="{FF2B5EF4-FFF2-40B4-BE49-F238E27FC236}">
                <a16:creationId xmlns:a16="http://schemas.microsoft.com/office/drawing/2014/main" id="{1419D6C0-DC54-4038-BCE3-C1E2848F16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2" b="9658"/>
          <a:stretch/>
        </p:blipFill>
        <p:spPr>
          <a:xfrm>
            <a:off x="-78828" y="10"/>
            <a:ext cx="12192000" cy="6857990"/>
          </a:xfrm>
          <a:prstGeom prst="rect">
            <a:avLst/>
          </a:prstGeom>
        </p:spPr>
      </p:pic>
      <p:sp>
        <p:nvSpPr>
          <p:cNvPr id="2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DD48E9-82EE-4B39-B96C-B240291FA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Sai </a:t>
            </a:r>
            <a:r>
              <a:rPr lang="en-US" sz="2800" dirty="0" err="1"/>
              <a:t>quante</a:t>
            </a:r>
            <a:r>
              <a:rPr lang="en-US" sz="2800" dirty="0"/>
              <a:t> </a:t>
            </a:r>
            <a:r>
              <a:rPr lang="en-US" sz="2800" dirty="0" err="1"/>
              <a:t>foto</a:t>
            </a:r>
            <a:r>
              <a:rPr lang="en-US" sz="2800" dirty="0"/>
              <a:t> di Gabriele </a:t>
            </a:r>
            <a:r>
              <a:rPr lang="en-US" sz="2800" dirty="0" err="1"/>
              <a:t>Basilico</a:t>
            </a:r>
            <a:r>
              <a:rPr lang="en-US" sz="2800" dirty="0"/>
              <a:t> </a:t>
            </a:r>
            <a:r>
              <a:rPr lang="en-US" sz="2800" dirty="0" err="1"/>
              <a:t>sono</a:t>
            </a:r>
            <a:r>
              <a:rPr lang="en-US" sz="2800" dirty="0"/>
              <a:t> in </a:t>
            </a:r>
            <a:r>
              <a:rPr lang="en-US" sz="2800" dirty="0" err="1"/>
              <a:t>mostra</a:t>
            </a:r>
            <a:r>
              <a:rPr lang="en-US" sz="2800" dirty="0"/>
              <a:t> in </a:t>
            </a:r>
            <a:r>
              <a:rPr lang="en-US" sz="2800" dirty="0" err="1"/>
              <a:t>tutto</a:t>
            </a:r>
            <a:r>
              <a:rPr lang="en-US" sz="2800" dirty="0"/>
              <a:t> </a:t>
            </a:r>
            <a:r>
              <a:rPr lang="en-US" sz="2800" dirty="0" err="1"/>
              <a:t>il</a:t>
            </a:r>
            <a:r>
              <a:rPr lang="en-US" sz="2800" dirty="0"/>
              <a:t> </a:t>
            </a:r>
            <a:r>
              <a:rPr lang="en-US" sz="2800" dirty="0" err="1"/>
              <a:t>mondo</a:t>
            </a:r>
            <a:r>
              <a:rPr lang="en-US" sz="2800" dirty="0"/>
              <a:t>?</a:t>
            </a:r>
            <a:br>
              <a:rPr lang="en-US" sz="2800" dirty="0"/>
            </a:br>
            <a:r>
              <a:rPr lang="en-US" sz="2800" dirty="0" err="1"/>
              <a:t>Moltissime</a:t>
            </a:r>
            <a:r>
              <a:rPr lang="en-US" sz="2800" dirty="0"/>
              <a:t>!</a:t>
            </a:r>
          </a:p>
        </p:txBody>
      </p:sp>
      <p:cxnSp>
        <p:nvCxnSpPr>
          <p:cNvPr id="29" name="Straight Connector 1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B1F522-42A5-4D49-A1DE-2146BECFF0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Per </a:t>
            </a:r>
            <a:r>
              <a:rPr lang="en-US" sz="2400" dirty="0" err="1"/>
              <a:t>il</a:t>
            </a:r>
            <a:r>
              <a:rPr lang="en-US" sz="2400" dirty="0"/>
              <a:t> </a:t>
            </a:r>
            <a:r>
              <a:rPr lang="en-US" sz="2400" dirty="0" err="1"/>
              <a:t>momento</a:t>
            </a:r>
            <a:r>
              <a:rPr lang="en-US" sz="2400" dirty="0"/>
              <a:t> non </a:t>
            </a:r>
            <a:r>
              <a:rPr lang="en-US" sz="2400" dirty="0" err="1"/>
              <a:t>possiamo</a:t>
            </a:r>
            <a:r>
              <a:rPr lang="en-US" sz="2400" dirty="0"/>
              <a:t> </a:t>
            </a:r>
            <a:r>
              <a:rPr lang="en-US" sz="2400" dirty="0" err="1"/>
              <a:t>andare</a:t>
            </a:r>
            <a:r>
              <a:rPr lang="en-US" sz="2400" dirty="0"/>
              <a:t> a </a:t>
            </a:r>
            <a:r>
              <a:rPr lang="en-US" sz="2400" dirty="0" err="1"/>
              <a:t>visitare</a:t>
            </a:r>
            <a:r>
              <a:rPr lang="en-US" sz="2400" dirty="0"/>
              <a:t> le </a:t>
            </a:r>
            <a:r>
              <a:rPr lang="en-US" sz="2400" dirty="0" err="1"/>
              <a:t>mostre</a:t>
            </a:r>
            <a:r>
              <a:rPr lang="en-US" sz="2400" dirty="0"/>
              <a:t>, ma </a:t>
            </a:r>
            <a:r>
              <a:rPr lang="en-US" sz="2400" dirty="0" err="1"/>
              <a:t>posso</a:t>
            </a:r>
            <a:r>
              <a:rPr lang="en-US" sz="2400" dirty="0"/>
              <a:t> </a:t>
            </a:r>
            <a:r>
              <a:rPr lang="en-US" sz="2400" dirty="0" err="1"/>
              <a:t>raccontarvi</a:t>
            </a:r>
            <a:r>
              <a:rPr lang="en-US" sz="2400" dirty="0"/>
              <a:t> </a:t>
            </a:r>
            <a:r>
              <a:rPr lang="en-US" sz="2400" dirty="0" err="1"/>
              <a:t>il</a:t>
            </a:r>
            <a:r>
              <a:rPr lang="en-US" sz="2400" dirty="0"/>
              <a:t> </a:t>
            </a:r>
            <a:r>
              <a:rPr lang="en-US" sz="2400" dirty="0" err="1"/>
              <a:t>lavoro</a:t>
            </a:r>
            <a:r>
              <a:rPr lang="en-US" sz="2400" dirty="0"/>
              <a:t> di </a:t>
            </a:r>
            <a:r>
              <a:rPr lang="en-US" sz="2400" dirty="0" err="1"/>
              <a:t>questo</a:t>
            </a:r>
            <a:r>
              <a:rPr lang="en-US" sz="2400" dirty="0"/>
              <a:t> </a:t>
            </a:r>
            <a:r>
              <a:rPr lang="en-US" sz="2400" dirty="0" err="1"/>
              <a:t>interessante</a:t>
            </a:r>
            <a:r>
              <a:rPr lang="en-US" sz="2400" dirty="0"/>
              <a:t> </a:t>
            </a:r>
            <a:r>
              <a:rPr lang="en-US" sz="2400" dirty="0" err="1"/>
              <a:t>fotografo</a:t>
            </a:r>
            <a:r>
              <a:rPr lang="en-US" sz="2400" dirty="0"/>
              <a:t>. Il </a:t>
            </a:r>
            <a:r>
              <a:rPr lang="en-US" sz="2400" dirty="0" err="1"/>
              <a:t>suo</a:t>
            </a:r>
            <a:r>
              <a:rPr lang="en-US" sz="2400" dirty="0"/>
              <a:t> </a:t>
            </a:r>
            <a:r>
              <a:rPr lang="en-US" sz="2400" dirty="0" err="1"/>
              <a:t>sguardo</a:t>
            </a:r>
            <a:r>
              <a:rPr lang="en-US" sz="2400" dirty="0"/>
              <a:t> </a:t>
            </a:r>
            <a:r>
              <a:rPr lang="en-US" sz="2400" dirty="0" err="1"/>
              <a:t>raffinato</a:t>
            </a:r>
            <a:r>
              <a:rPr lang="en-US" sz="2400" dirty="0"/>
              <a:t> e </a:t>
            </a:r>
            <a:r>
              <a:rPr lang="en-US" sz="2400" dirty="0" err="1"/>
              <a:t>sensibile</a:t>
            </a:r>
            <a:r>
              <a:rPr lang="en-US" sz="2400" dirty="0"/>
              <a:t> ci </a:t>
            </a:r>
            <a:r>
              <a:rPr lang="en-US" sz="2400" dirty="0" err="1"/>
              <a:t>viene</a:t>
            </a:r>
            <a:r>
              <a:rPr lang="en-US" sz="2400" dirty="0"/>
              <a:t> in </a:t>
            </a:r>
            <a:r>
              <a:rPr lang="en-US" sz="2400" dirty="0" err="1"/>
              <a:t>aiuto</a:t>
            </a:r>
            <a:r>
              <a:rPr lang="en-US" sz="2400" dirty="0"/>
              <a:t> in </a:t>
            </a:r>
            <a:r>
              <a:rPr lang="en-US" sz="2400" dirty="0" err="1"/>
              <a:t>questi</a:t>
            </a:r>
            <a:r>
              <a:rPr lang="en-US" sz="2400" dirty="0"/>
              <a:t> </a:t>
            </a:r>
            <a:r>
              <a:rPr lang="en-US" sz="2400" dirty="0" err="1"/>
              <a:t>giorni</a:t>
            </a:r>
            <a:r>
              <a:rPr lang="en-US" sz="2400" dirty="0"/>
              <a:t> di </a:t>
            </a:r>
            <a:r>
              <a:rPr lang="en-US" sz="2400" dirty="0" err="1"/>
              <a:t>isolamento</a:t>
            </a:r>
            <a:r>
              <a:rPr lang="en-US" sz="2400" dirty="0"/>
              <a:t> e ci </a:t>
            </a:r>
            <a:r>
              <a:rPr lang="en-US" sz="2400" dirty="0" err="1"/>
              <a:t>insegna</a:t>
            </a:r>
            <a:r>
              <a:rPr lang="en-US" sz="2400" dirty="0"/>
              <a:t> come “</a:t>
            </a:r>
            <a:r>
              <a:rPr lang="en-US" sz="2400" dirty="0" err="1"/>
              <a:t>saper</a:t>
            </a:r>
            <a:r>
              <a:rPr lang="en-US" sz="2400" dirty="0"/>
              <a:t> </a:t>
            </a:r>
            <a:r>
              <a:rPr lang="en-US" sz="2400" dirty="0" err="1"/>
              <a:t>osservare</a:t>
            </a:r>
            <a:r>
              <a:rPr lang="en-US" sz="2400" dirty="0"/>
              <a:t>” </a:t>
            </a:r>
            <a:r>
              <a:rPr lang="en-US" sz="2400" dirty="0" err="1"/>
              <a:t>possa</a:t>
            </a:r>
            <a:r>
              <a:rPr lang="en-US" sz="2400" dirty="0"/>
              <a:t> </a:t>
            </a:r>
            <a:r>
              <a:rPr lang="en-US" sz="2400" dirty="0" err="1"/>
              <a:t>voler</a:t>
            </a:r>
            <a:r>
              <a:rPr lang="en-US" sz="2400" dirty="0"/>
              <a:t> dire </a:t>
            </a:r>
            <a:r>
              <a:rPr lang="en-US" sz="2400" dirty="0" err="1"/>
              <a:t>trovare</a:t>
            </a:r>
            <a:r>
              <a:rPr lang="en-US" sz="2400" dirty="0"/>
              <a:t> la </a:t>
            </a:r>
            <a:r>
              <a:rPr lang="en-US" sz="2400" dirty="0" err="1"/>
              <a:t>bellezza</a:t>
            </a:r>
            <a:r>
              <a:rPr lang="en-US" sz="2400" dirty="0"/>
              <a:t> </a:t>
            </a:r>
            <a:r>
              <a:rPr lang="en-US" sz="2400" dirty="0" err="1"/>
              <a:t>anche</a:t>
            </a:r>
            <a:r>
              <a:rPr lang="en-US" sz="2400" dirty="0"/>
              <a:t> in </a:t>
            </a:r>
            <a:r>
              <a:rPr lang="en-US" sz="2400" dirty="0" err="1"/>
              <a:t>ciò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non </a:t>
            </a:r>
            <a:r>
              <a:rPr lang="en-US" sz="2400" dirty="0" err="1"/>
              <a:t>immaginavamo</a:t>
            </a:r>
            <a:r>
              <a:rPr lang="en-US" sz="2400" dirty="0"/>
              <a:t>.</a:t>
            </a:r>
          </a:p>
          <a:p>
            <a:pPr marL="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749097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B8BB51-6E80-450C-9A79-014314DAA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/>
              <a:t>GABRIELE BASILICO</a:t>
            </a:r>
            <a:br>
              <a:rPr lang="en-US" sz="2400"/>
            </a:br>
            <a:r>
              <a:rPr lang="en-US" sz="2400"/>
              <a:t>è considerato un maestro della fotografia contemporanea, ha ricevuto numerosi premi e le sue opere fanno parte di importanti collezioni italiane e internazionali.</a:t>
            </a:r>
            <a:br>
              <a:rPr lang="en-US" sz="2400"/>
            </a:br>
            <a:endParaRPr lang="en-US" sz="24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egnaposto contenuto 5" descr="Immagine che contiene esterni, edificio, strada, via&#10;&#10;Descrizione generata automaticamente">
            <a:extLst>
              <a:ext uri="{FF2B5EF4-FFF2-40B4-BE49-F238E27FC236}">
                <a16:creationId xmlns:a16="http://schemas.microsoft.com/office/drawing/2014/main" id="{CC1AA339-CD41-415D-83DD-381E934E39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8355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7338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contenuto 12" descr="Immagine che contiene edificio, esterni, fotografia, nero&#10;&#10;Descrizione generata automaticamente">
            <a:extLst>
              <a:ext uri="{FF2B5EF4-FFF2-40B4-BE49-F238E27FC236}">
                <a16:creationId xmlns:a16="http://schemas.microsoft.com/office/drawing/2014/main" id="{B03D5E7E-8121-4FCF-B3F3-3AC150D825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6904C88-B580-4B81-B37C-16A6AFD56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b="1" dirty="0"/>
              <a:t>È </a:t>
            </a:r>
            <a:r>
              <a:rPr lang="en-US" sz="2400" b="1" dirty="0" err="1"/>
              <a:t>il</a:t>
            </a:r>
            <a:r>
              <a:rPr lang="en-US" sz="2400" b="1" dirty="0"/>
              <a:t> primo </a:t>
            </a:r>
            <a:r>
              <a:rPr lang="en-US" sz="2400" b="1" dirty="0" err="1"/>
              <a:t>fotografo</a:t>
            </a:r>
            <a:r>
              <a:rPr lang="en-US" sz="2400" b="1" dirty="0"/>
              <a:t> a </a:t>
            </a:r>
            <a:r>
              <a:rPr lang="en-US" sz="2400" b="1" dirty="0" err="1"/>
              <a:t>catturare</a:t>
            </a:r>
            <a:r>
              <a:rPr lang="en-US" sz="2400" b="1" dirty="0"/>
              <a:t> con 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en-US" sz="2400" b="1" dirty="0" err="1"/>
              <a:t>suoi</a:t>
            </a:r>
            <a:r>
              <a:rPr lang="en-US" sz="2400" b="1" dirty="0"/>
              <a:t> </a:t>
            </a:r>
            <a:r>
              <a:rPr lang="en-US" sz="2400" b="1" dirty="0" err="1"/>
              <a:t>scatti</a:t>
            </a:r>
            <a:r>
              <a:rPr lang="en-US" sz="2400" b="1" dirty="0"/>
              <a:t> le </a:t>
            </a:r>
            <a:r>
              <a:rPr lang="en-US" sz="2400" b="1" dirty="0" err="1"/>
              <a:t>città</a:t>
            </a:r>
            <a:r>
              <a:rPr lang="en-US" sz="2400" b="1" dirty="0"/>
              <a:t>, in </a:t>
            </a:r>
            <a:r>
              <a:rPr lang="en-US" sz="2400" b="1" dirty="0" err="1"/>
              <a:t>particolare</a:t>
            </a:r>
            <a:r>
              <a:rPr lang="en-US" sz="2400" b="1" dirty="0"/>
              <a:t> quelle </a:t>
            </a:r>
            <a:r>
              <a:rPr lang="en-US" sz="2400" b="1" dirty="0" err="1"/>
              <a:t>grandi</a:t>
            </a:r>
            <a:r>
              <a:rPr lang="en-US" sz="2400" b="1" dirty="0"/>
              <a:t>, le </a:t>
            </a:r>
            <a:r>
              <a:rPr lang="en-US" sz="2400" b="1" dirty="0" err="1"/>
              <a:t>metropoli</a:t>
            </a:r>
            <a:r>
              <a:rPr lang="en-US" sz="2400" b="1" dirty="0"/>
              <a:t>, con </a:t>
            </a:r>
            <a:r>
              <a:rPr lang="en-US" sz="2400" b="1" dirty="0" err="1"/>
              <a:t>il</a:t>
            </a:r>
            <a:r>
              <a:rPr lang="en-US" sz="2400" b="1" dirty="0"/>
              <a:t> </a:t>
            </a:r>
            <a:r>
              <a:rPr lang="en-US" sz="2400" b="1" dirty="0" err="1"/>
              <a:t>loro</a:t>
            </a:r>
            <a:r>
              <a:rPr lang="en-US" sz="2400" b="1" dirty="0"/>
              <a:t> </a:t>
            </a:r>
            <a:r>
              <a:rPr lang="en-US" sz="2400" b="1" dirty="0" err="1"/>
              <a:t>paesaggio</a:t>
            </a:r>
            <a:r>
              <a:rPr lang="en-US" sz="2400" b="1" dirty="0"/>
              <a:t> in continua </a:t>
            </a:r>
            <a:r>
              <a:rPr lang="en-US" sz="2400" b="1" dirty="0" err="1"/>
              <a:t>trasformazione</a:t>
            </a:r>
            <a:r>
              <a:rPr lang="en-US" sz="2400" b="1" dirty="0"/>
              <a:t>.</a:t>
            </a:r>
            <a:br>
              <a:rPr lang="en-US" sz="2400" b="1" dirty="0"/>
            </a:br>
            <a:endParaRPr lang="en-US" sz="2400" b="1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022E43-1A1E-4125-BEB2-EE3061709D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3600" dirty="0" err="1"/>
              <a:t>Fabbriche</a:t>
            </a:r>
            <a:r>
              <a:rPr lang="en-US" sz="3600" dirty="0"/>
              <a:t>, </a:t>
            </a:r>
            <a:r>
              <a:rPr lang="en-US" sz="3600" dirty="0" err="1"/>
              <a:t>ponti</a:t>
            </a:r>
            <a:r>
              <a:rPr lang="en-US" sz="3600" dirty="0"/>
              <a:t>, </a:t>
            </a:r>
            <a:r>
              <a:rPr lang="en-US" sz="3600" dirty="0" err="1"/>
              <a:t>strade</a:t>
            </a:r>
            <a:r>
              <a:rPr lang="en-US" sz="3600" dirty="0"/>
              <a:t>, </a:t>
            </a:r>
            <a:r>
              <a:rPr lang="en-US" sz="3600" dirty="0" err="1"/>
              <a:t>architetture</a:t>
            </a:r>
            <a:r>
              <a:rPr lang="en-US" sz="3600" dirty="0"/>
              <a:t>, </a:t>
            </a:r>
            <a:r>
              <a:rPr lang="en-US" sz="3600" dirty="0" err="1"/>
              <a:t>periferie</a:t>
            </a:r>
            <a:r>
              <a:rPr lang="en-US" sz="3600" dirty="0"/>
              <a:t> </a:t>
            </a:r>
            <a:r>
              <a:rPr lang="en-US" sz="3600" dirty="0" err="1"/>
              <a:t>sono</a:t>
            </a:r>
            <a:r>
              <a:rPr lang="en-US" sz="3600" dirty="0"/>
              <a:t> </a:t>
            </a:r>
            <a:r>
              <a:rPr lang="en-US" sz="3600" dirty="0" err="1"/>
              <a:t>i</a:t>
            </a:r>
            <a:r>
              <a:rPr lang="en-US" sz="3600" dirty="0"/>
              <a:t> </a:t>
            </a:r>
            <a:r>
              <a:rPr lang="en-US" sz="3600" dirty="0" err="1"/>
              <a:t>soggetti</a:t>
            </a:r>
            <a:r>
              <a:rPr lang="en-US" sz="3600" dirty="0"/>
              <a:t> </a:t>
            </a:r>
            <a:r>
              <a:rPr lang="en-US" sz="3600" dirty="0" err="1"/>
              <a:t>principali</a:t>
            </a:r>
            <a:r>
              <a:rPr lang="en-US" sz="3600" dirty="0"/>
              <a:t> </a:t>
            </a:r>
            <a:r>
              <a:rPr lang="en-US" sz="3600" dirty="0" err="1"/>
              <a:t>delle</a:t>
            </a:r>
            <a:r>
              <a:rPr lang="en-US" sz="3600" dirty="0"/>
              <a:t> sue </a:t>
            </a:r>
            <a:r>
              <a:rPr lang="en-US" sz="3600" dirty="0" err="1"/>
              <a:t>fotografie</a:t>
            </a:r>
            <a:r>
              <a:rPr lang="en-US" sz="3600" dirty="0"/>
              <a:t>.</a:t>
            </a:r>
          </a:p>
          <a:p>
            <a:pPr marL="0" indent="0">
              <a:buNone/>
            </a:pPr>
            <a:r>
              <a:rPr lang="en-US" sz="3600" dirty="0"/>
              <a:t> </a:t>
            </a:r>
          </a:p>
          <a:p>
            <a:pPr marL="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93247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D4CD153-9252-4BAA-ADB9-A7D828471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>
            <a:normAutofit/>
          </a:bodyPr>
          <a:lstStyle/>
          <a:p>
            <a:r>
              <a:rPr lang="it-IT" sz="3600"/>
              <a:t>Quali strumenti usa?</a:t>
            </a:r>
            <a:endParaRPr lang="en-AU" sz="36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94D92C-E4CE-4496-A002-DB7A5A7EE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74" y="1774372"/>
            <a:ext cx="4064409" cy="27540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IT" sz="1800"/>
              <a:t>Occhi per osservare, gambe per spostarsi, mappe per orientarsi e banco ottico per scattare!</a:t>
            </a:r>
          </a:p>
          <a:p>
            <a:pPr marL="0" indent="0">
              <a:buNone/>
            </a:pPr>
            <a:r>
              <a:rPr lang="it-IT" sz="1800"/>
              <a:t>Armato di una mappa topografica della città, sceglie la zona da esplorare e percorrere in lungo e in largo alla ricerca dell’immagine perfetta. Dedica molto tempo al suo lavoro! </a:t>
            </a:r>
            <a:endParaRPr lang="en-US" sz="1800"/>
          </a:p>
        </p:txBody>
      </p:sp>
      <p:pic>
        <p:nvPicPr>
          <p:cNvPr id="5" name="Segnaposto contenuto 4" descr="Immagine che contiene mensola, libro, interni, biblioteca&#10;&#10;Descrizione generata automaticamente">
            <a:extLst>
              <a:ext uri="{FF2B5EF4-FFF2-40B4-BE49-F238E27FC236}">
                <a16:creationId xmlns:a16="http://schemas.microsoft.com/office/drawing/2014/main" id="{A3DE555B-87CE-4FD1-A3DD-E6E53D0B5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r="13297"/>
          <a:stretch/>
        </p:blipFill>
        <p:spPr>
          <a:xfrm>
            <a:off x="6038101" y="780673"/>
            <a:ext cx="5510771" cy="500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39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piccolo, bianco, sedendo, nero&#10;&#10;Descrizione generata automaticamente">
            <a:extLst>
              <a:ext uri="{FF2B5EF4-FFF2-40B4-BE49-F238E27FC236}">
                <a16:creationId xmlns:a16="http://schemas.microsoft.com/office/drawing/2014/main" id="{CEF3A56A-1787-4CFA-86E9-A59891EC60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7" b="55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B430E7C-4200-4D5A-9724-45A644F28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b="1" dirty="0" err="1"/>
              <a:t>Cos’è</a:t>
            </a:r>
            <a:r>
              <a:rPr lang="en-US" sz="3300" b="1" dirty="0"/>
              <a:t> </a:t>
            </a:r>
            <a:r>
              <a:rPr lang="en-US" sz="3300" b="1" dirty="0" err="1"/>
              <a:t>il</a:t>
            </a:r>
            <a:r>
              <a:rPr lang="en-US" sz="3300" b="1" dirty="0"/>
              <a:t> banco </a:t>
            </a:r>
            <a:r>
              <a:rPr lang="en-US" sz="3300" b="1" dirty="0" err="1"/>
              <a:t>ottico</a:t>
            </a:r>
            <a:r>
              <a:rPr lang="en-US" sz="3300" b="1" dirty="0"/>
              <a:t>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4F7C29-C2BE-45E2-96C5-0A7A5C2408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242" y="1774372"/>
            <a:ext cx="4062642" cy="2754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È  </a:t>
            </a:r>
            <a:r>
              <a:rPr lang="en-US" sz="2400" dirty="0" err="1"/>
              <a:t>uno</a:t>
            </a:r>
            <a:r>
              <a:rPr lang="en-US" sz="2400" dirty="0"/>
              <a:t> </a:t>
            </a:r>
            <a:r>
              <a:rPr lang="en-US" sz="2400" dirty="0" err="1"/>
              <a:t>speciale</a:t>
            </a:r>
            <a:r>
              <a:rPr lang="en-US" sz="2400" dirty="0"/>
              <a:t> </a:t>
            </a:r>
            <a:r>
              <a:rPr lang="en-US" sz="2400" dirty="0" err="1"/>
              <a:t>apparecchio</a:t>
            </a:r>
            <a:r>
              <a:rPr lang="en-US" sz="2400" dirty="0"/>
              <a:t> per </a:t>
            </a:r>
            <a:r>
              <a:rPr lang="en-US" sz="2400" dirty="0" err="1"/>
              <a:t>fotografie</a:t>
            </a:r>
            <a:r>
              <a:rPr lang="en-US" sz="2400" dirty="0"/>
              <a:t> </a:t>
            </a:r>
            <a:r>
              <a:rPr lang="en-US" sz="2400" dirty="0" err="1"/>
              <a:t>all’aperto</a:t>
            </a:r>
            <a:r>
              <a:rPr lang="en-US" sz="2400" dirty="0"/>
              <a:t> e di </a:t>
            </a:r>
            <a:r>
              <a:rPr lang="en-US" sz="2400" dirty="0" err="1"/>
              <a:t>grande</a:t>
            </a:r>
            <a:r>
              <a:rPr lang="en-US" sz="2400" dirty="0"/>
              <a:t> </a:t>
            </a:r>
            <a:r>
              <a:rPr lang="en-US" sz="2400" dirty="0" err="1"/>
              <a:t>formato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monta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un </a:t>
            </a:r>
            <a:r>
              <a:rPr lang="en-US" sz="2400" dirty="0" err="1"/>
              <a:t>cavalletto</a:t>
            </a:r>
            <a:r>
              <a:rPr lang="en-US" sz="2400" dirty="0"/>
              <a:t> </a:t>
            </a:r>
            <a:r>
              <a:rPr lang="en-US" sz="2400" dirty="0" err="1"/>
              <a:t>pieghevole</a:t>
            </a:r>
            <a:r>
              <a:rPr lang="en-US" sz="2400" dirty="0"/>
              <a:t>, facile da </a:t>
            </a:r>
            <a:r>
              <a:rPr lang="en-US" sz="2400" dirty="0" err="1"/>
              <a:t>smontare</a:t>
            </a:r>
            <a:r>
              <a:rPr lang="en-US" sz="2400" dirty="0"/>
              <a:t> e </a:t>
            </a:r>
            <a:r>
              <a:rPr lang="en-US" sz="2400" dirty="0" err="1"/>
              <a:t>trasportare</a:t>
            </a:r>
            <a:r>
              <a:rPr lang="en-US" sz="2400" dirty="0"/>
              <a:t>. </a:t>
            </a:r>
            <a:r>
              <a:rPr lang="en-US" sz="2400" dirty="0" err="1"/>
              <a:t>Questo</a:t>
            </a:r>
            <a:r>
              <a:rPr lang="en-US" sz="2400" dirty="0"/>
              <a:t> </a:t>
            </a:r>
            <a:r>
              <a:rPr lang="en-US" sz="2400" dirty="0" err="1"/>
              <a:t>strumento</a:t>
            </a:r>
            <a:r>
              <a:rPr lang="en-US" sz="2400" dirty="0"/>
              <a:t> </a:t>
            </a:r>
            <a:r>
              <a:rPr lang="en-US" sz="2400" dirty="0" err="1"/>
              <a:t>richiede</a:t>
            </a:r>
            <a:r>
              <a:rPr lang="en-US" sz="2400" dirty="0"/>
              <a:t> tempi di </a:t>
            </a:r>
            <a:r>
              <a:rPr lang="en-US" sz="2400" dirty="0" err="1"/>
              <a:t>posa</a:t>
            </a:r>
            <a:r>
              <a:rPr lang="en-US" sz="2400" dirty="0"/>
              <a:t> </a:t>
            </a:r>
            <a:r>
              <a:rPr lang="en-US" sz="2400" dirty="0" err="1"/>
              <a:t>lunghi</a:t>
            </a:r>
            <a:r>
              <a:rPr lang="en-US" sz="2400" dirty="0"/>
              <a:t> e </a:t>
            </a:r>
            <a:r>
              <a:rPr lang="en-US" sz="2400" dirty="0" err="1"/>
              <a:t>lenti</a:t>
            </a:r>
            <a:r>
              <a:rPr lang="en-US" sz="2400" dirty="0"/>
              <a:t>.</a:t>
            </a:r>
          </a:p>
          <a:p>
            <a:pPr marL="0"/>
            <a:endParaRPr lang="en-US" sz="1800" dirty="0"/>
          </a:p>
          <a:p>
            <a:pPr marL="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277665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esterni, edificio, bianco, fotografia&#10;&#10;Descrizione generata automaticamente">
            <a:extLst>
              <a:ext uri="{FF2B5EF4-FFF2-40B4-BE49-F238E27FC236}">
                <a16:creationId xmlns:a16="http://schemas.microsoft.com/office/drawing/2014/main" id="{DA37D8C5-30F5-446F-AA20-15AAEA7F36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6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D2E7EC2-5700-4A72-92BF-ADD69DCA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dirty="0"/>
              <a:t>MILANO. RITRATTI DI FABBRICHE (1978-80)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E2B588-E1CF-41CC-886C-3439C371A8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242" y="1774372"/>
            <a:ext cx="4062642" cy="275408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dirty="0"/>
              <a:t>Uno 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suoi</a:t>
            </a:r>
            <a:r>
              <a:rPr lang="en-US" sz="2400" dirty="0"/>
              <a:t> </a:t>
            </a:r>
            <a:r>
              <a:rPr lang="en-US" sz="2400" dirty="0" err="1"/>
              <a:t>primi</a:t>
            </a:r>
            <a:r>
              <a:rPr lang="en-US" sz="2400" dirty="0"/>
              <a:t> </a:t>
            </a:r>
            <a:r>
              <a:rPr lang="en-US" sz="2400" dirty="0" err="1"/>
              <a:t>lavori</a:t>
            </a:r>
            <a:r>
              <a:rPr lang="en-US" sz="2400" dirty="0"/>
              <a:t> è la </a:t>
            </a:r>
            <a:r>
              <a:rPr lang="en-US" sz="2400" dirty="0" err="1"/>
              <a:t>serie</a:t>
            </a:r>
            <a:r>
              <a:rPr lang="en-US" sz="2400" dirty="0"/>
              <a:t> in </a:t>
            </a:r>
            <a:r>
              <a:rPr lang="en-US" sz="2400" dirty="0" err="1"/>
              <a:t>bianco</a:t>
            </a:r>
            <a:r>
              <a:rPr lang="en-US" sz="2400" dirty="0"/>
              <a:t> e </a:t>
            </a:r>
            <a:r>
              <a:rPr lang="en-US" sz="2400" dirty="0" err="1"/>
              <a:t>nero</a:t>
            </a:r>
            <a:r>
              <a:rPr lang="en-US" sz="2400" dirty="0"/>
              <a:t> </a:t>
            </a:r>
            <a:r>
              <a:rPr lang="en-US" sz="2400" dirty="0" err="1"/>
              <a:t>dedicata</a:t>
            </a:r>
            <a:r>
              <a:rPr lang="en-US" sz="2400" dirty="0"/>
              <a:t> </a:t>
            </a:r>
            <a:r>
              <a:rPr lang="en-US" sz="2400" dirty="0" err="1"/>
              <a:t>alla</a:t>
            </a:r>
            <a:r>
              <a:rPr lang="en-US" sz="2400" dirty="0"/>
              <a:t> </a:t>
            </a:r>
            <a:r>
              <a:rPr lang="en-US" sz="2400" dirty="0" err="1"/>
              <a:t>periferia</a:t>
            </a:r>
            <a:r>
              <a:rPr lang="en-US" sz="2400" dirty="0"/>
              <a:t> </a:t>
            </a:r>
            <a:r>
              <a:rPr lang="en-US" sz="2400" dirty="0" err="1"/>
              <a:t>industriale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sua</a:t>
            </a:r>
            <a:r>
              <a:rPr lang="en-US" sz="2400" dirty="0"/>
              <a:t> </a:t>
            </a:r>
            <a:r>
              <a:rPr lang="en-US" sz="2400" dirty="0" err="1"/>
              <a:t>città</a:t>
            </a:r>
            <a:r>
              <a:rPr lang="en-US" sz="2400" dirty="0"/>
              <a:t>. Ha </a:t>
            </a:r>
            <a:r>
              <a:rPr lang="en-US" sz="2400" dirty="0" err="1"/>
              <a:t>impiegato</a:t>
            </a:r>
            <a:r>
              <a:rPr lang="en-US" sz="2400" dirty="0"/>
              <a:t> due </a:t>
            </a:r>
            <a:r>
              <a:rPr lang="en-US" sz="2400" dirty="0" err="1"/>
              <a:t>anni</a:t>
            </a:r>
            <a:r>
              <a:rPr lang="en-US" sz="2400" dirty="0"/>
              <a:t> per </a:t>
            </a:r>
            <a:r>
              <a:rPr lang="en-US" sz="2400" dirty="0" err="1"/>
              <a:t>completare</a:t>
            </a:r>
            <a:r>
              <a:rPr lang="en-US" sz="2400" dirty="0"/>
              <a:t> </a:t>
            </a:r>
            <a:r>
              <a:rPr lang="en-US" sz="2400" dirty="0" err="1"/>
              <a:t>il</a:t>
            </a:r>
            <a:r>
              <a:rPr lang="en-US" sz="2400" dirty="0"/>
              <a:t> </a:t>
            </a:r>
            <a:r>
              <a:rPr lang="en-US" sz="2400" dirty="0" err="1"/>
              <a:t>suo</a:t>
            </a:r>
            <a:r>
              <a:rPr lang="en-US" sz="2400" dirty="0"/>
              <a:t> reportage. </a:t>
            </a:r>
            <a:r>
              <a:rPr lang="en-US" sz="2400" dirty="0" err="1"/>
              <a:t>Ogni</a:t>
            </a:r>
            <a:r>
              <a:rPr lang="en-US" sz="2400" dirty="0"/>
              <a:t> fine </a:t>
            </a:r>
            <a:r>
              <a:rPr lang="en-US" sz="2400" dirty="0" err="1"/>
              <a:t>settimana</a:t>
            </a:r>
            <a:r>
              <a:rPr lang="en-US" sz="2400" dirty="0"/>
              <a:t>, </a:t>
            </a:r>
            <a:r>
              <a:rPr lang="en-US" sz="2400" dirty="0" err="1"/>
              <a:t>quando</a:t>
            </a:r>
            <a:r>
              <a:rPr lang="en-US" sz="2400" dirty="0"/>
              <a:t> le </a:t>
            </a:r>
            <a:r>
              <a:rPr lang="en-US" sz="2400" dirty="0" err="1"/>
              <a:t>fabbriche</a:t>
            </a:r>
            <a:r>
              <a:rPr lang="en-US" sz="2400" dirty="0"/>
              <a:t> </a:t>
            </a:r>
            <a:r>
              <a:rPr lang="en-US" sz="2400" dirty="0" err="1"/>
              <a:t>erano</a:t>
            </a:r>
            <a:r>
              <a:rPr lang="en-US" sz="2400" dirty="0"/>
              <a:t> </a:t>
            </a:r>
            <a:r>
              <a:rPr lang="en-US" sz="2400" dirty="0" err="1"/>
              <a:t>chiuse</a:t>
            </a:r>
            <a:r>
              <a:rPr lang="en-US" sz="2400" dirty="0"/>
              <a:t> e non </a:t>
            </a:r>
            <a:r>
              <a:rPr lang="en-US" sz="2400" dirty="0" err="1"/>
              <a:t>c’era</a:t>
            </a:r>
            <a:r>
              <a:rPr lang="en-US" sz="2400" dirty="0"/>
              <a:t> </a:t>
            </a:r>
            <a:r>
              <a:rPr lang="en-US" sz="2400" dirty="0" err="1"/>
              <a:t>nessuno</a:t>
            </a:r>
            <a:r>
              <a:rPr lang="en-US" sz="2400" dirty="0"/>
              <a:t> in </a:t>
            </a:r>
            <a:r>
              <a:rPr lang="en-US" sz="2400" dirty="0" err="1"/>
              <a:t>giro</a:t>
            </a:r>
            <a:r>
              <a:rPr lang="en-US" sz="2400" dirty="0"/>
              <a:t>, </a:t>
            </a:r>
            <a:r>
              <a:rPr lang="en-US" sz="2400" dirty="0" err="1"/>
              <a:t>passeggiava</a:t>
            </a:r>
            <a:r>
              <a:rPr lang="en-US" sz="2400" dirty="0"/>
              <a:t> </a:t>
            </a:r>
            <a:r>
              <a:rPr lang="en-US" sz="2400" dirty="0" err="1"/>
              <a:t>alla</a:t>
            </a:r>
            <a:r>
              <a:rPr lang="en-US" sz="2400" dirty="0"/>
              <a:t> </a:t>
            </a:r>
            <a:r>
              <a:rPr lang="en-US" sz="2400" dirty="0" err="1"/>
              <a:t>ricerca</a:t>
            </a:r>
            <a:r>
              <a:rPr lang="en-US" sz="2400" dirty="0"/>
              <a:t> di </a:t>
            </a:r>
            <a:r>
              <a:rPr lang="en-US" sz="2400" dirty="0" err="1"/>
              <a:t>linee</a:t>
            </a:r>
            <a:r>
              <a:rPr lang="en-US" sz="2400" dirty="0"/>
              <a:t>, </a:t>
            </a:r>
            <a:r>
              <a:rPr lang="en-US" sz="2400" dirty="0" err="1"/>
              <a:t>geometrie</a:t>
            </a:r>
            <a:r>
              <a:rPr lang="en-US" sz="2400" dirty="0"/>
              <a:t>, </a:t>
            </a:r>
            <a:r>
              <a:rPr lang="en-US" sz="2400" dirty="0" err="1"/>
              <a:t>volumi</a:t>
            </a:r>
            <a:r>
              <a:rPr lang="en-US" sz="2400" dirty="0"/>
              <a:t> </a:t>
            </a:r>
            <a:r>
              <a:rPr lang="en-US" sz="2400" dirty="0" err="1"/>
              <a:t>pieni</a:t>
            </a:r>
            <a:r>
              <a:rPr lang="en-US" sz="2400" dirty="0"/>
              <a:t> e </a:t>
            </a:r>
            <a:r>
              <a:rPr lang="en-US" sz="2400" dirty="0" err="1"/>
              <a:t>vuoti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59133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5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Segnaposto contenuto 5" descr="Immagine che contiene esterni, edificio, fotografia, città&#10;&#10;Descrizione generata automaticamente">
            <a:extLst>
              <a:ext uri="{FF2B5EF4-FFF2-40B4-BE49-F238E27FC236}">
                <a16:creationId xmlns:a16="http://schemas.microsoft.com/office/drawing/2014/main" id="{4CF4FDD7-8311-4C00-8B0C-15D1335492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8" r="17057" b="-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64C741F-A5B3-422A-A041-5BA9F2843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Il chiaroscuro e le </a:t>
            </a:r>
            <a:r>
              <a:rPr lang="en-US" b="1" dirty="0" err="1">
                <a:solidFill>
                  <a:srgbClr val="000000"/>
                </a:solidFill>
              </a:rPr>
              <a:t>forme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degli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edifici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075EB6-592E-48A1-9942-5C99ECA6B8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997" y="2272143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Per </a:t>
            </a:r>
            <a:r>
              <a:rPr lang="en-US" dirty="0" err="1">
                <a:solidFill>
                  <a:srgbClr val="000000"/>
                </a:solidFill>
              </a:rPr>
              <a:t>scattare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aspettava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che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vento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portasse</a:t>
            </a:r>
            <a:r>
              <a:rPr lang="en-US" dirty="0">
                <a:solidFill>
                  <a:srgbClr val="000000"/>
                </a:solidFill>
              </a:rPr>
              <a:t> via le </a:t>
            </a:r>
            <a:r>
              <a:rPr lang="en-US" dirty="0" err="1">
                <a:solidFill>
                  <a:srgbClr val="000000"/>
                </a:solidFill>
              </a:rPr>
              <a:t>nuvole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così</a:t>
            </a:r>
            <a:r>
              <a:rPr lang="en-US" dirty="0">
                <a:solidFill>
                  <a:srgbClr val="000000"/>
                </a:solidFill>
              </a:rPr>
              <a:t> da </a:t>
            </a:r>
            <a:r>
              <a:rPr lang="en-US" dirty="0" err="1">
                <a:solidFill>
                  <a:srgbClr val="000000"/>
                </a:solidFill>
              </a:rPr>
              <a:t>ottenere</a:t>
            </a:r>
            <a:r>
              <a:rPr lang="en-US" dirty="0">
                <a:solidFill>
                  <a:srgbClr val="000000"/>
                </a:solidFill>
              </a:rPr>
              <a:t> una luce forte, </a:t>
            </a:r>
            <a:r>
              <a:rPr lang="en-US" dirty="0" err="1">
                <a:solidFill>
                  <a:srgbClr val="000000"/>
                </a:solidFill>
              </a:rPr>
              <a:t>tagliente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ricca</a:t>
            </a:r>
            <a:r>
              <a:rPr lang="en-US" dirty="0">
                <a:solidFill>
                  <a:srgbClr val="000000"/>
                </a:solidFill>
              </a:rPr>
              <a:t> di </a:t>
            </a:r>
            <a:r>
              <a:rPr lang="en-US" dirty="0" err="1">
                <a:solidFill>
                  <a:srgbClr val="000000"/>
                </a:solidFill>
              </a:rPr>
              <a:t>chiaroscuri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 err="1">
                <a:solidFill>
                  <a:srgbClr val="000000"/>
                </a:solidFill>
              </a:rPr>
              <a:t>Basilico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prediligeva</a:t>
            </a:r>
            <a:r>
              <a:rPr lang="en-US" dirty="0">
                <a:solidFill>
                  <a:srgbClr val="000000"/>
                </a:solidFill>
              </a:rPr>
              <a:t> le </a:t>
            </a:r>
            <a:r>
              <a:rPr lang="en-US" dirty="0" err="1">
                <a:solidFill>
                  <a:srgbClr val="000000"/>
                </a:solidFill>
              </a:rPr>
              <a:t>pellicole</a:t>
            </a:r>
            <a:r>
              <a:rPr lang="en-US" dirty="0">
                <a:solidFill>
                  <a:srgbClr val="000000"/>
                </a:solidFill>
              </a:rPr>
              <a:t> in </a:t>
            </a:r>
            <a:r>
              <a:rPr lang="en-US" dirty="0" err="1">
                <a:solidFill>
                  <a:srgbClr val="000000"/>
                </a:solidFill>
              </a:rPr>
              <a:t>bianco</a:t>
            </a:r>
            <a:r>
              <a:rPr lang="en-US" dirty="0">
                <a:solidFill>
                  <a:srgbClr val="000000"/>
                </a:solidFill>
              </a:rPr>
              <a:t> e </a:t>
            </a:r>
            <a:r>
              <a:rPr lang="en-US" dirty="0" err="1">
                <a:solidFill>
                  <a:srgbClr val="000000"/>
                </a:solidFill>
              </a:rPr>
              <a:t>nero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perché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mettevano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ancora</a:t>
            </a:r>
            <a:r>
              <a:rPr lang="en-US" dirty="0">
                <a:solidFill>
                  <a:srgbClr val="000000"/>
                </a:solidFill>
              </a:rPr>
              <a:t> PIÙ in </a:t>
            </a:r>
            <a:r>
              <a:rPr lang="en-US" dirty="0" err="1">
                <a:solidFill>
                  <a:srgbClr val="000000"/>
                </a:solidFill>
              </a:rPr>
              <a:t>risalto</a:t>
            </a:r>
            <a:r>
              <a:rPr lang="en-US" dirty="0">
                <a:solidFill>
                  <a:srgbClr val="000000"/>
                </a:solidFill>
              </a:rPr>
              <a:t> le </a:t>
            </a:r>
            <a:r>
              <a:rPr lang="en-US" dirty="0" err="1">
                <a:solidFill>
                  <a:srgbClr val="000000"/>
                </a:solidFill>
              </a:rPr>
              <a:t>forme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degli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edifici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30285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8DD0D7-E634-4FC6-901D-74D24925B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/>
              <a:t>ORA PROVA TU!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9DAAF18-393D-45AA-95D2-8DAEDBE18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 err="1"/>
              <a:t>Siamo</a:t>
            </a:r>
            <a:r>
              <a:rPr lang="en-US" sz="3200" dirty="0"/>
              <a:t> </a:t>
            </a:r>
            <a:r>
              <a:rPr lang="en-US" sz="3200" dirty="0" err="1"/>
              <a:t>abituati</a:t>
            </a:r>
            <a:r>
              <a:rPr lang="en-US" sz="3200" dirty="0"/>
              <a:t> a </a:t>
            </a:r>
            <a:r>
              <a:rPr lang="en-US" sz="3200" dirty="0" err="1"/>
              <a:t>guardare</a:t>
            </a:r>
            <a:r>
              <a:rPr lang="en-US" sz="3200" dirty="0"/>
              <a:t> </a:t>
            </a:r>
            <a:r>
              <a:rPr lang="en-US" sz="3200" dirty="0" err="1"/>
              <a:t>fuori</a:t>
            </a:r>
            <a:r>
              <a:rPr lang="en-US" sz="3200" dirty="0"/>
              <a:t> </a:t>
            </a:r>
            <a:r>
              <a:rPr lang="en-US" sz="3200" dirty="0" err="1"/>
              <a:t>dalle</a:t>
            </a:r>
            <a:r>
              <a:rPr lang="en-US" sz="3200" dirty="0"/>
              <a:t> </a:t>
            </a:r>
            <a:r>
              <a:rPr lang="en-US" sz="3200" dirty="0" err="1"/>
              <a:t>nostre</a:t>
            </a:r>
            <a:r>
              <a:rPr lang="en-US" sz="3200" dirty="0"/>
              <a:t> </a:t>
            </a:r>
            <a:r>
              <a:rPr lang="en-US" sz="3200" dirty="0" err="1"/>
              <a:t>finestre</a:t>
            </a:r>
            <a:r>
              <a:rPr lang="en-US" sz="3200" dirty="0"/>
              <a:t>, </a:t>
            </a:r>
            <a:r>
              <a:rPr lang="en-US" sz="3200" dirty="0" err="1"/>
              <a:t>quel</a:t>
            </a:r>
            <a:r>
              <a:rPr lang="en-US" sz="3200" dirty="0"/>
              <a:t> </a:t>
            </a:r>
            <a:r>
              <a:rPr lang="en-US" sz="3200" dirty="0" err="1"/>
              <a:t>paesaggio</a:t>
            </a:r>
            <a:r>
              <a:rPr lang="en-US" sz="3200" dirty="0"/>
              <a:t> ci </a:t>
            </a:r>
            <a:r>
              <a:rPr lang="en-US" sz="3200" dirty="0" err="1"/>
              <a:t>sembra</a:t>
            </a:r>
            <a:r>
              <a:rPr lang="en-US" sz="3200" dirty="0"/>
              <a:t> di </a:t>
            </a:r>
            <a:r>
              <a:rPr lang="en-US" sz="3200" dirty="0" err="1"/>
              <a:t>conoscerlo</a:t>
            </a:r>
            <a:r>
              <a:rPr lang="en-US" sz="3200" dirty="0"/>
              <a:t> a </a:t>
            </a:r>
            <a:r>
              <a:rPr lang="en-US" sz="3200" dirty="0" err="1"/>
              <a:t>memoria</a:t>
            </a:r>
            <a:r>
              <a:rPr lang="en-US" sz="3200" dirty="0"/>
              <a:t>. </a:t>
            </a:r>
            <a:r>
              <a:rPr lang="en-US" sz="3200" dirty="0" err="1"/>
              <a:t>Eppure</a:t>
            </a:r>
            <a:r>
              <a:rPr lang="en-US" sz="3200" dirty="0"/>
              <a:t> con un </a:t>
            </a:r>
            <a:r>
              <a:rPr lang="en-US" sz="3200" dirty="0" err="1"/>
              <a:t>esercizio</a:t>
            </a:r>
            <a:r>
              <a:rPr lang="en-US" sz="3200" dirty="0"/>
              <a:t> di </a:t>
            </a:r>
            <a:r>
              <a:rPr lang="en-US" sz="3200" dirty="0" err="1"/>
              <a:t>sguardo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</a:t>
            </a:r>
            <a:r>
              <a:rPr lang="en-US" sz="3200" dirty="0" err="1"/>
              <a:t>può</a:t>
            </a:r>
            <a:r>
              <a:rPr lang="en-US" sz="3200" dirty="0"/>
              <a:t> </a:t>
            </a:r>
            <a:r>
              <a:rPr lang="en-US" sz="3200" dirty="0" err="1"/>
              <a:t>cambiare</a:t>
            </a:r>
            <a:r>
              <a:rPr lang="en-US" sz="3200" dirty="0"/>
              <a:t> </a:t>
            </a:r>
            <a:r>
              <a:rPr lang="en-US" sz="3200" dirty="0" err="1"/>
              <a:t>prospettiva</a:t>
            </a:r>
            <a:r>
              <a:rPr lang="en-US" sz="3200" dirty="0"/>
              <a:t> e </a:t>
            </a:r>
            <a:r>
              <a:rPr lang="en-US" sz="3200" dirty="0" err="1"/>
              <a:t>scoprire</a:t>
            </a:r>
            <a:r>
              <a:rPr lang="en-US" sz="3200" dirty="0"/>
              <a:t> </a:t>
            </a:r>
            <a:r>
              <a:rPr lang="en-US" sz="3200" dirty="0" err="1"/>
              <a:t>cose</a:t>
            </a:r>
            <a:r>
              <a:rPr lang="en-US" sz="3200" dirty="0"/>
              <a:t> </a:t>
            </a:r>
            <a:r>
              <a:rPr lang="en-US" sz="3200" dirty="0" err="1"/>
              <a:t>che</a:t>
            </a:r>
            <a:r>
              <a:rPr lang="en-US" sz="3200" dirty="0"/>
              <a:t> non </a:t>
            </a:r>
            <a:r>
              <a:rPr lang="en-US" sz="3200" dirty="0" err="1"/>
              <a:t>pensavamo</a:t>
            </a:r>
            <a:r>
              <a:rPr lang="en-US" sz="3200" dirty="0"/>
              <a:t> </a:t>
            </a:r>
            <a:r>
              <a:rPr lang="en-US" sz="3200" dirty="0" err="1"/>
              <a:t>possibili</a:t>
            </a:r>
            <a:r>
              <a:rPr lang="en-US" sz="3200" dirty="0"/>
              <a:t>.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egnaposto contenuto 5" descr="Immagine che contiene fotografia, esterni, bianco, via&#10;&#10;Descrizione generata automaticamente">
            <a:extLst>
              <a:ext uri="{FF2B5EF4-FFF2-40B4-BE49-F238E27FC236}">
                <a16:creationId xmlns:a16="http://schemas.microsoft.com/office/drawing/2014/main" id="{7F6101C9-4C9C-42AD-8068-90606F7E89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4" r="13101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6508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543</Words>
  <Application>Microsoft Office PowerPoint</Application>
  <PresentationFormat>Widescreen</PresentationFormat>
  <Paragraphs>29</Paragraphs>
  <Slides>13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di Office</vt:lpstr>
      <vt:lpstr>La mia città in un click  Gabriele Basilico</vt:lpstr>
      <vt:lpstr>Sai quante foto di Gabriele Basilico sono in mostra in tutto il mondo? Moltissime!</vt:lpstr>
      <vt:lpstr>GABRIELE BASILICO è considerato un maestro della fotografia contemporanea, ha ricevuto numerosi premi e le sue opere fanno parte di importanti collezioni italiane e internazionali. </vt:lpstr>
      <vt:lpstr>È il primo fotografo a catturare con i suoi scatti le città, in particolare quelle grandi, le metropoli, con il loro paesaggio in continua trasformazione. </vt:lpstr>
      <vt:lpstr>Quali strumenti usa?</vt:lpstr>
      <vt:lpstr>Cos’è il banco ottico?</vt:lpstr>
      <vt:lpstr>MILANO. RITRATTI DI FABBRICHE (1978-80)</vt:lpstr>
      <vt:lpstr>Il chiaroscuro e le forme degli edifici</vt:lpstr>
      <vt:lpstr>ORA PROVA TU!</vt:lpstr>
      <vt:lpstr>Le città parlano di chi le abita…</vt:lpstr>
      <vt:lpstr>Basilico diceva: “Nelle architetture sono nascosti occhi, nasi, orecchie, labbra, volti che aspettano solo la parola”.</vt:lpstr>
      <vt:lpstr>  Diventa un osservatore attento della tua città: guarda dalla finestra la forma degli edifici che  hai  di fronte.  </vt:lpstr>
      <vt:lpstr>Scatta una foto della tua città, descrivi brevemente ciò che hai ripreso e invia alla maestra. Buon divertimento!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Alla maniera di Gabriele Basilico</dc:title>
  <dc:creator>Utente</dc:creator>
  <cp:lastModifiedBy>Utente</cp:lastModifiedBy>
  <cp:revision>4</cp:revision>
  <dcterms:created xsi:type="dcterms:W3CDTF">2020-05-22T08:03:28Z</dcterms:created>
  <dcterms:modified xsi:type="dcterms:W3CDTF">2020-05-22T08:40:49Z</dcterms:modified>
</cp:coreProperties>
</file>