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88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09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98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88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82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00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6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16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73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46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40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39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66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01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84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4EE3-7D56-4166-8A39-1ECFC3A7B479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D6C6-2605-4B49-8442-0E5CC0014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078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oo6uMrsAo4?start=33&amp;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b2uUZ1-jq8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CcEQe8Kz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D06E7D-53C3-45CD-914D-26D23BCA30D9}"/>
              </a:ext>
            </a:extLst>
          </p:cNvPr>
          <p:cNvSpPr txBox="1"/>
          <p:nvPr/>
        </p:nvSpPr>
        <p:spPr>
          <a:xfrm>
            <a:off x="3087947" y="63289"/>
            <a:ext cx="10162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</a:rPr>
              <a:t>LE MISURE DI MASSA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F6B353-ECDB-4D07-BCA9-72AF0214AE9E}"/>
              </a:ext>
            </a:extLst>
          </p:cNvPr>
          <p:cNvSpPr txBox="1"/>
          <p:nvPr/>
        </p:nvSpPr>
        <p:spPr>
          <a:xfrm>
            <a:off x="8827805" y="6204246"/>
            <a:ext cx="550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Doc. Vitale Raffaella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FBA8B6-52D2-4027-B0D2-DD063F904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2" y="993121"/>
            <a:ext cx="4871757" cy="487175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AF970B-0999-4649-B3B6-95886FEB528F}"/>
              </a:ext>
            </a:extLst>
          </p:cNvPr>
          <p:cNvSpPr txBox="1"/>
          <p:nvPr/>
        </p:nvSpPr>
        <p:spPr>
          <a:xfrm>
            <a:off x="5157386" y="1461331"/>
            <a:ext cx="7034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CLASSI III             MATEMATICA/TECNOLOGIA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D44E31C-93DF-4273-ABA0-888DC33B0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0733" y="2759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0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EA2640-2105-40D5-BC22-5B44ED9F59DB}"/>
              </a:ext>
            </a:extLst>
          </p:cNvPr>
          <p:cNvSpPr txBox="1"/>
          <p:nvPr/>
        </p:nvSpPr>
        <p:spPr>
          <a:xfrm>
            <a:off x="5474072" y="536457"/>
            <a:ext cx="60827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RICORDA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Quando passi da una unità di misura più grande a una più piccola, moltiplichi x 10 – 100 – 1000 aggiungendo gli zeri o spostando la virgola quando serve verso destra.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Quando passi da una unità di misura più piccola a una più grande, dividi x 10 – 100 – 1000 togliendo gli zeri o aggiungendo la virgola quando serve verso sinistra.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CE5307-8141-450B-B19F-A87E8BC1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3" y="0"/>
            <a:ext cx="4893310" cy="6921666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7E32268-64C9-4B56-8210-5B4EEDE49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9783" y="3669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D0E2CE-C020-450D-BC06-DC4F1A69269B}"/>
              </a:ext>
            </a:extLst>
          </p:cNvPr>
          <p:cNvSpPr txBox="1"/>
          <p:nvPr/>
        </p:nvSpPr>
        <p:spPr>
          <a:xfrm>
            <a:off x="2457755" y="843677"/>
            <a:ext cx="10249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Guarda il video sulle equivalenze.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Elementi multimediali online 1" title="Misure peso-massa (parte 2)">
            <a:hlinkClick r:id="" action="ppaction://media"/>
            <a:extLst>
              <a:ext uri="{FF2B5EF4-FFF2-40B4-BE49-F238E27FC236}">
                <a16:creationId xmlns:a16="http://schemas.microsoft.com/office/drawing/2014/main" id="{7F68782E-9980-4D9F-8BB0-3DC73E2FB6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5849" y="1984120"/>
            <a:ext cx="8000301" cy="45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0D6474-671B-4A30-B77C-51277B00B508}"/>
              </a:ext>
            </a:extLst>
          </p:cNvPr>
          <p:cNvSpPr txBox="1"/>
          <p:nvPr/>
        </p:nvSpPr>
        <p:spPr>
          <a:xfrm>
            <a:off x="151001" y="931178"/>
            <a:ext cx="10905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ADESSO COSTRUITE UNA BILANCIA GUARDANDO IL VIDEO TUTORIAL</a:t>
            </a:r>
          </a:p>
          <a:p>
            <a:r>
              <a:rPr lang="it-IT" sz="2800" dirty="0"/>
              <a:t>BUON DIVERTIMENTO!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C67F9F-DFE5-44B6-86A7-E428610AC56D}"/>
              </a:ext>
            </a:extLst>
          </p:cNvPr>
          <p:cNvSpPr txBox="1"/>
          <p:nvPr/>
        </p:nvSpPr>
        <p:spPr>
          <a:xfrm>
            <a:off x="3439486" y="0"/>
            <a:ext cx="949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TECNOLOGIA</a:t>
            </a:r>
          </a:p>
        </p:txBody>
      </p:sp>
      <p:pic>
        <p:nvPicPr>
          <p:cNvPr id="6" name="Elementi multimediali online 5" title="misurare il peso - costruiamo una bilancia artigianale">
            <a:hlinkClick r:id="" action="ppaction://media"/>
            <a:extLst>
              <a:ext uri="{FF2B5EF4-FFF2-40B4-BE49-F238E27FC236}">
                <a16:creationId xmlns:a16="http://schemas.microsoft.com/office/drawing/2014/main" id="{3FFE2774-296E-4575-BEBD-5911CCF907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2109" y="2326896"/>
            <a:ext cx="7787781" cy="43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21990E-584D-4A18-A394-948E32DF54F3}"/>
              </a:ext>
            </a:extLst>
          </p:cNvPr>
          <p:cNvSpPr txBox="1"/>
          <p:nvPr/>
        </p:nvSpPr>
        <p:spPr>
          <a:xfrm>
            <a:off x="76084" y="671702"/>
            <a:ext cx="1059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Ora esercitatevi: completate le schede ed approfondite sul libro a pag. 78 – 79 - 80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5BBB15-5BDA-40FD-A17C-7D2A94637A1C}"/>
              </a:ext>
            </a:extLst>
          </p:cNvPr>
          <p:cNvSpPr txBox="1"/>
          <p:nvPr/>
        </p:nvSpPr>
        <p:spPr>
          <a:xfrm>
            <a:off x="3743824" y="2266341"/>
            <a:ext cx="938253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                               </a:t>
            </a:r>
            <a:r>
              <a:rPr lang="it-IT" sz="3200" b="1" dirty="0"/>
              <a:t>BUON LAVORO!</a:t>
            </a:r>
            <a:endParaRPr lang="it-IT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64049E-B225-4EC1-8EB1-CF430C545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" y="1434981"/>
            <a:ext cx="3742707" cy="52941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EB7AEC-4006-4BA2-A1BF-47BA45096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03" y="1417031"/>
            <a:ext cx="3742708" cy="5294121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C1FFA75-B834-4B56-9CB3-DC8FC4AC42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5573" y="2543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41EEB3-7DE1-4418-B78D-A83AEBB318D9}"/>
              </a:ext>
            </a:extLst>
          </p:cNvPr>
          <p:cNvSpPr txBox="1"/>
          <p:nvPr/>
        </p:nvSpPr>
        <p:spPr>
          <a:xfrm>
            <a:off x="148206" y="83890"/>
            <a:ext cx="95914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LE MISURE DI MASSA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Nel linguaggio comune massa e peso vengono confusi e per entrambi viene utilizzato il chilogrammo (kg) come unità di misura, questo però è un errore, perché: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La massa è la quantità di materia di cui è composto un corpo.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Il peso, invece, è la forza che attrae un corpo verso il centro della Terra. L’ attrazione che determina il peso è la forza di gravità.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Ne risulta che la massa di un corpo è costante, mentre il suo peso varia a seconda del luogo in cui viene misurato.</a:t>
            </a:r>
          </a:p>
          <a:p>
            <a:endParaRPr lang="it-IT" sz="16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74A63F-FE89-4BE2-88B4-45C7D307A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141" y="2502670"/>
            <a:ext cx="1863945" cy="18719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7A6617-0EE3-46C2-B5CC-723CE1FB9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6432"/>
            <a:ext cx="6283384" cy="28523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67B27D8-9D98-40A7-BD08-8725FB3D6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441" y="2125406"/>
            <a:ext cx="1540501" cy="19299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A56115-C0CE-45AB-A896-E9A42FF43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502" y="1734796"/>
            <a:ext cx="1082038" cy="1355587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0C866A0-F5C1-4A2A-9B89-6B8BD7047D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5993" y="2705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A4C40D-AF8D-4559-B7D7-1E733B901E9F}"/>
              </a:ext>
            </a:extLst>
          </p:cNvPr>
          <p:cNvSpPr txBox="1"/>
          <p:nvPr/>
        </p:nvSpPr>
        <p:spPr>
          <a:xfrm>
            <a:off x="0" y="0"/>
            <a:ext cx="11019934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>
              <a:solidFill>
                <a:schemeClr val="bg1"/>
              </a:solidFill>
            </a:endParaRPr>
          </a:p>
          <a:p>
            <a:endParaRPr lang="it-IT" sz="2400" b="1" dirty="0">
              <a:solidFill>
                <a:schemeClr val="bg1"/>
              </a:solidFill>
            </a:endParaRPr>
          </a:p>
          <a:p>
            <a:r>
              <a:rPr lang="it-IT" sz="2400" b="1" dirty="0"/>
              <a:t>L’unità di misura fondamentale della massa, stabilita dal Sistema Internazionale delle grandezze, è il chilogrammo; il suo simbolo ( o marca ) è kg. </a:t>
            </a:r>
          </a:p>
          <a:p>
            <a:endParaRPr lang="it-IT" sz="2400" dirty="0"/>
          </a:p>
          <a:p>
            <a:endParaRPr lang="it-IT" sz="1050" dirty="0"/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14CCF3-AA30-489B-9515-941821220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1" y="2558050"/>
            <a:ext cx="10519753" cy="42999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A85FC0-3045-4A02-8EF0-AD8605FA8727}"/>
              </a:ext>
            </a:extLst>
          </p:cNvPr>
          <p:cNvSpPr txBox="1"/>
          <p:nvPr/>
        </p:nvSpPr>
        <p:spPr>
          <a:xfrm>
            <a:off x="-83889" y="1988191"/>
            <a:ext cx="736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</a:t>
            </a:r>
            <a:r>
              <a:rPr lang="it-IT" sz="2400" b="1" dirty="0">
                <a:solidFill>
                  <a:schemeClr val="bg1"/>
                </a:solidFill>
              </a:rPr>
              <a:t>Anche il chilogrammo ha multipli e sottomultipli.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0FA3BEE-7B25-4238-B387-3916594C3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6389" y="1484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EE6E53-4FFF-411C-B6BD-BC63125DE2A1}"/>
              </a:ext>
            </a:extLst>
          </p:cNvPr>
          <p:cNvSpPr txBox="1"/>
          <p:nvPr/>
        </p:nvSpPr>
        <p:spPr>
          <a:xfrm>
            <a:off x="0" y="632720"/>
            <a:ext cx="121920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  </a:t>
            </a:r>
          </a:p>
          <a:p>
            <a:endParaRPr lang="it-IT" sz="2000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                             </a:t>
            </a:r>
          </a:p>
          <a:p>
            <a:r>
              <a:rPr lang="it-IT" dirty="0"/>
              <a:t>                                                                       </a:t>
            </a:r>
          </a:p>
          <a:p>
            <a:r>
              <a:rPr lang="it-IT" sz="2000" dirty="0"/>
              <a:t>                    Un centinaio di chili equivale a 100kg</a:t>
            </a:r>
          </a:p>
          <a:p>
            <a:endParaRPr lang="it-IT" sz="20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F11FF9-CE28-4131-B5C9-09DECCBA4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02" y="67811"/>
            <a:ext cx="3048000" cy="304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0417DC-1596-45E4-A8F9-522BBB06F0AD}"/>
              </a:ext>
            </a:extLst>
          </p:cNvPr>
          <p:cNvSpPr txBox="1"/>
          <p:nvPr/>
        </p:nvSpPr>
        <p:spPr>
          <a:xfrm>
            <a:off x="0" y="-3275"/>
            <a:ext cx="6711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 multipli del chilogrammo.</a:t>
            </a:r>
          </a:p>
          <a:p>
            <a:r>
              <a:rPr lang="it-IT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EFD1673-9289-4C3E-B00A-9EF1D7316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63" y="3590488"/>
            <a:ext cx="4517473" cy="301164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B3156A-F826-4B63-9B68-2BB443CC5861}"/>
              </a:ext>
            </a:extLst>
          </p:cNvPr>
          <p:cNvSpPr txBox="1"/>
          <p:nvPr/>
        </p:nvSpPr>
        <p:spPr>
          <a:xfrm>
            <a:off x="60385" y="422694"/>
            <a:ext cx="793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Non sono previsti simboli per indicare 10 kg e 100 kg.</a:t>
            </a:r>
          </a:p>
          <a:p>
            <a:endParaRPr lang="it-IT" dirty="0"/>
          </a:p>
          <a:p>
            <a:r>
              <a:rPr lang="it-IT" dirty="0"/>
              <a:t>Una decina di chilogrammi equivale a 10 kg.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42BB780-D418-4237-ACED-D9E93DD31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6778" y="783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93E0B7-5593-4F00-AF06-82247B35F909}"/>
              </a:ext>
            </a:extLst>
          </p:cNvPr>
          <p:cNvSpPr txBox="1"/>
          <p:nvPr/>
        </p:nvSpPr>
        <p:spPr>
          <a:xfrm>
            <a:off x="-66894" y="620202"/>
            <a:ext cx="10863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misurare grandi pesi si usa il Megagrammo o tonnellata che equivale a 1000 chilogrammi; la sua marca è Mg.</a:t>
            </a:r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B3AC67-5C72-4CEA-AE16-EA592F11B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98" y="1980156"/>
            <a:ext cx="7323151" cy="4677091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3F9D4B6-A408-4030-B7BF-8FA657C70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26305" y="99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234AA5-5C08-4116-AF0C-19462F8EBEC2}"/>
              </a:ext>
            </a:extLst>
          </p:cNvPr>
          <p:cNvSpPr txBox="1"/>
          <p:nvPr/>
        </p:nvSpPr>
        <p:spPr>
          <a:xfrm>
            <a:off x="546014" y="0"/>
            <a:ext cx="104718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pesare oggetti leggeri usiamo i sottomultipli del chilogrammo che sono: l’ettogrammo, il decagrammo e il grammo.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L’ettogrammo è un decimo del chilogrammo, la marca è hg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decagrammo è la centesima parte del chilogrammo, la marca è </a:t>
            </a:r>
            <a:r>
              <a:rPr lang="it-IT" dirty="0" err="1"/>
              <a:t>dag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909201D-5C5A-4CEF-A36C-B6805844B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34" y="1517243"/>
            <a:ext cx="4769141" cy="31655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18DB79C-915A-49D2-BAC7-32DE18B56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1516" y="4254856"/>
            <a:ext cx="1736776" cy="3280436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3608A8F-8B22-430D-9E08-64DDC49D5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6896" y="671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97C5D1-A3EE-4379-8294-280E6D7AED84}"/>
              </a:ext>
            </a:extLst>
          </p:cNvPr>
          <p:cNvSpPr txBox="1"/>
          <p:nvPr/>
        </p:nvSpPr>
        <p:spPr>
          <a:xfrm>
            <a:off x="265748" y="659038"/>
            <a:ext cx="9899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grammo è la millesima parte del chilogrammo, la marca è g.</a:t>
            </a:r>
          </a:p>
          <a:p>
            <a:r>
              <a:rPr lang="it-IT" sz="2000" dirty="0"/>
              <a:t>Con i grammi si misurano materiali preziosi, come l’oro e l’argento.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3AB051-0D96-4141-B15E-0D2A0777A960}"/>
              </a:ext>
            </a:extLst>
          </p:cNvPr>
          <p:cNvSpPr txBox="1"/>
          <p:nvPr/>
        </p:nvSpPr>
        <p:spPr>
          <a:xfrm>
            <a:off x="265748" y="2632046"/>
            <a:ext cx="10877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Esistono pesi ancora più leggeri!!! Servono per pesare oggetti minuscoli e quantità piccolissime di sostanze: sono i sottomultipli del grammo.</a:t>
            </a:r>
          </a:p>
          <a:p>
            <a:r>
              <a:rPr lang="it-IT" sz="2400" b="1" dirty="0"/>
              <a:t>Il decigrammo è la decima parte del grammo e si indica con la marca dg.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0D853A-E7E6-43F2-B989-7EA40E441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12" y="586888"/>
            <a:ext cx="2476500" cy="18478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A8DE6A-FD9A-49C8-A045-D2E405936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49" y="3867324"/>
            <a:ext cx="2473044" cy="2897181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900D69B-57E7-49D7-8D46-20275D3277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7351" y="1320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D8FB61-66DC-4CC2-9217-206003AC486A}"/>
              </a:ext>
            </a:extLst>
          </p:cNvPr>
          <p:cNvSpPr txBox="1"/>
          <p:nvPr/>
        </p:nvSpPr>
        <p:spPr>
          <a:xfrm>
            <a:off x="-48755" y="812899"/>
            <a:ext cx="1021742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centigrammo è la centesima parte del grammo e si indica con la marca cg.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Il milligrammo è la millesima parte del grammo e si indica con la marca mg.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F1EE596-C7AF-4C93-9E02-394668AC4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97" y="588150"/>
            <a:ext cx="3012972" cy="18981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70D0807-6F42-475C-80A6-93F69CA34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82" y="2992555"/>
            <a:ext cx="2401791" cy="3650138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62EE564-101B-4EFD-86D3-CF9B088F0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71457" y="2181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3FA4BA-ABB5-4BB4-B843-D16223B8E7D3}"/>
              </a:ext>
            </a:extLst>
          </p:cNvPr>
          <p:cNvSpPr txBox="1"/>
          <p:nvPr/>
        </p:nvSpPr>
        <p:spPr>
          <a:xfrm>
            <a:off x="1380535" y="689789"/>
            <a:ext cx="90973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Guardiamo il video per ripetere le misure di massa.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Elementi multimediali online 1" title="Misure peso-massa (parte 1)">
            <a:hlinkClick r:id="" action="ppaction://media"/>
            <a:extLst>
              <a:ext uri="{FF2B5EF4-FFF2-40B4-BE49-F238E27FC236}">
                <a16:creationId xmlns:a16="http://schemas.microsoft.com/office/drawing/2014/main" id="{3BFDAB54-643E-4C97-BE14-BAEF701D01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8249" y="1577152"/>
            <a:ext cx="8161883" cy="45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6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765</TotalTime>
  <Words>475</Words>
  <Application>Microsoft Office PowerPoint</Application>
  <PresentationFormat>Widescreen</PresentationFormat>
  <Paragraphs>145</Paragraphs>
  <Slides>13</Slides>
  <Notes>0</Notes>
  <HiddenSlides>0</HiddenSlides>
  <MMClips>13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</dc:creator>
  <cp:lastModifiedBy>Raffaella Castiello</cp:lastModifiedBy>
  <cp:revision>72</cp:revision>
  <dcterms:created xsi:type="dcterms:W3CDTF">2020-05-16T16:09:23Z</dcterms:created>
  <dcterms:modified xsi:type="dcterms:W3CDTF">2020-05-26T11:17:12Z</dcterms:modified>
</cp:coreProperties>
</file>