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6" r:id="rId9"/>
    <p:sldId id="262" r:id="rId10"/>
    <p:sldId id="267" r:id="rId11"/>
    <p:sldId id="26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33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0EDF-19B9-4B11-8651-9A297D0E968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C04-808E-48ED-8D62-ADBF4014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5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0EDF-19B9-4B11-8651-9A297D0E968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C04-808E-48ED-8D62-ADBF4014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12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0EDF-19B9-4B11-8651-9A297D0E968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C04-808E-48ED-8D62-ADBF4014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94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0EDF-19B9-4B11-8651-9A297D0E968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C04-808E-48ED-8D62-ADBF4014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53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0EDF-19B9-4B11-8651-9A297D0E968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C04-808E-48ED-8D62-ADBF4014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44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0EDF-19B9-4B11-8651-9A297D0E968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C04-808E-48ED-8D62-ADBF4014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6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0EDF-19B9-4B11-8651-9A297D0E968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C04-808E-48ED-8D62-ADBF4014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42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0EDF-19B9-4B11-8651-9A297D0E968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C04-808E-48ED-8D62-ADBF4014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36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0EDF-19B9-4B11-8651-9A297D0E968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C04-808E-48ED-8D62-ADBF4014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59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0EDF-19B9-4B11-8651-9A297D0E968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C04-808E-48ED-8D62-ADBF4014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34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0EDF-19B9-4B11-8651-9A297D0E968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9C04-808E-48ED-8D62-ADBF4014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1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0EDF-19B9-4B11-8651-9A297D0E968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99C04-808E-48ED-8D62-ADBF4014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12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asicelebri.it/argomento/lingua/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www.frasicelebri.it/argomento/umanit%C3%A0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rasicelebri.it/argomento/rumore/" TargetMode="External"/><Relationship Id="rId5" Type="http://schemas.openxmlformats.org/officeDocument/2006/relationships/hyperlink" Target="https://www.frasicelebri.it/argomento/sbagliare/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888480" y="4841875"/>
            <a:ext cx="4800600" cy="16605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ITALIANO</a:t>
            </a:r>
          </a:p>
          <a:p>
            <a:pPr marL="0" indent="0" algn="ctr"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 5</a:t>
            </a:r>
          </a:p>
          <a:p>
            <a:pPr marL="0" indent="0" algn="ctr"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INSS. PICCOLO M.G. – VITIELLO I.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0520" y="384915"/>
            <a:ext cx="688848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elaxedInset"/>
            </a:sp3d>
          </a:bodyPr>
          <a:lstStyle/>
          <a:p>
            <a:pPr algn="ctr"/>
            <a:r>
              <a:rPr lang="it-IT" sz="7200" b="1" dirty="0" smtClean="0">
                <a:ln w="57150">
                  <a:solidFill>
                    <a:schemeClr val="accent2"/>
                  </a:solidFill>
                </a:ln>
                <a:solidFill>
                  <a:schemeClr val="accent4"/>
                </a:solidFill>
              </a:rPr>
              <a:t>A tutto… </a:t>
            </a:r>
            <a:r>
              <a:rPr lang="it-IT" sz="7200" b="1" dirty="0" smtClean="0">
                <a:ln w="57150">
                  <a:solidFill>
                    <a:schemeClr val="accent2"/>
                  </a:solidFill>
                </a:ln>
                <a:solidFill>
                  <a:srgbClr val="FF3300"/>
                </a:solidFill>
              </a:rPr>
              <a:t>VERBO!</a:t>
            </a:r>
            <a:endParaRPr lang="it-IT" sz="7200" b="1" dirty="0">
              <a:ln w="57150">
                <a:solidFill>
                  <a:schemeClr val="accent2"/>
                </a:solidFill>
              </a:ln>
              <a:solidFill>
                <a:srgbClr val="FF33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85" y="4846638"/>
            <a:ext cx="3532035" cy="1838325"/>
          </a:xfrm>
          <a:prstGeom prst="rect">
            <a:avLst/>
          </a:prstGeom>
        </p:spPr>
      </p:pic>
      <p:sp>
        <p:nvSpPr>
          <p:cNvPr id="8" name="Fumetto 3 7"/>
          <p:cNvSpPr/>
          <p:nvPr/>
        </p:nvSpPr>
        <p:spPr>
          <a:xfrm>
            <a:off x="755829" y="2088273"/>
            <a:ext cx="5347418" cy="2624666"/>
          </a:xfrm>
          <a:prstGeom prst="wedgeEllipseCallou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Il </a:t>
            </a:r>
            <a:r>
              <a:rPr lang="it-IT" sz="2400" b="1" dirty="0" smtClean="0">
                <a:solidFill>
                  <a:srgbClr val="FF0000"/>
                </a:solidFill>
              </a:rPr>
              <a:t>VERBO</a:t>
            </a:r>
            <a:r>
              <a:rPr lang="it-IT" sz="2400" dirty="0" smtClean="0"/>
              <a:t> è la parola più importante che si trova nel discorso.</a:t>
            </a:r>
          </a:p>
          <a:p>
            <a:pPr algn="ctr"/>
            <a:r>
              <a:rPr lang="it-IT" sz="2400" dirty="0" smtClean="0"/>
              <a:t>Può indicare </a:t>
            </a:r>
            <a:r>
              <a:rPr lang="it-IT" sz="2400" b="1" dirty="0" smtClean="0">
                <a:solidFill>
                  <a:srgbClr val="FF0000"/>
                </a:solidFill>
              </a:rPr>
              <a:t>UN’AZIONE</a:t>
            </a:r>
            <a:r>
              <a:rPr lang="it-IT" sz="2400" dirty="0" smtClean="0"/>
              <a:t>, uno </a:t>
            </a:r>
            <a:r>
              <a:rPr lang="it-IT" sz="2400" b="1" dirty="0" smtClean="0">
                <a:solidFill>
                  <a:srgbClr val="FF0000"/>
                </a:solidFill>
              </a:rPr>
              <a:t>STATO</a:t>
            </a:r>
            <a:r>
              <a:rPr lang="it-IT" sz="2400" dirty="0" smtClean="0"/>
              <a:t>, un </a:t>
            </a:r>
            <a:r>
              <a:rPr lang="it-IT" sz="2400" b="1" dirty="0" smtClean="0">
                <a:solidFill>
                  <a:srgbClr val="FF0000"/>
                </a:solidFill>
              </a:rPr>
              <a:t>MODO DI ESSERE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225" y="482489"/>
            <a:ext cx="3028950" cy="15144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556" y="1591847"/>
            <a:ext cx="2609850" cy="17526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688" y="2667738"/>
            <a:ext cx="2705100" cy="16859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352920" y="1627632"/>
            <a:ext cx="1913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Che cosa fanno?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40818" y="2879267"/>
            <a:ext cx="910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Dov’è?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582086" y="3953553"/>
            <a:ext cx="964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Com’è?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87966" y="716279"/>
            <a:ext cx="818724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/>
              <a:t>Il </a:t>
            </a:r>
            <a:r>
              <a:rPr lang="it-IT" sz="40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MODO GERUNDIO </a:t>
            </a:r>
            <a:r>
              <a:rPr lang="it-IT" sz="3200" dirty="0" smtClean="0"/>
              <a:t>indica un’azione </a:t>
            </a:r>
          </a:p>
          <a:p>
            <a:pPr algn="ctr"/>
            <a:r>
              <a:rPr lang="it-IT" sz="3200" dirty="0" smtClean="0"/>
              <a:t>in stretta relazione con un’altra.</a:t>
            </a:r>
          </a:p>
          <a:p>
            <a:pPr algn="ctr"/>
            <a:r>
              <a:rPr lang="it-IT" sz="3200" dirty="0" smtClean="0"/>
              <a:t>Es.: Passeggio </a:t>
            </a:r>
            <a:r>
              <a:rPr lang="it-IT" sz="3200" i="1" u="sng" dirty="0" smtClean="0">
                <a:solidFill>
                  <a:srgbClr val="FF9933"/>
                </a:solidFill>
              </a:rPr>
              <a:t>mangiando</a:t>
            </a:r>
            <a:r>
              <a:rPr lang="it-IT" sz="3200" dirty="0" smtClean="0"/>
              <a:t> un gelato</a:t>
            </a:r>
            <a:endParaRPr lang="it-IT" sz="3200" i="1" u="sng" dirty="0">
              <a:solidFill>
                <a:srgbClr val="FF9933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799" y="3020376"/>
            <a:ext cx="4609147" cy="331946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367" y="1884133"/>
            <a:ext cx="2189753" cy="27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2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0" y="2782847"/>
            <a:ext cx="5013960" cy="22196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537" y="146328"/>
            <a:ext cx="4274820" cy="263651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22" y="2267171"/>
            <a:ext cx="2987993" cy="252222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843553" y="5164961"/>
            <a:ext cx="27261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CIAO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01357" y="35889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dirty="0">
                <a:solidFill>
                  <a:srgbClr val="444444"/>
                </a:solidFill>
                <a:latin typeface="Ubuntu Condensed"/>
              </a:rPr>
              <a:t>“Anche un solo congiuntivo </a:t>
            </a:r>
            <a:r>
              <a:rPr lang="it-IT" sz="2400" dirty="0">
                <a:solidFill>
                  <a:srgbClr val="003E55"/>
                </a:solidFill>
                <a:latin typeface="Ubuntu Condensed"/>
                <a:hlinkClick r:id="rId5"/>
              </a:rPr>
              <a:t>sbagliato</a:t>
            </a:r>
            <a:r>
              <a:rPr lang="it-IT" sz="2400" dirty="0">
                <a:solidFill>
                  <a:srgbClr val="444444"/>
                </a:solidFill>
                <a:latin typeface="Ubuntu Condensed"/>
              </a:rPr>
              <a:t> o mancato fa </a:t>
            </a:r>
            <a:r>
              <a:rPr lang="it-IT" sz="2400" dirty="0">
                <a:solidFill>
                  <a:srgbClr val="003E55"/>
                </a:solidFill>
                <a:latin typeface="Ubuntu Condensed"/>
                <a:hlinkClick r:id="rId6"/>
              </a:rPr>
              <a:t>rumore</a:t>
            </a:r>
            <a:r>
              <a:rPr lang="it-IT" sz="2400" dirty="0">
                <a:solidFill>
                  <a:srgbClr val="444444"/>
                </a:solidFill>
                <a:latin typeface="Ubuntu Condensed"/>
              </a:rPr>
              <a:t>; come si dice, «suona male»; produce, nelle orecchie delle </a:t>
            </a:r>
            <a:r>
              <a:rPr lang="it-IT" sz="2400" dirty="0">
                <a:solidFill>
                  <a:srgbClr val="003E55"/>
                </a:solidFill>
                <a:latin typeface="Ubuntu Condensed"/>
                <a:hlinkClick r:id="rId7"/>
              </a:rPr>
              <a:t>persone</a:t>
            </a:r>
            <a:r>
              <a:rPr lang="it-IT" sz="2400" dirty="0">
                <a:solidFill>
                  <a:srgbClr val="444444"/>
                </a:solidFill>
                <a:latin typeface="Ubuntu Condensed"/>
              </a:rPr>
              <a:t> attente alla </a:t>
            </a:r>
            <a:r>
              <a:rPr lang="it-IT" sz="2400" dirty="0">
                <a:solidFill>
                  <a:srgbClr val="003E55"/>
                </a:solidFill>
                <a:latin typeface="Ubuntu Condensed"/>
                <a:hlinkClick r:id="rId8"/>
              </a:rPr>
              <a:t>lingua</a:t>
            </a:r>
            <a:r>
              <a:rPr lang="it-IT" sz="2400" dirty="0">
                <a:solidFill>
                  <a:srgbClr val="444444"/>
                </a:solidFill>
                <a:latin typeface="Ubuntu Condensed"/>
              </a:rPr>
              <a:t>, lo stesso effetto sgradevole del gesso che scricchiola sulla lavagna</a:t>
            </a:r>
            <a:r>
              <a:rPr lang="it-IT" sz="2400" dirty="0" smtClean="0">
                <a:solidFill>
                  <a:srgbClr val="444444"/>
                </a:solidFill>
                <a:latin typeface="Ubuntu Condensed"/>
              </a:rPr>
              <a:t>.” (cit.)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cap="all" dirty="0" smtClean="0">
                <a:solidFill>
                  <a:srgbClr val="DA7517"/>
                </a:solidFill>
                <a:latin typeface="Ubuntu Condensed"/>
              </a:rPr>
              <a:t> 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6061" y="5043099"/>
            <a:ext cx="633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sa pensare bene e parlare bene, </a:t>
            </a:r>
          </a:p>
          <a:p>
            <a:pPr algn="ct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capace di dare agli altri </a:t>
            </a:r>
          </a:p>
          <a:p>
            <a:pPr algn="ct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un’idea esatta del proprio sé.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03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43023" y="387490"/>
            <a:ext cx="861485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 MODI DEL VERBO </a:t>
            </a:r>
          </a:p>
          <a:p>
            <a:pPr algn="ctr"/>
            <a:r>
              <a:rPr lang="it-IT" sz="4400" dirty="0" smtClean="0"/>
              <a:t>si dividono in </a:t>
            </a:r>
            <a:endParaRPr lang="it-IT" sz="4400" dirty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2590800" y="2103686"/>
            <a:ext cx="2956560" cy="792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6446520" y="2103686"/>
            <a:ext cx="2916331" cy="79248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914400" y="2896165"/>
            <a:ext cx="3057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 FINITI</a:t>
            </a:r>
            <a:endParaRPr lang="it-IT" sz="4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304434" y="2896166"/>
            <a:ext cx="4211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 INDEFINITI</a:t>
            </a:r>
            <a:endParaRPr lang="it-IT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2103120" y="3665606"/>
            <a:ext cx="304637" cy="57111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444" y="3645357"/>
            <a:ext cx="341406" cy="591363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542680" y="4420732"/>
            <a:ext cx="43187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6"/>
                </a:solidFill>
              </a:rPr>
              <a:t>DEFINISCONO L’AZIONE </a:t>
            </a:r>
          </a:p>
          <a:p>
            <a:pPr algn="ctr"/>
            <a:r>
              <a:rPr lang="it-IT" sz="3200" b="1" dirty="0" smtClean="0">
                <a:solidFill>
                  <a:schemeClr val="accent6"/>
                </a:solidFill>
              </a:rPr>
              <a:t>IN MODO PRECISO</a:t>
            </a:r>
          </a:p>
          <a:p>
            <a:pPr algn="ctr"/>
            <a:r>
              <a:rPr lang="it-IT" sz="3200" b="1" dirty="0" smtClean="0">
                <a:solidFill>
                  <a:schemeClr val="accent6"/>
                </a:solidFill>
              </a:rPr>
              <a:t>SECONDO LA PERSONA, </a:t>
            </a:r>
          </a:p>
          <a:p>
            <a:pPr algn="ctr"/>
            <a:r>
              <a:rPr lang="it-IT" sz="3200" b="1" dirty="0" smtClean="0">
                <a:solidFill>
                  <a:schemeClr val="accent6"/>
                </a:solidFill>
              </a:rPr>
              <a:t>IL NUMERO E IL TEMPO</a:t>
            </a:r>
            <a:endParaRPr lang="it-IT" sz="3200" b="1" dirty="0">
              <a:solidFill>
                <a:schemeClr val="accent6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338882" y="4420732"/>
            <a:ext cx="536512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</a:rPr>
              <a:t>DEFINISCONO L’AZIONE </a:t>
            </a:r>
          </a:p>
          <a:p>
            <a:pPr algn="ctr"/>
            <a:r>
              <a:rPr lang="it-IT" sz="3200" b="1" dirty="0" smtClean="0">
                <a:solidFill>
                  <a:srgbClr val="0070C0"/>
                </a:solidFill>
              </a:rPr>
              <a:t>IN MODO GENERICO,</a:t>
            </a:r>
          </a:p>
          <a:p>
            <a:pPr algn="ctr"/>
            <a:r>
              <a:rPr lang="it-IT" sz="3200" b="1" dirty="0" smtClean="0">
                <a:solidFill>
                  <a:srgbClr val="0070C0"/>
                </a:solidFill>
              </a:rPr>
              <a:t>SENZA INDICARE LA PERSONA </a:t>
            </a:r>
          </a:p>
          <a:p>
            <a:pPr algn="ctr"/>
            <a:r>
              <a:rPr lang="it-IT" sz="3200" b="1" dirty="0" smtClean="0">
                <a:solidFill>
                  <a:srgbClr val="0070C0"/>
                </a:solidFill>
              </a:rPr>
              <a:t>E IL NUMERO</a:t>
            </a:r>
            <a:endParaRPr lang="it-IT" sz="3200" b="1" dirty="0">
              <a:solidFill>
                <a:srgbClr val="0070C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7" y="256285"/>
            <a:ext cx="21907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07948" y="276165"/>
            <a:ext cx="5652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chemeClr val="accent2"/>
                </a:solidFill>
                <a:latin typeface="Kristen ITC" panose="03050502040202030202" pitchFamily="66" charset="0"/>
              </a:rPr>
              <a:t>I MODI FINITI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92537" y="1430327"/>
            <a:ext cx="5065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INDICATIVO</a:t>
            </a:r>
            <a:endParaRPr lang="it-IT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51940" y="1630382"/>
            <a:ext cx="3933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Esprime azioni reali, certe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347329" y="2246426"/>
            <a:ext cx="4262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E’ formato da </a:t>
            </a:r>
            <a:r>
              <a:rPr lang="it-I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tempi</a:t>
            </a:r>
            <a:r>
              <a:rPr lang="it-IT" sz="3200" dirty="0" smtClean="0"/>
              <a:t>:</a:t>
            </a:r>
            <a:endParaRPr lang="it-IT" sz="3200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3093720" y="2913384"/>
            <a:ext cx="1246831" cy="2601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936011" y="2913384"/>
            <a:ext cx="1398131" cy="3539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34625" y="3056192"/>
            <a:ext cx="44301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4 tempi semplici </a:t>
            </a:r>
            <a:endParaRPr lang="it-IT" sz="3600" dirty="0" smtClean="0">
              <a:solidFill>
                <a:srgbClr val="C00000"/>
              </a:solidFill>
            </a:endParaRPr>
          </a:p>
          <a:p>
            <a:pPr algn="ctr"/>
            <a:r>
              <a:rPr lang="it-IT" sz="2400" dirty="0" smtClean="0"/>
              <a:t>(formati da una sola voce verbale)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701989" y="3113439"/>
            <a:ext cx="560384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4 tempi composti</a:t>
            </a:r>
          </a:p>
          <a:p>
            <a:r>
              <a:rPr lang="it-IT" sz="2400" dirty="0" smtClean="0"/>
              <a:t>(formati da ausiliare + part. pass. del verbo)</a:t>
            </a:r>
          </a:p>
          <a:p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6879219" y="1816982"/>
            <a:ext cx="441744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80609" y="4049137"/>
            <a:ext cx="439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PRESENTE   </a:t>
            </a:r>
            <a:r>
              <a:rPr lang="it-IT" sz="2800" i="1" dirty="0" smtClean="0"/>
              <a:t>Io mangi</a:t>
            </a:r>
            <a:r>
              <a:rPr lang="it-IT" sz="2800" i="1" dirty="0" smtClean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52892" y="4492190"/>
            <a:ext cx="4430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IMPERFETTO   </a:t>
            </a:r>
            <a:r>
              <a:rPr lang="it-IT" sz="2800" i="1" dirty="0" smtClean="0"/>
              <a:t>Io mangi</a:t>
            </a:r>
            <a:r>
              <a:rPr lang="it-IT" sz="2800" i="1" dirty="0" smtClean="0">
                <a:solidFill>
                  <a:srgbClr val="FF0000"/>
                </a:solidFill>
              </a:rPr>
              <a:t>avo</a:t>
            </a:r>
            <a:endParaRPr lang="it-IT" sz="2800" i="1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82271" y="4938271"/>
            <a:ext cx="515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PASSATO REMOTO  </a:t>
            </a:r>
            <a:r>
              <a:rPr lang="it-IT" sz="2800" i="1" dirty="0" smtClean="0"/>
              <a:t>Io mangia</a:t>
            </a:r>
            <a:r>
              <a:rPr lang="it-IT" sz="2800" i="1" dirty="0" smtClean="0">
                <a:solidFill>
                  <a:srgbClr val="FF0000"/>
                </a:solidFill>
              </a:rPr>
              <a:t>i</a:t>
            </a:r>
            <a:endParaRPr lang="it-IT" sz="2800" i="1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82271" y="5373509"/>
            <a:ext cx="515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FUTURO SEMPLICE </a:t>
            </a:r>
            <a:r>
              <a:rPr lang="it-IT" sz="2800" i="1" dirty="0" smtClean="0"/>
              <a:t>Io mang</a:t>
            </a:r>
            <a:r>
              <a:rPr lang="it-IT" sz="2800" i="1" dirty="0" smtClean="0">
                <a:solidFill>
                  <a:srgbClr val="FF0000"/>
                </a:solidFill>
              </a:rPr>
              <a:t>erò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290886" y="4101930"/>
            <a:ext cx="633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PASSATO PROSSIMO    </a:t>
            </a:r>
            <a:r>
              <a:rPr lang="it-IT" sz="2400" i="1" dirty="0" smtClean="0"/>
              <a:t>Io ho mangiato</a:t>
            </a:r>
            <a:endParaRPr lang="it-IT" sz="2400" b="1" i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290886" y="4519326"/>
            <a:ext cx="670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TRAPASSATO PROSSIMO</a:t>
            </a:r>
            <a:r>
              <a:rPr lang="it-IT" sz="2400" b="1" dirty="0" smtClean="0"/>
              <a:t>  </a:t>
            </a:r>
            <a:r>
              <a:rPr lang="it-IT" sz="2000" i="1" dirty="0" smtClean="0"/>
              <a:t>Io avevo mangiato</a:t>
            </a:r>
            <a:endParaRPr lang="it-IT" sz="2000" b="1" i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309692" y="4965407"/>
            <a:ext cx="666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TRAPASSATO REMOTO  </a:t>
            </a:r>
            <a:r>
              <a:rPr lang="it-IT" sz="2400" i="1" dirty="0" smtClean="0"/>
              <a:t>Io ebbi mangiato</a:t>
            </a:r>
            <a:endParaRPr lang="it-IT" sz="3200" b="1" i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320061" y="5432970"/>
            <a:ext cx="662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FUTURO ANTERIORE   </a:t>
            </a:r>
            <a:r>
              <a:rPr lang="it-IT" sz="2400" i="1" dirty="0" smtClean="0"/>
              <a:t>Io avrò mangiato</a:t>
            </a:r>
            <a:r>
              <a:rPr lang="it-IT" sz="3200" b="1" i="1" dirty="0" smtClean="0"/>
              <a:t> </a:t>
            </a:r>
            <a:endParaRPr lang="it-IT" sz="3200" b="1" i="1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45" y="139377"/>
            <a:ext cx="1977952" cy="1347267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713" y="87967"/>
            <a:ext cx="1979767" cy="15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59" y="126125"/>
            <a:ext cx="4168433" cy="315310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20262" y="346841"/>
            <a:ext cx="7397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Il </a:t>
            </a:r>
            <a:r>
              <a:rPr lang="it-IT" sz="4000" dirty="0" smtClean="0">
                <a:solidFill>
                  <a:srgbClr val="00B050"/>
                </a:solidFill>
                <a:latin typeface="Kristen ITC" panose="03050502040202030202" pitchFamily="66" charset="0"/>
              </a:rPr>
              <a:t>CONGIUNTIVO</a:t>
            </a:r>
            <a:r>
              <a:rPr lang="it-IT" sz="4000" dirty="0" smtClean="0"/>
              <a:t> si usa con…</a:t>
            </a:r>
            <a:endParaRPr lang="it-IT" sz="4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2005" y="1005961"/>
            <a:ext cx="2933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/>
              <a:t>D</a:t>
            </a:r>
            <a:r>
              <a:rPr lang="it-IT" sz="2800" dirty="0" smtClean="0"/>
              <a:t>ubbi e </a:t>
            </a:r>
            <a:r>
              <a:rPr lang="it-IT" sz="6000" dirty="0" smtClean="0"/>
              <a:t>D</a:t>
            </a:r>
            <a:r>
              <a:rPr lang="it-IT" sz="2800" dirty="0" smtClean="0"/>
              <a:t>overi 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3177392" y="1071893"/>
            <a:ext cx="2082892" cy="8837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DD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4623" y="1098292"/>
            <a:ext cx="1885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Dubito che…</a:t>
            </a:r>
            <a:endParaRPr lang="it-IT" sz="2400" dirty="0"/>
          </a:p>
          <a:p>
            <a:r>
              <a:rPr lang="it-IT" sz="2400" dirty="0" smtClean="0"/>
              <a:t>Bisogna che…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2882" y="1781374"/>
            <a:ext cx="1778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/>
              <a:t>O</a:t>
            </a:r>
            <a:r>
              <a:rPr lang="it-IT" sz="2800" dirty="0" smtClean="0"/>
              <a:t>pinioni </a:t>
            </a:r>
            <a:endParaRPr lang="it-IT" sz="2800" dirty="0"/>
          </a:p>
        </p:txBody>
      </p:sp>
      <p:sp>
        <p:nvSpPr>
          <p:cNvPr id="8" name="Rettangolo 7"/>
          <p:cNvSpPr/>
          <p:nvPr/>
        </p:nvSpPr>
        <p:spPr>
          <a:xfrm>
            <a:off x="3177391" y="2107683"/>
            <a:ext cx="2082893" cy="89863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4623" y="2154762"/>
            <a:ext cx="1662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Penso che…</a:t>
            </a:r>
          </a:p>
          <a:p>
            <a:r>
              <a:rPr lang="it-IT" sz="2400" dirty="0" smtClean="0"/>
              <a:t>Credo che…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28170" y="2680744"/>
            <a:ext cx="1420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/>
              <a:t>V</a:t>
            </a:r>
            <a:r>
              <a:rPr lang="it-IT" sz="2800" dirty="0" smtClean="0"/>
              <a:t>oglie </a:t>
            </a:r>
            <a:endParaRPr lang="it-IT" sz="6000" dirty="0"/>
          </a:p>
        </p:txBody>
      </p:sp>
      <p:sp>
        <p:nvSpPr>
          <p:cNvPr id="11" name="Rettangolo 10"/>
          <p:cNvSpPr/>
          <p:nvPr/>
        </p:nvSpPr>
        <p:spPr>
          <a:xfrm>
            <a:off x="3177390" y="3131046"/>
            <a:ext cx="2082893" cy="88310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234623" y="3117816"/>
            <a:ext cx="1752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Voglio che …</a:t>
            </a:r>
          </a:p>
          <a:p>
            <a:r>
              <a:rPr lang="it-IT" sz="2400" dirty="0" smtClean="0"/>
              <a:t>Spero che…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46987" y="3529703"/>
            <a:ext cx="1713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/>
              <a:t>E</a:t>
            </a:r>
            <a:r>
              <a:rPr lang="it-IT" sz="2800" dirty="0" smtClean="0"/>
              <a:t>mozioni</a:t>
            </a:r>
            <a:endParaRPr lang="it-IT" sz="6000" dirty="0"/>
          </a:p>
        </p:txBody>
      </p:sp>
      <p:sp>
        <p:nvSpPr>
          <p:cNvPr id="14" name="Rettangolo 13"/>
          <p:cNvSpPr/>
          <p:nvPr/>
        </p:nvSpPr>
        <p:spPr>
          <a:xfrm>
            <a:off x="3151199" y="4083345"/>
            <a:ext cx="2317531" cy="8991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139185" y="4118844"/>
            <a:ext cx="2307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Sono contento che…</a:t>
            </a:r>
          </a:p>
          <a:p>
            <a:r>
              <a:rPr lang="it-IT" sz="2000" dirty="0" smtClean="0"/>
              <a:t>Mi dispiace che…</a:t>
            </a:r>
            <a:endParaRPr lang="it-IT" sz="2000" dirty="0"/>
          </a:p>
        </p:txBody>
      </p:sp>
      <p:sp>
        <p:nvSpPr>
          <p:cNvPr id="16" name="Rettangolo 15"/>
          <p:cNvSpPr/>
          <p:nvPr/>
        </p:nvSpPr>
        <p:spPr>
          <a:xfrm>
            <a:off x="6868512" y="3329649"/>
            <a:ext cx="4262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dirty="0">
                <a:solidFill>
                  <a:prstClr val="black"/>
                </a:solidFill>
              </a:rPr>
              <a:t>E’ formato da </a:t>
            </a:r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tempi</a:t>
            </a:r>
            <a:r>
              <a:rPr lang="it-IT" sz="32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480744" y="4037534"/>
            <a:ext cx="2948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TEMPI SEMPLICI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8866695" y="4037534"/>
            <a:ext cx="3216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TEMPI COMPOSTI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884641" y="4622309"/>
            <a:ext cx="190276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dirty="0">
                <a:solidFill>
                  <a:prstClr val="black"/>
                </a:solidFill>
              </a:rPr>
              <a:t>PRESENTE </a:t>
            </a:r>
            <a:r>
              <a:rPr lang="it-IT" sz="2400" b="1" dirty="0">
                <a:solidFill>
                  <a:prstClr val="black"/>
                </a:solidFill>
              </a:rPr>
              <a:t>  </a:t>
            </a:r>
            <a:endParaRPr lang="it-IT" sz="2400" b="1" dirty="0" smtClean="0">
              <a:solidFill>
                <a:prstClr val="black"/>
              </a:solidFill>
            </a:endParaRPr>
          </a:p>
          <a:p>
            <a:pPr lvl="0"/>
            <a:r>
              <a:rPr lang="it-IT" i="1" dirty="0" smtClean="0">
                <a:solidFill>
                  <a:prstClr val="black"/>
                </a:solidFill>
              </a:rPr>
              <a:t>Che </a:t>
            </a:r>
            <a:r>
              <a:rPr lang="it-IT" i="1" dirty="0">
                <a:solidFill>
                  <a:prstClr val="black"/>
                </a:solidFill>
              </a:rPr>
              <a:t>io mang</a:t>
            </a:r>
            <a:r>
              <a:rPr lang="it-IT" i="1" dirty="0">
                <a:solidFill>
                  <a:srgbClr val="FF0000"/>
                </a:solidFill>
              </a:rPr>
              <a:t>i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872902" y="5310851"/>
            <a:ext cx="216392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dirty="0">
                <a:solidFill>
                  <a:prstClr val="black"/>
                </a:solidFill>
              </a:rPr>
              <a:t>IMPERFETTO</a:t>
            </a:r>
            <a:r>
              <a:rPr lang="it-IT" sz="2400" b="1" dirty="0">
                <a:solidFill>
                  <a:prstClr val="black"/>
                </a:solidFill>
              </a:rPr>
              <a:t> </a:t>
            </a:r>
            <a:endParaRPr lang="it-IT" sz="2400" b="1" dirty="0" smtClean="0">
              <a:solidFill>
                <a:prstClr val="black"/>
              </a:solidFill>
            </a:endParaRPr>
          </a:p>
          <a:p>
            <a:pPr lvl="0"/>
            <a:r>
              <a:rPr lang="it-IT" i="1" dirty="0" smtClean="0">
                <a:solidFill>
                  <a:prstClr val="black"/>
                </a:solidFill>
              </a:rPr>
              <a:t>Che </a:t>
            </a:r>
            <a:r>
              <a:rPr lang="it-IT" i="1" dirty="0">
                <a:solidFill>
                  <a:prstClr val="black"/>
                </a:solidFill>
              </a:rPr>
              <a:t>io mangia</a:t>
            </a:r>
            <a:r>
              <a:rPr lang="it-IT" i="1" dirty="0">
                <a:solidFill>
                  <a:srgbClr val="FF0000"/>
                </a:solidFill>
              </a:rPr>
              <a:t>ssi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9327846" y="4622309"/>
            <a:ext cx="229460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dirty="0">
                <a:solidFill>
                  <a:prstClr val="black"/>
                </a:solidFill>
              </a:rPr>
              <a:t>PASSATO   </a:t>
            </a:r>
            <a:endParaRPr lang="it-IT" sz="2800" b="1" dirty="0" smtClean="0">
              <a:solidFill>
                <a:prstClr val="black"/>
              </a:solidFill>
            </a:endParaRPr>
          </a:p>
          <a:p>
            <a:pPr lvl="0"/>
            <a:r>
              <a:rPr lang="it-IT" i="1" dirty="0" smtClean="0">
                <a:solidFill>
                  <a:prstClr val="black"/>
                </a:solidFill>
              </a:rPr>
              <a:t>Che </a:t>
            </a:r>
            <a:r>
              <a:rPr lang="it-IT" i="1" dirty="0">
                <a:solidFill>
                  <a:prstClr val="black"/>
                </a:solidFill>
              </a:rPr>
              <a:t>io abbia mangiato</a:t>
            </a:r>
            <a:endParaRPr lang="it-IT" b="1" i="1" dirty="0">
              <a:solidFill>
                <a:prstClr val="black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199344" y="5275374"/>
            <a:ext cx="31738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1" dirty="0">
                <a:solidFill>
                  <a:prstClr val="black"/>
                </a:solidFill>
              </a:rPr>
              <a:t>TRAPASSATO</a:t>
            </a:r>
            <a:r>
              <a:rPr lang="it-IT" sz="3200" b="1" dirty="0">
                <a:solidFill>
                  <a:prstClr val="black"/>
                </a:solidFill>
              </a:rPr>
              <a:t>  </a:t>
            </a:r>
            <a:endParaRPr lang="it-IT" sz="3200" b="1" dirty="0" smtClean="0">
              <a:solidFill>
                <a:prstClr val="black"/>
              </a:solidFill>
            </a:endParaRPr>
          </a:p>
          <a:p>
            <a:pPr lvl="0"/>
            <a:r>
              <a:rPr lang="it-IT" i="1" dirty="0" smtClean="0">
                <a:solidFill>
                  <a:prstClr val="black"/>
                </a:solidFill>
              </a:rPr>
              <a:t>Che </a:t>
            </a:r>
            <a:r>
              <a:rPr lang="it-IT" i="1" dirty="0">
                <a:solidFill>
                  <a:prstClr val="black"/>
                </a:solidFill>
              </a:rPr>
              <a:t>io avessi mangiato</a:t>
            </a:r>
            <a:endParaRPr lang="it-IT" b="1" i="1" dirty="0">
              <a:solidFill>
                <a:prstClr val="black"/>
              </a:solidFill>
            </a:endParaRPr>
          </a:p>
        </p:txBody>
      </p:sp>
      <p:cxnSp>
        <p:nvCxnSpPr>
          <p:cNvPr id="24" name="Connettore 2 23"/>
          <p:cNvCxnSpPr/>
          <p:nvPr/>
        </p:nvCxnSpPr>
        <p:spPr>
          <a:xfrm flipH="1">
            <a:off x="7406641" y="3864002"/>
            <a:ext cx="328185" cy="2193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9660723" y="3907689"/>
            <a:ext cx="229653" cy="21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70" y="5275374"/>
            <a:ext cx="4125716" cy="14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11481"/>
            <a:ext cx="4450079" cy="277367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016076" y="609600"/>
            <a:ext cx="714099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Il </a:t>
            </a:r>
            <a:r>
              <a:rPr lang="it-IT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MODO CONDIZIONALE </a:t>
            </a:r>
            <a:r>
              <a:rPr lang="it-IT" sz="2800" dirty="0" smtClean="0"/>
              <a:t>si usa: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800" dirty="0" smtClean="0"/>
              <a:t>per le azioni che potrebbero verificarsi solo a </a:t>
            </a:r>
          </a:p>
          <a:p>
            <a:r>
              <a:rPr lang="it-IT" sz="2800" dirty="0"/>
              <a:t> </a:t>
            </a:r>
            <a:r>
              <a:rPr lang="it-IT" sz="2800" dirty="0" smtClean="0"/>
              <a:t>    certe condizioni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          Es.: Se smettesse di piovere </a:t>
            </a:r>
            <a:r>
              <a:rPr lang="it-IT" sz="2400" i="1" u="sng" dirty="0" smtClean="0">
                <a:solidFill>
                  <a:srgbClr val="7030A0"/>
                </a:solidFill>
              </a:rPr>
              <a:t>uscirei</a:t>
            </a:r>
            <a:r>
              <a:rPr lang="it-IT" sz="2400" dirty="0" smtClean="0"/>
              <a:t>.</a:t>
            </a:r>
          </a:p>
          <a:p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800" dirty="0" smtClean="0"/>
              <a:t>per chiedere educatamente qualcosa</a:t>
            </a:r>
          </a:p>
          <a:p>
            <a:r>
              <a:rPr lang="it-IT" sz="2400" dirty="0" smtClean="0"/>
              <a:t>              Es.: </a:t>
            </a:r>
            <a:r>
              <a:rPr lang="it-IT" sz="2400" i="1" u="sng" dirty="0" smtClean="0">
                <a:solidFill>
                  <a:srgbClr val="7030A0"/>
                </a:solidFill>
              </a:rPr>
              <a:t>Vorrei</a:t>
            </a:r>
            <a:r>
              <a:rPr lang="it-IT" sz="2400" dirty="0" smtClean="0">
                <a:solidFill>
                  <a:srgbClr val="7030A0"/>
                </a:solidFill>
              </a:rPr>
              <a:t> </a:t>
            </a:r>
            <a:r>
              <a:rPr lang="it-IT" sz="2400" dirty="0" smtClean="0"/>
              <a:t>un altro cioccolatino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9083" y="3471922"/>
            <a:ext cx="412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E’ formato da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tempi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1111082" y="4179808"/>
            <a:ext cx="533400" cy="453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3764999" y="4179808"/>
            <a:ext cx="487680" cy="453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75351" y="4632960"/>
            <a:ext cx="282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SEMPLICE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47372" y="5217735"/>
            <a:ext cx="1916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PRESENTE</a:t>
            </a:r>
          </a:p>
          <a:p>
            <a:r>
              <a:rPr lang="it-IT" sz="2800" i="1" dirty="0" smtClean="0"/>
              <a:t>Io mang</a:t>
            </a:r>
            <a:r>
              <a:rPr lang="it-IT" sz="2800" i="1" dirty="0" smtClean="0">
                <a:solidFill>
                  <a:srgbClr val="FF0000"/>
                </a:solidFill>
              </a:rPr>
              <a:t>erei</a:t>
            </a:r>
            <a:endParaRPr lang="it-IT" sz="2800" i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456066" y="4595306"/>
            <a:ext cx="312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COMPOSTO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795479" y="5156180"/>
            <a:ext cx="27467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PASSATO</a:t>
            </a:r>
          </a:p>
          <a:p>
            <a:r>
              <a:rPr lang="it-IT" sz="2800" i="1" dirty="0" smtClean="0"/>
              <a:t>Io avrei mangiato</a:t>
            </a:r>
            <a:endParaRPr lang="it-IT" sz="2800" i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921" y="3855720"/>
            <a:ext cx="313944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" y="253365"/>
            <a:ext cx="2867025" cy="34861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310520" y="387698"/>
            <a:ext cx="8591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 </a:t>
            </a:r>
            <a:r>
              <a:rPr lang="it-IT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MODO IMPERATIVO </a:t>
            </a:r>
            <a:r>
              <a:rPr lang="it-IT" sz="3200" dirty="0" smtClean="0"/>
              <a:t>esprime </a:t>
            </a:r>
          </a:p>
          <a:p>
            <a:r>
              <a:rPr lang="it-IT" sz="3200" dirty="0" smtClean="0"/>
              <a:t>un ordine, un consiglio o un invito.</a:t>
            </a:r>
          </a:p>
          <a:p>
            <a:pPr algn="ctr"/>
            <a:r>
              <a:rPr lang="it-IT" sz="2800" dirty="0" smtClean="0"/>
              <a:t>Es.: </a:t>
            </a:r>
            <a:r>
              <a:rPr lang="it-IT" sz="2800" i="1" u="sng" dirty="0" smtClean="0">
                <a:solidFill>
                  <a:srgbClr val="FF3300"/>
                </a:solidFill>
              </a:rPr>
              <a:t>Corri</a:t>
            </a:r>
            <a:r>
              <a:rPr lang="it-IT" sz="2800" dirty="0" smtClean="0"/>
              <a:t>!</a:t>
            </a:r>
          </a:p>
          <a:p>
            <a:pPr algn="ctr"/>
            <a:r>
              <a:rPr lang="it-IT" sz="2800" i="1" u="sng" dirty="0" smtClean="0">
                <a:solidFill>
                  <a:srgbClr val="FF3300"/>
                </a:solidFill>
              </a:rPr>
              <a:t>Sii </a:t>
            </a:r>
            <a:r>
              <a:rPr lang="it-IT" sz="2800" dirty="0" smtClean="0"/>
              <a:t>gentile.</a:t>
            </a:r>
          </a:p>
          <a:p>
            <a:pPr algn="ctr"/>
            <a:r>
              <a:rPr lang="it-IT" sz="2800" i="1" u="sng" dirty="0" smtClean="0">
                <a:solidFill>
                  <a:srgbClr val="FF3300"/>
                </a:solidFill>
              </a:rPr>
              <a:t>Aiuta</a:t>
            </a:r>
            <a:r>
              <a:rPr lang="it-IT" sz="2800" dirty="0" smtClean="0"/>
              <a:t> il tuo amico</a:t>
            </a:r>
          </a:p>
          <a:p>
            <a:pPr algn="ctr"/>
            <a:endParaRPr lang="it-IT" sz="3200" dirty="0" smtClean="0"/>
          </a:p>
          <a:p>
            <a:pPr algn="ctr"/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ha perciò la 1° persona singolare.</a:t>
            </a:r>
            <a:endParaRPr lang="it-IT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0845" y="3865573"/>
            <a:ext cx="5665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Ha solo </a:t>
            </a:r>
            <a:r>
              <a:rPr lang="it-IT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tempo </a:t>
            </a:r>
            <a:r>
              <a:rPr lang="it-IT" sz="2800" dirty="0" smtClean="0"/>
              <a:t>– il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" y="4436299"/>
            <a:ext cx="4907280" cy="22845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640" y="4358640"/>
            <a:ext cx="4876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55" y="3427865"/>
            <a:ext cx="4101185" cy="258422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" y="259080"/>
            <a:ext cx="4257675" cy="281267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2654" y="3427865"/>
            <a:ext cx="65385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HANNO SOLO </a:t>
            </a:r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TEMPI</a:t>
            </a:r>
            <a:r>
              <a:rPr lang="it-IT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it-IT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</a:t>
            </a:r>
            <a:r>
              <a:rPr lang="it-IT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il </a:t>
            </a:r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PASSATO</a:t>
            </a:r>
            <a:endParaRPr lang="it-IT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87240" y="836949"/>
            <a:ext cx="74505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/>
              <a:t>I</a:t>
            </a:r>
            <a:r>
              <a:rPr lang="it-IT" dirty="0" smtClean="0"/>
              <a:t> </a:t>
            </a:r>
            <a:r>
              <a:rPr lang="it-IT" sz="3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MODI INDEFINITI </a:t>
            </a:r>
            <a:r>
              <a:rPr lang="it-IT" sz="3200" dirty="0" smtClean="0"/>
              <a:t>si definiscono </a:t>
            </a:r>
          </a:p>
          <a:p>
            <a:pPr algn="ctr"/>
            <a:r>
              <a:rPr lang="it-IT" sz="3200" dirty="0" smtClean="0"/>
              <a:t>così perché non indicano mai la persona.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04914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7" y="932485"/>
            <a:ext cx="4639458" cy="37859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355" y="1383628"/>
            <a:ext cx="7260965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8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2648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6126480"/>
            <a:ext cx="11135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Il </a:t>
            </a:r>
            <a:r>
              <a:rPr lang="it-IT" sz="2800" b="1" i="1" dirty="0" smtClean="0">
                <a:solidFill>
                  <a:srgbClr val="FF0000"/>
                </a:solidFill>
              </a:rPr>
              <a:t>PARTICIPIO PASSATO </a:t>
            </a:r>
            <a:r>
              <a:rPr lang="it-IT" sz="2800" dirty="0" smtClean="0"/>
              <a:t>è usato per formare i tempi composti (</a:t>
            </a:r>
            <a:r>
              <a:rPr lang="it-IT" sz="2800" i="1" dirty="0" smtClean="0"/>
              <a:t>ho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u="sng" dirty="0" smtClean="0">
                <a:solidFill>
                  <a:srgbClr val="FF0000"/>
                </a:solidFill>
              </a:rPr>
              <a:t>mangiato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1996440" y="5775960"/>
            <a:ext cx="0" cy="33528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85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410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Kristen ITC</vt:lpstr>
      <vt:lpstr>Ubuntu Condensed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Maria Grazia</cp:lastModifiedBy>
  <cp:revision>35</cp:revision>
  <dcterms:created xsi:type="dcterms:W3CDTF">2020-04-30T13:35:04Z</dcterms:created>
  <dcterms:modified xsi:type="dcterms:W3CDTF">2020-05-19T11:20:26Z</dcterms:modified>
</cp:coreProperties>
</file>