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64" r:id="rId5"/>
    <p:sldId id="260" r:id="rId6"/>
    <p:sldId id="265" r:id="rId7"/>
    <p:sldId id="266" r:id="rId8"/>
    <p:sldId id="267" r:id="rId9"/>
    <p:sldId id="262" r:id="rId10"/>
    <p:sldId id="271" r:id="rId11"/>
    <p:sldId id="270" r:id="rId1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3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25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64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7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96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0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4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24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6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46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98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488B-FB2B-4823-B72B-5015D7FBB809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EC9B-57C0-48D2-8999-5CC700383A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treccani.it/enciclopedia/articoli-indeterminativi_(La_grammatica_italiana)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treccani.it/enciclopedia/articoli-determinativi_(La_grammatica_italiana)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eccani.it/enciclopedia/aggettivi-indefiniti_(La_grammatica_italiana)/" TargetMode="External"/><Relationship Id="rId5" Type="http://schemas.openxmlformats.org/officeDocument/2006/relationships/hyperlink" Target="http://www.treccani.it/enciclopedia/aggettivi-dimostrativi_(La_grammatica_italiana)/" TargetMode="External"/><Relationship Id="rId4" Type="http://schemas.openxmlformats.org/officeDocument/2006/relationships/hyperlink" Target="http://www.treccani.it/enciclopedia/aggettivi-numerali_(La_grammatica_italiana)/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208" y="430251"/>
            <a:ext cx="2238375" cy="2038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99" y="2039419"/>
            <a:ext cx="3764280" cy="212328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82015" y="743465"/>
            <a:ext cx="9144000" cy="1041241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GLI AGGETTIVI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01839" y="4851400"/>
            <a:ext cx="4143375" cy="1646556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Inss</a:t>
            </a:r>
            <a:r>
              <a:rPr lang="it-IT" sz="3200" dirty="0" smtClean="0"/>
              <a:t>. Piccolo M.G</a:t>
            </a:r>
            <a:r>
              <a:rPr lang="it-IT" sz="3200" dirty="0"/>
              <a:t>.</a:t>
            </a:r>
            <a:r>
              <a:rPr lang="it-IT" sz="3200" dirty="0" smtClean="0"/>
              <a:t>  -  Vitiello I.</a:t>
            </a:r>
          </a:p>
          <a:p>
            <a:r>
              <a:rPr lang="it-IT" sz="3200" dirty="0" smtClean="0"/>
              <a:t>Classi 5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" y="2224482"/>
            <a:ext cx="3190874" cy="17531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88" y="4417415"/>
            <a:ext cx="3856672" cy="19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74654"/>
              </p:ext>
            </p:extLst>
          </p:nvPr>
        </p:nvGraphicFramePr>
        <p:xfrm>
          <a:off x="274955" y="0"/>
          <a:ext cx="606488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00725" imgH="7695863" progId="AcroExch.Document.DC">
                  <p:embed/>
                </p:oleObj>
              </mc:Choice>
              <mc:Fallback>
                <p:oleObj name="Acrobat Document" r:id="rId3" imgW="5800725" imgH="769586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955" y="0"/>
                        <a:ext cx="606488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6595807" y="2459504"/>
            <a:ext cx="5190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Esegui sul tuo quaderno</a:t>
            </a:r>
          </a:p>
          <a:p>
            <a:pPr algn="ctr"/>
            <a: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</a:t>
            </a:r>
            <a:endParaRPr lang="it-IT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it-IT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it-IT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uon lavoro</a:t>
            </a:r>
            <a:endParaRPr lang="it-IT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09245" y="792480"/>
            <a:ext cx="5277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ED ORA RIPASSIAMO </a:t>
            </a:r>
          </a:p>
          <a:p>
            <a:pPr algn="ctr"/>
            <a:r>
              <a:rPr lang="it-IT" sz="24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GLI AGGETTIVI TUTTI INSIEME</a:t>
            </a:r>
            <a:endParaRPr lang="it-IT" sz="24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1722">
            <a:off x="1234440" y="900112"/>
            <a:ext cx="6095999" cy="313848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621994" y="4049375"/>
            <a:ext cx="74169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CIAO E </a:t>
            </a:r>
          </a:p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ALLA PROSSIMA LEZIONE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59586" y="261402"/>
            <a:ext cx="76317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GLI AGGETTIVI</a:t>
            </a:r>
          </a:p>
          <a:p>
            <a:pPr algn="ctr"/>
            <a:r>
              <a:rPr lang="it-IT" sz="2400" dirty="0" smtClean="0"/>
              <a:t>Sono </a:t>
            </a:r>
            <a:r>
              <a:rPr lang="it-IT" sz="2400" dirty="0" smtClean="0">
                <a:solidFill>
                  <a:srgbClr val="FF0000"/>
                </a:solidFill>
              </a:rPr>
              <a:t>parti variabili </a:t>
            </a:r>
            <a:r>
              <a:rPr lang="it-IT" sz="2400" dirty="0" smtClean="0"/>
              <a:t>del discorso che accompagnano il nome.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3185160" y="1383811"/>
            <a:ext cx="695306" cy="4924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7495251" y="1424054"/>
            <a:ext cx="749589" cy="476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38942" y="1924705"/>
            <a:ext cx="424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Esprimono una </a:t>
            </a:r>
            <a:r>
              <a:rPr lang="it-IT" sz="2400" i="1" dirty="0" smtClean="0">
                <a:solidFill>
                  <a:srgbClr val="FF0000"/>
                </a:solidFill>
              </a:rPr>
              <a:t>qualità</a:t>
            </a:r>
            <a:r>
              <a:rPr lang="it-IT" sz="2400" dirty="0" smtClean="0"/>
              <a:t> del nome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47065" y="2390773"/>
            <a:ext cx="4449552" cy="8839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0682" y="2503318"/>
            <a:ext cx="4482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AGGETTIVI QUALIFICATIVI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71225" y="3305586"/>
            <a:ext cx="272683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Grado </a:t>
            </a:r>
            <a:r>
              <a:rPr lang="it-IT" sz="2000" i="1" dirty="0" smtClean="0">
                <a:solidFill>
                  <a:srgbClr val="FF0000"/>
                </a:solidFill>
              </a:rPr>
              <a:t>POSITIVO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Grado </a:t>
            </a:r>
            <a:r>
              <a:rPr lang="it-IT" sz="2000" i="1" dirty="0" smtClean="0">
                <a:solidFill>
                  <a:srgbClr val="FF0000"/>
                </a:solidFill>
              </a:rPr>
              <a:t>COMPARATIVO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Di maggioranza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Di minoranza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Di uguaglianza</a:t>
            </a:r>
          </a:p>
          <a:p>
            <a:pPr marL="342900" indent="-342900">
              <a:buFontTx/>
              <a:buChar char="-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Grado </a:t>
            </a:r>
            <a:r>
              <a:rPr lang="it-IT" sz="2000" i="1" dirty="0" smtClean="0">
                <a:solidFill>
                  <a:srgbClr val="FF0000"/>
                </a:solidFill>
              </a:rPr>
              <a:t>SUPERLATIVO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a</a:t>
            </a:r>
            <a:r>
              <a:rPr lang="it-IT" sz="2000" dirty="0" smtClean="0"/>
              <a:t>ssoluto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relativo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004560" y="1900922"/>
            <a:ext cx="527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Esprimono altre </a:t>
            </a:r>
            <a:r>
              <a:rPr lang="it-IT" sz="2400" i="1" dirty="0" smtClean="0">
                <a:solidFill>
                  <a:srgbClr val="FF0000"/>
                </a:solidFill>
              </a:rPr>
              <a:t>caratteristiche</a:t>
            </a:r>
            <a:r>
              <a:rPr lang="it-IT" sz="2400" dirty="0" smtClean="0"/>
              <a:t> del nome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5989320" y="2386370"/>
            <a:ext cx="5044440" cy="91921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C00000"/>
                </a:solidFill>
              </a:rPr>
              <a:t>AGGETTIVI DETERMINATIVI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995160" y="3459480"/>
            <a:ext cx="36051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POSSESSIVI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DIMOSTRATIVI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NUMERALI</a:t>
            </a:r>
          </a:p>
          <a:p>
            <a:r>
              <a:rPr lang="it-IT" sz="2000" dirty="0" smtClean="0"/>
              <a:t>Cardinali, ordinali, moltiplicativi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INDEFINITI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ESCLAMATIVI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INTERROGATIVI</a:t>
            </a:r>
            <a:endParaRPr lang="it-IT" sz="200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6" y="114931"/>
            <a:ext cx="2190750" cy="17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65960" y="7772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061543" y="338143"/>
            <a:ext cx="943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Gli </a:t>
            </a:r>
            <a:r>
              <a:rPr lang="it-IT" sz="3600" dirty="0" smtClean="0">
                <a:solidFill>
                  <a:srgbClr val="00CCFF"/>
                </a:solidFill>
              </a:rPr>
              <a:t>aggettivi sostantivati </a:t>
            </a:r>
            <a:r>
              <a:rPr lang="it-IT" sz="3600" dirty="0" smtClean="0"/>
              <a:t> sono aggettivi </a:t>
            </a:r>
          </a:p>
          <a:p>
            <a:pPr algn="ctr"/>
            <a:r>
              <a:rPr lang="it-IT" sz="3600" dirty="0" smtClean="0"/>
              <a:t>che assumono la funzione di nome.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2682240" y="1507792"/>
            <a:ext cx="89084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preceduti dall’articolo </a:t>
            </a:r>
            <a:r>
              <a:rPr lang="it-IT" sz="2400" b="0" i="0" u="none" strike="noStrike" dirty="0" smtClean="0">
                <a:solidFill>
                  <a:srgbClr val="D2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determinativo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 </a:t>
            </a:r>
            <a:r>
              <a:rPr lang="it-IT" sz="2400" b="0" i="0" u="none" strike="noStrike" dirty="0" smtClean="0">
                <a:solidFill>
                  <a:srgbClr val="D2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indeterminativo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 da un altro elemento come un aggettivo </a:t>
            </a:r>
            <a:r>
              <a:rPr lang="it-IT" sz="2400" b="0" i="0" u="none" strike="noStrike" dirty="0" smtClean="0">
                <a:solidFill>
                  <a:srgbClr val="D2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numerale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0" i="0" u="none" strike="noStrike" dirty="0" smtClean="0">
                <a:solidFill>
                  <a:srgbClr val="D2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dimostrativo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0" i="0" u="none" strike="noStrike" dirty="0" smtClean="0">
                <a:solidFill>
                  <a:srgbClr val="D2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indefinito</a:t>
            </a:r>
            <a:r>
              <a:rPr lang="it-IT" sz="2400" b="0" i="0" u="none" strike="noStrike" dirty="0" smtClean="0">
                <a:solidFill>
                  <a:srgbClr val="D2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400" b="0" i="0" dirty="0" smtClean="0">
              <a:solidFill>
                <a:srgbClr val="3E3F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 smtClean="0">
                <a:solidFill>
                  <a:srgbClr val="3E3F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Es.:</a:t>
            </a:r>
          </a:p>
          <a:p>
            <a:r>
              <a:rPr lang="it-IT" sz="2400" b="1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buono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2400" b="1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brutto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it-IT" sz="2400" b="1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cattivo             Certi studiosi </a:t>
            </a:r>
            <a:r>
              <a:rPr lang="it-IT" sz="240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antipatici.</a:t>
            </a:r>
            <a:endParaRPr lang="it-IT" sz="2400" b="0" i="0" dirty="0" smtClean="0">
              <a:solidFill>
                <a:srgbClr val="3E3F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ricco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va a Montecarlo                  </a:t>
            </a:r>
            <a:r>
              <a:rPr lang="it-IT" sz="2400" b="1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 giovani</a:t>
            </a:r>
            <a:r>
              <a:rPr lang="it-IT" sz="2400" b="0" i="0" dirty="0" smtClean="0">
                <a:solidFill>
                  <a:srgbClr val="3E3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sono incorreggibili</a:t>
            </a:r>
            <a:endParaRPr lang="it-IT" sz="2400" b="0" i="0" dirty="0">
              <a:solidFill>
                <a:srgbClr val="3E3F3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3400" y="4005910"/>
            <a:ext cx="10730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/>
              <a:t>Gli </a:t>
            </a:r>
            <a:r>
              <a:rPr lang="it-IT" sz="3600" dirty="0" smtClean="0">
                <a:solidFill>
                  <a:srgbClr val="C00000"/>
                </a:solidFill>
              </a:rPr>
              <a:t>aggettivi determinativi </a:t>
            </a:r>
            <a:r>
              <a:rPr lang="it-IT" sz="3600" dirty="0" smtClean="0"/>
              <a:t>quando sostituiscono il nome </a:t>
            </a:r>
          </a:p>
          <a:p>
            <a:pPr algn="ctr"/>
            <a:r>
              <a:rPr lang="it-IT" sz="3600" dirty="0" smtClean="0"/>
              <a:t>si dicono </a:t>
            </a:r>
            <a:r>
              <a:rPr lang="it-IT" sz="3600" dirty="0" smtClean="0">
                <a:solidFill>
                  <a:srgbClr val="C00000"/>
                </a:solidFill>
              </a:rPr>
              <a:t>PRONOMI</a:t>
            </a:r>
            <a:r>
              <a:rPr lang="it-IT" sz="3600" dirty="0" smtClean="0"/>
              <a:t>.</a:t>
            </a:r>
          </a:p>
          <a:p>
            <a:pPr algn="ctr"/>
            <a:r>
              <a:rPr lang="it-IT" sz="2400" dirty="0" smtClean="0"/>
              <a:t>Es.: Il </a:t>
            </a:r>
            <a:r>
              <a:rPr lang="it-IT" sz="2400" dirty="0" smtClean="0">
                <a:solidFill>
                  <a:srgbClr val="FF0000"/>
                </a:solidFill>
              </a:rPr>
              <a:t>mio </a:t>
            </a:r>
            <a:r>
              <a:rPr lang="it-IT" sz="2400" u="sng" dirty="0" smtClean="0"/>
              <a:t>dolce</a:t>
            </a:r>
            <a:r>
              <a:rPr lang="it-IT" sz="2400" dirty="0" smtClean="0"/>
              <a:t> preferito è il tiramisù, e il </a:t>
            </a:r>
            <a:r>
              <a:rPr lang="it-IT" sz="2400" dirty="0" smtClean="0">
                <a:solidFill>
                  <a:srgbClr val="C00000"/>
                </a:solidFill>
              </a:rPr>
              <a:t>tuo</a:t>
            </a:r>
            <a:r>
              <a:rPr lang="it-IT" sz="2400" dirty="0" smtClean="0"/>
              <a:t>?</a:t>
            </a:r>
            <a:endParaRPr lang="it-IT" sz="2400" dirty="0"/>
          </a:p>
        </p:txBody>
      </p:sp>
      <p:sp>
        <p:nvSpPr>
          <p:cNvPr id="7" name="Freccia circolare in giù 6"/>
          <p:cNvSpPr/>
          <p:nvPr/>
        </p:nvSpPr>
        <p:spPr>
          <a:xfrm>
            <a:off x="4023360" y="5074920"/>
            <a:ext cx="563880" cy="182880"/>
          </a:xfrm>
          <a:prstGeom prst="curved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4023360" y="5526739"/>
            <a:ext cx="0" cy="198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198108" y="5687636"/>
            <a:ext cx="18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AGGETTIVO POSS.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25954" y="5636095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PRONOME POSS.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8401824" y="5458159"/>
            <a:ext cx="15240" cy="23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88" y="4826649"/>
            <a:ext cx="2618047" cy="135881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5675" y="4826649"/>
            <a:ext cx="2509973" cy="142832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552" y="191129"/>
            <a:ext cx="2357105" cy="31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6245" y="222856"/>
            <a:ext cx="96903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L’AGGETTIVO QUALIFICATIVO</a:t>
            </a:r>
          </a:p>
          <a:p>
            <a:r>
              <a:rPr lang="it-IT" sz="2800" dirty="0" smtClean="0"/>
              <a:t>È una parola che si aggiunge al nome per esprimerne una qualità.</a:t>
            </a:r>
          </a:p>
          <a:p>
            <a:pPr algn="ctr"/>
            <a:r>
              <a:rPr lang="it-IT" sz="2800" dirty="0" smtClean="0"/>
              <a:t>Concorda al nome nel genere e nel numero.</a:t>
            </a:r>
            <a:endParaRPr lang="it-IT" sz="2800" dirty="0"/>
          </a:p>
          <a:p>
            <a:pPr algn="ctr"/>
            <a:r>
              <a:rPr lang="it-IT" sz="2400" dirty="0" smtClean="0"/>
              <a:t>Es. alunn</a:t>
            </a:r>
            <a:r>
              <a:rPr lang="it-IT" sz="2400" dirty="0" smtClean="0">
                <a:solidFill>
                  <a:srgbClr val="FF0000"/>
                </a:solidFill>
              </a:rPr>
              <a:t>o</a:t>
            </a:r>
            <a:r>
              <a:rPr lang="it-IT" sz="2400" dirty="0" smtClean="0"/>
              <a:t> studios</a:t>
            </a:r>
            <a:r>
              <a:rPr lang="it-IT" sz="2400" dirty="0" smtClean="0">
                <a:solidFill>
                  <a:srgbClr val="FF0000"/>
                </a:solidFill>
              </a:rPr>
              <a:t>o</a:t>
            </a:r>
            <a:r>
              <a:rPr lang="it-IT" sz="2400" dirty="0" smtClean="0"/>
              <a:t>    -   alunn</a:t>
            </a:r>
            <a:r>
              <a:rPr lang="it-IT" sz="2400" dirty="0" smtClean="0">
                <a:solidFill>
                  <a:srgbClr val="FF0000"/>
                </a:solidFill>
              </a:rPr>
              <a:t>i</a:t>
            </a:r>
            <a:r>
              <a:rPr lang="it-IT" sz="2400" dirty="0" smtClean="0"/>
              <a:t> studios</a:t>
            </a:r>
            <a:r>
              <a:rPr lang="it-IT" sz="2400" dirty="0" smtClean="0">
                <a:solidFill>
                  <a:srgbClr val="FF0000"/>
                </a:solidFill>
              </a:rPr>
              <a:t>i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6245" y="2104694"/>
            <a:ext cx="628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Una qualità può essere espressa in diversi </a:t>
            </a:r>
            <a:r>
              <a:rPr lang="it-IT" sz="2800" i="1" dirty="0" smtClean="0">
                <a:solidFill>
                  <a:srgbClr val="FF0000"/>
                </a:solidFill>
              </a:rPr>
              <a:t>gradi</a:t>
            </a:r>
            <a:r>
              <a:rPr lang="it-IT" sz="2400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2237" y="2569269"/>
            <a:ext cx="1065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POSITIVO</a:t>
            </a:r>
            <a:r>
              <a:rPr lang="it-IT" sz="2400" dirty="0" smtClean="0"/>
              <a:t>: Esprime una qualità, senza alcun confronto  (es. la lepre è veloce)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82" y="1249688"/>
            <a:ext cx="2681206" cy="12372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2237" y="2926322"/>
            <a:ext cx="120097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COMPARATIVO</a:t>
            </a:r>
            <a:r>
              <a:rPr lang="it-IT" sz="2400" dirty="0" smtClean="0"/>
              <a:t>: Esprime un confronto tra due elementi sulla base di una stessa qualità.</a:t>
            </a:r>
          </a:p>
          <a:p>
            <a:pPr algn="ctr"/>
            <a:r>
              <a:rPr lang="it-IT" sz="2400" dirty="0" smtClean="0"/>
              <a:t>  Può essere di: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Maggioranza</a:t>
            </a:r>
            <a:r>
              <a:rPr lang="it-IT" sz="2400" dirty="0" smtClean="0"/>
              <a:t>, indica un rapporto di superiorità (</a:t>
            </a:r>
            <a:r>
              <a:rPr lang="it-IT" sz="2400" i="1" dirty="0" smtClean="0">
                <a:solidFill>
                  <a:srgbClr val="FF0000"/>
                </a:solidFill>
              </a:rPr>
              <a:t>più</a:t>
            </a:r>
            <a:r>
              <a:rPr lang="it-IT" sz="2400" dirty="0" smtClean="0"/>
              <a:t> veloce)</a:t>
            </a:r>
          </a:p>
          <a:p>
            <a:pPr algn="ctr"/>
            <a:r>
              <a:rPr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Minoranza</a:t>
            </a:r>
            <a:r>
              <a:rPr lang="it-IT" sz="2400" dirty="0" smtClean="0"/>
              <a:t>, indica un rapporto di inferiorità (</a:t>
            </a:r>
            <a:r>
              <a:rPr lang="it-IT" sz="2400" i="1" dirty="0" smtClean="0">
                <a:solidFill>
                  <a:srgbClr val="FF0000"/>
                </a:solidFill>
              </a:rPr>
              <a:t>meno</a:t>
            </a:r>
            <a:r>
              <a:rPr lang="it-IT" sz="2400" dirty="0" smtClean="0"/>
              <a:t> veloce)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Uguaglianza</a:t>
            </a:r>
            <a:r>
              <a:rPr lang="it-IT" sz="2400" dirty="0" smtClean="0"/>
              <a:t>, indica un rapporto di parità (veloce </a:t>
            </a:r>
            <a:r>
              <a:rPr lang="it-IT" sz="2400" i="1" dirty="0" smtClean="0">
                <a:solidFill>
                  <a:srgbClr val="FF0000"/>
                </a:solidFill>
              </a:rPr>
              <a:t>come</a:t>
            </a:r>
            <a:r>
              <a:rPr lang="it-IT" sz="2400" dirty="0" smtClean="0"/>
              <a:t>)</a:t>
            </a:r>
          </a:p>
          <a:p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2237" y="4841981"/>
            <a:ext cx="116430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SUPERLATIVO</a:t>
            </a:r>
            <a:r>
              <a:rPr lang="it-IT" sz="2400" dirty="0" smtClean="0"/>
              <a:t>: Esprime una qualità al massimo livello.</a:t>
            </a:r>
          </a:p>
          <a:p>
            <a:pPr algn="ctr"/>
            <a:r>
              <a:rPr lang="it-IT" sz="2400" dirty="0" smtClean="0"/>
              <a:t>Può essere: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Assoluto</a:t>
            </a:r>
            <a:r>
              <a:rPr lang="it-IT" sz="2400" dirty="0" smtClean="0"/>
              <a:t>, indica il massimo livello senza alcun confronto </a:t>
            </a:r>
            <a:r>
              <a:rPr lang="it-IT" sz="2000" dirty="0" smtClean="0"/>
              <a:t>(veloc</a:t>
            </a:r>
            <a:r>
              <a:rPr lang="it-IT" sz="2000" i="1" dirty="0" smtClean="0">
                <a:solidFill>
                  <a:srgbClr val="FF0000"/>
                </a:solidFill>
              </a:rPr>
              <a:t>issima</a:t>
            </a:r>
            <a:r>
              <a:rPr lang="it-IT" sz="2000" dirty="0" smtClean="0"/>
              <a:t>, veloce </a:t>
            </a:r>
            <a:r>
              <a:rPr lang="it-IT" sz="2000" dirty="0" err="1" smtClean="0">
                <a:solidFill>
                  <a:srgbClr val="FF0000"/>
                </a:solidFill>
              </a:rPr>
              <a:t>veloce</a:t>
            </a:r>
            <a:r>
              <a:rPr lang="it-IT" sz="2000" dirty="0" smtClean="0"/>
              <a:t>, </a:t>
            </a:r>
            <a:r>
              <a:rPr lang="it-IT" sz="2000" dirty="0" smtClean="0">
                <a:solidFill>
                  <a:srgbClr val="FF0000"/>
                </a:solidFill>
              </a:rPr>
              <a:t>molto</a:t>
            </a:r>
            <a:r>
              <a:rPr lang="it-IT" sz="2000" dirty="0" smtClean="0"/>
              <a:t> veloce, </a:t>
            </a:r>
            <a:r>
              <a:rPr lang="it-IT" sz="2000" dirty="0" smtClean="0">
                <a:solidFill>
                  <a:srgbClr val="FF0000"/>
                </a:solidFill>
              </a:rPr>
              <a:t>super</a:t>
            </a:r>
            <a:r>
              <a:rPr lang="it-IT" sz="2000" dirty="0" smtClean="0"/>
              <a:t>veloce…)</a:t>
            </a:r>
          </a:p>
          <a:p>
            <a:pPr algn="ctr"/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Relativo</a:t>
            </a:r>
            <a:r>
              <a:rPr lang="it-IT" sz="2400" dirty="0" smtClean="0"/>
              <a:t>, indica il massimo livello in rapporto a un confronto (</a:t>
            </a:r>
            <a:r>
              <a:rPr lang="it-IT" sz="2400" i="1" dirty="0" smtClean="0">
                <a:solidFill>
                  <a:srgbClr val="FF0000"/>
                </a:solidFill>
              </a:rPr>
              <a:t>la più/meno </a:t>
            </a:r>
            <a:r>
              <a:rPr lang="it-IT" sz="2400" dirty="0" smtClean="0"/>
              <a:t>veloce</a:t>
            </a:r>
            <a:r>
              <a:rPr lang="it-IT" sz="2000" dirty="0" smtClean="0"/>
              <a:t>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727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37796" y="198120"/>
            <a:ext cx="8918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GLI AGGETTIVI DETERMINATIVI</a:t>
            </a:r>
          </a:p>
          <a:p>
            <a:pPr algn="ctr"/>
            <a:r>
              <a:rPr lang="it-IT" sz="2400" dirty="0" smtClean="0"/>
              <a:t> Hanno nomi diversi in base alle </a:t>
            </a:r>
            <a:r>
              <a:rPr lang="it-IT" sz="2400" dirty="0" smtClean="0">
                <a:solidFill>
                  <a:srgbClr val="C00000"/>
                </a:solidFill>
              </a:rPr>
              <a:t>CARATTERISTICHE</a:t>
            </a:r>
            <a:r>
              <a:rPr lang="it-IT" sz="2400" dirty="0" smtClean="0"/>
              <a:t> che li accomunano.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8849" y="1269326"/>
            <a:ext cx="114223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Si dividono in 6 gruppi:</a:t>
            </a:r>
          </a:p>
          <a:p>
            <a:endParaRPr lang="it-IT" sz="2400" dirty="0"/>
          </a:p>
          <a:p>
            <a:r>
              <a:rPr lang="it-IT" sz="2400" dirty="0" smtClean="0"/>
              <a:t>1)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AGGETTIVI POSSESSIVI</a:t>
            </a:r>
            <a:r>
              <a:rPr lang="it-IT" sz="2400" dirty="0" smtClean="0"/>
              <a:t>: Indicano a chi appartiene ciò di cui si parla.</a:t>
            </a:r>
          </a:p>
          <a:p>
            <a:pPr algn="ctr"/>
            <a:r>
              <a:rPr lang="it-IT" sz="2400" dirty="0" smtClean="0"/>
              <a:t>Es: </a:t>
            </a:r>
            <a:r>
              <a:rPr lang="it-IT" sz="2400" dirty="0" smtClean="0">
                <a:solidFill>
                  <a:srgbClr val="FF0000"/>
                </a:solidFill>
              </a:rPr>
              <a:t>Tuo</a:t>
            </a:r>
            <a:r>
              <a:rPr lang="it-IT" sz="2400" dirty="0" smtClean="0"/>
              <a:t> fratello  - Il </a:t>
            </a:r>
            <a:r>
              <a:rPr lang="it-IT" sz="2400" dirty="0" smtClean="0">
                <a:solidFill>
                  <a:srgbClr val="FF0000"/>
                </a:solidFill>
              </a:rPr>
              <a:t>mio</a:t>
            </a:r>
            <a:r>
              <a:rPr lang="it-IT" sz="2400" dirty="0" smtClean="0"/>
              <a:t> zaino</a:t>
            </a:r>
          </a:p>
          <a:p>
            <a:pPr algn="ctr"/>
            <a:endParaRPr lang="it-IT" sz="2400" dirty="0" smtClean="0"/>
          </a:p>
          <a:p>
            <a:r>
              <a:rPr lang="it-IT" sz="2400" dirty="0" smtClean="0"/>
              <a:t> Sono </a:t>
            </a:r>
            <a:r>
              <a:rPr lang="it-IT" sz="2800" dirty="0" smtClean="0">
                <a:solidFill>
                  <a:srgbClr val="FF0000"/>
                </a:solidFill>
              </a:rPr>
              <a:t>PROPRIO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ALTRUI</a:t>
            </a:r>
            <a:r>
              <a:rPr lang="it-IT" sz="2800" dirty="0" smtClean="0"/>
              <a:t> e </a:t>
            </a:r>
            <a:r>
              <a:rPr lang="it-IT" sz="2800" dirty="0" smtClean="0">
                <a:solidFill>
                  <a:srgbClr val="FF0000"/>
                </a:solidFill>
              </a:rPr>
              <a:t>MIO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TUO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SUO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NOSTRO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VOSTRO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LORO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3756304"/>
            <a:ext cx="5038918" cy="27549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87208" y="4093817"/>
            <a:ext cx="3437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Rispondono alla domanda</a:t>
            </a:r>
          </a:p>
          <a:p>
            <a:pPr algn="ctr"/>
            <a:r>
              <a:rPr lang="it-IT" sz="4000" b="1" i="1" dirty="0" smtClean="0">
                <a:solidFill>
                  <a:srgbClr val="C00000"/>
                </a:solidFill>
              </a:rPr>
              <a:t>DI CHI E’?</a:t>
            </a:r>
            <a:endParaRPr lang="it-IT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2043" y="259080"/>
            <a:ext cx="12128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2) </a:t>
            </a:r>
            <a:r>
              <a:rPr lang="it-IT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AGGETTIVI DIMOSTRATIVI</a:t>
            </a:r>
            <a:r>
              <a:rPr lang="it-IT" sz="2400" dirty="0" smtClean="0"/>
              <a:t>: Indicano la posizione nello spazio e nel tempo del nome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                                                                  a cui si riferiscono.</a:t>
            </a:r>
          </a:p>
          <a:p>
            <a:pPr algn="ctr"/>
            <a:r>
              <a:rPr lang="it-IT" sz="2400" dirty="0" smtClean="0"/>
              <a:t>Es.: </a:t>
            </a:r>
            <a:r>
              <a:rPr lang="it-IT" sz="2400" dirty="0" smtClean="0">
                <a:solidFill>
                  <a:schemeClr val="accent6"/>
                </a:solidFill>
              </a:rPr>
              <a:t>Questo</a:t>
            </a:r>
            <a:r>
              <a:rPr lang="it-IT" sz="2400" dirty="0" smtClean="0"/>
              <a:t> quaderno  - </a:t>
            </a:r>
            <a:r>
              <a:rPr lang="it-IT" sz="2400" dirty="0" smtClean="0">
                <a:solidFill>
                  <a:schemeClr val="accent6"/>
                </a:solidFill>
              </a:rPr>
              <a:t>Quel</a:t>
            </a:r>
            <a:r>
              <a:rPr lang="it-IT" sz="2400" dirty="0" smtClean="0"/>
              <a:t> bambino – </a:t>
            </a:r>
            <a:r>
              <a:rPr lang="it-IT" sz="2400" dirty="0" smtClean="0">
                <a:solidFill>
                  <a:schemeClr val="accent6"/>
                </a:solidFill>
              </a:rPr>
              <a:t>Codesta</a:t>
            </a:r>
            <a:r>
              <a:rPr lang="it-IT" sz="2400" dirty="0" smtClean="0"/>
              <a:t> finestra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8680" y="1874520"/>
            <a:ext cx="91219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Essi sono:</a:t>
            </a:r>
          </a:p>
          <a:p>
            <a:r>
              <a:rPr lang="it-IT" sz="2400" b="1" dirty="0" smtClean="0">
                <a:solidFill>
                  <a:schemeClr val="accent6"/>
                </a:solidFill>
              </a:rPr>
              <a:t>QUESTO</a:t>
            </a:r>
            <a:r>
              <a:rPr lang="it-IT" sz="2400" dirty="0" smtClean="0"/>
              <a:t> – indica qualcosa vicino a chi sta parlando</a:t>
            </a:r>
          </a:p>
          <a:p>
            <a:r>
              <a:rPr lang="it-IT" sz="2400" b="1" dirty="0" smtClean="0">
                <a:solidFill>
                  <a:schemeClr val="accent6"/>
                </a:solidFill>
              </a:rPr>
              <a:t>QUELLO</a:t>
            </a:r>
            <a:r>
              <a:rPr lang="it-IT" sz="2400" dirty="0" smtClean="0"/>
              <a:t> – indica qualcosa lontano da chi parla e da chi ascolta</a:t>
            </a:r>
          </a:p>
          <a:p>
            <a:r>
              <a:rPr lang="it-IT" sz="2400" b="1" dirty="0" smtClean="0">
                <a:solidFill>
                  <a:schemeClr val="accent6"/>
                </a:solidFill>
              </a:rPr>
              <a:t>CODESTO</a:t>
            </a:r>
            <a:r>
              <a:rPr lang="it-IT" sz="2400" dirty="0" smtClean="0"/>
              <a:t> – indica qualcosa lontano da chi parla, ma vicino a chi ascolta.</a:t>
            </a:r>
          </a:p>
          <a:p>
            <a:r>
              <a:rPr lang="it-IT" sz="2400" b="1" dirty="0" smtClean="0">
                <a:solidFill>
                  <a:schemeClr val="accent6"/>
                </a:solidFill>
              </a:rPr>
              <a:t>STESSO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smtClean="0"/>
              <a:t>e </a:t>
            </a:r>
            <a:r>
              <a:rPr lang="it-IT" sz="2400" b="1" dirty="0" smtClean="0">
                <a:solidFill>
                  <a:schemeClr val="accent6"/>
                </a:solidFill>
              </a:rPr>
              <a:t>MEDESIMO</a:t>
            </a:r>
            <a:r>
              <a:rPr lang="it-IT" sz="2400" dirty="0" smtClean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8680" y="3813512"/>
            <a:ext cx="7186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Sono solo </a:t>
            </a:r>
            <a:r>
              <a:rPr lang="it-IT" sz="2400" i="1" dirty="0" smtClean="0">
                <a:solidFill>
                  <a:srgbClr val="FF0000"/>
                </a:solidFill>
              </a:rPr>
              <a:t>PRONOMI DIMOSTRATIVI</a:t>
            </a:r>
            <a:r>
              <a:rPr lang="it-IT" sz="2400" dirty="0" smtClean="0"/>
              <a:t>: 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CIO’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COSTUI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COSTEI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COLUI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COLEI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COSTORO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FF0000"/>
                </a:solidFill>
              </a:rPr>
              <a:t>COLORO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64920" y="4953000"/>
            <a:ext cx="3437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Rispondono alla domanda</a:t>
            </a:r>
          </a:p>
          <a:p>
            <a:pPr algn="ctr"/>
            <a:r>
              <a:rPr lang="it-IT" sz="4000" b="1" dirty="0" smtClean="0">
                <a:solidFill>
                  <a:schemeClr val="accent6"/>
                </a:solidFill>
              </a:rPr>
              <a:t>QUALE?</a:t>
            </a:r>
            <a:endParaRPr lang="it-IT" sz="4000" b="1" dirty="0">
              <a:solidFill>
                <a:schemeClr val="accent6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27" y="4507349"/>
            <a:ext cx="5153025" cy="22134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582518"/>
            <a:ext cx="2817386" cy="12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320" y="341381"/>
            <a:ext cx="112360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3) </a:t>
            </a: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AGGETTIVI NUMERALI </a:t>
            </a:r>
            <a:r>
              <a:rPr lang="it-IT" sz="2400" dirty="0" smtClean="0"/>
              <a:t>possono essere:</a:t>
            </a:r>
          </a:p>
          <a:p>
            <a:pPr marL="342900" indent="-342900">
              <a:buFontTx/>
              <a:buChar char="-"/>
            </a:pPr>
            <a:r>
              <a:rPr lang="it-IT" sz="2400" b="1" dirty="0" smtClean="0">
                <a:solidFill>
                  <a:srgbClr val="7030A0"/>
                </a:solidFill>
              </a:rPr>
              <a:t>CARDINALI</a:t>
            </a:r>
            <a:r>
              <a:rPr lang="it-IT" sz="2400" dirty="0" smtClean="0"/>
              <a:t>, quando indicano la quantità (</a:t>
            </a:r>
            <a:r>
              <a:rPr lang="it-IT" sz="2400" dirty="0" smtClean="0">
                <a:solidFill>
                  <a:srgbClr val="7030A0"/>
                </a:solidFill>
              </a:rPr>
              <a:t>uno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7030A0"/>
                </a:solidFill>
              </a:rPr>
              <a:t>due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7030A0"/>
                </a:solidFill>
              </a:rPr>
              <a:t>tre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7030A0"/>
                </a:solidFill>
              </a:rPr>
              <a:t>cento</a:t>
            </a:r>
            <a:r>
              <a:rPr lang="it-IT" sz="2400" dirty="0" smtClean="0"/>
              <a:t>…)</a:t>
            </a:r>
          </a:p>
          <a:p>
            <a:pPr marL="342900" indent="-342900">
              <a:buFontTx/>
              <a:buChar char="-"/>
            </a:pPr>
            <a:r>
              <a:rPr lang="it-IT" sz="2400" b="1" dirty="0" smtClean="0">
                <a:solidFill>
                  <a:srgbClr val="7030A0"/>
                </a:solidFill>
              </a:rPr>
              <a:t>ORDINALI</a:t>
            </a:r>
            <a:r>
              <a:rPr lang="it-IT" sz="2400" dirty="0" smtClean="0"/>
              <a:t>, quando indicano la posizione occupata in un certo ordine (</a:t>
            </a:r>
            <a:r>
              <a:rPr lang="it-IT" sz="2400" dirty="0" smtClean="0">
                <a:solidFill>
                  <a:srgbClr val="7030A0"/>
                </a:solidFill>
              </a:rPr>
              <a:t>primo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7030A0"/>
                </a:solidFill>
              </a:rPr>
              <a:t>secondo</a:t>
            </a:r>
            <a:r>
              <a:rPr lang="it-IT" sz="2400" dirty="0" smtClean="0"/>
              <a:t>,</a:t>
            </a:r>
          </a:p>
          <a:p>
            <a:r>
              <a:rPr lang="it-IT" sz="2400" dirty="0">
                <a:solidFill>
                  <a:srgbClr val="7030A0"/>
                </a:solidFill>
              </a:rPr>
              <a:t> </a:t>
            </a:r>
            <a:r>
              <a:rPr lang="it-IT" sz="2400" dirty="0" smtClean="0">
                <a:solidFill>
                  <a:srgbClr val="7030A0"/>
                </a:solidFill>
              </a:rPr>
              <a:t>                        penultimo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7030A0"/>
                </a:solidFill>
              </a:rPr>
              <a:t>ultimo</a:t>
            </a:r>
            <a:r>
              <a:rPr lang="it-IT" sz="2400" dirty="0" smtClean="0"/>
              <a:t> …)</a:t>
            </a:r>
          </a:p>
          <a:p>
            <a:pPr algn="ctr"/>
            <a:r>
              <a:rPr lang="it-IT" sz="2400" dirty="0" smtClean="0"/>
              <a:t>Es. </a:t>
            </a:r>
            <a:r>
              <a:rPr lang="it-IT" sz="2400" dirty="0" smtClean="0">
                <a:solidFill>
                  <a:srgbClr val="7030A0"/>
                </a:solidFill>
              </a:rPr>
              <a:t>Quattro</a:t>
            </a:r>
            <a:r>
              <a:rPr lang="it-IT" sz="2400" dirty="0" smtClean="0"/>
              <a:t> amici – </a:t>
            </a:r>
            <a:r>
              <a:rPr lang="it-IT" sz="2400" dirty="0" smtClean="0">
                <a:solidFill>
                  <a:srgbClr val="7030A0"/>
                </a:solidFill>
              </a:rPr>
              <a:t>Primo</a:t>
            </a:r>
            <a:r>
              <a:rPr lang="it-IT" sz="2400" dirty="0" smtClean="0"/>
              <a:t> posto – </a:t>
            </a:r>
            <a:r>
              <a:rPr lang="it-IT" sz="2400" dirty="0" smtClean="0">
                <a:solidFill>
                  <a:srgbClr val="7030A0"/>
                </a:solidFill>
              </a:rPr>
              <a:t>Sesta</a:t>
            </a:r>
            <a:r>
              <a:rPr lang="it-IT" sz="2400" dirty="0" smtClean="0"/>
              <a:t> pagina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505" y="1717684"/>
            <a:ext cx="2800350" cy="16287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0112" y="2418723"/>
            <a:ext cx="820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Sono anche numerali i </a:t>
            </a:r>
            <a:r>
              <a:rPr lang="it-IT" sz="2400" b="1" dirty="0" smtClean="0">
                <a:solidFill>
                  <a:srgbClr val="7030A0"/>
                </a:solidFill>
              </a:rPr>
              <a:t>moltiplicativi </a:t>
            </a:r>
            <a:r>
              <a:rPr lang="it-IT" sz="2400" dirty="0" smtClean="0"/>
              <a:t>: </a:t>
            </a:r>
            <a:r>
              <a:rPr lang="it-IT" sz="2400" dirty="0" smtClean="0">
                <a:solidFill>
                  <a:srgbClr val="7030A0"/>
                </a:solidFill>
              </a:rPr>
              <a:t>doppio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7030A0"/>
                </a:solidFill>
              </a:rPr>
              <a:t>triplo</a:t>
            </a:r>
            <a:r>
              <a:rPr lang="it-IT" sz="2400" dirty="0" smtClean="0"/>
              <a:t>, </a:t>
            </a:r>
            <a:r>
              <a:rPr lang="it-IT" sz="2400" dirty="0" smtClean="0">
                <a:solidFill>
                  <a:srgbClr val="7030A0"/>
                </a:solidFill>
              </a:rPr>
              <a:t>quadruplo</a:t>
            </a:r>
            <a:r>
              <a:rPr lang="it-IT" sz="2400" dirty="0" smtClean="0"/>
              <a:t>…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3566160"/>
            <a:ext cx="11536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4) </a:t>
            </a: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AGGETTIVI INDEFINITI</a:t>
            </a:r>
            <a:r>
              <a:rPr lang="it-IT" sz="2400" dirty="0" smtClean="0"/>
              <a:t>: Indicano in modo non preciso una quantità o una qualità </a:t>
            </a:r>
          </a:p>
          <a:p>
            <a:r>
              <a:rPr lang="it-IT" sz="2400" dirty="0" smtClean="0"/>
              <a:t>                                                              riferita al nome che accompagnano.</a:t>
            </a:r>
          </a:p>
          <a:p>
            <a:pPr algn="ctr"/>
            <a:r>
              <a:rPr lang="it-IT" sz="2400" dirty="0" smtClean="0"/>
              <a:t>Es.: </a:t>
            </a:r>
            <a:r>
              <a:rPr lang="it-IT" sz="2400" dirty="0" smtClean="0">
                <a:solidFill>
                  <a:schemeClr val="accent2"/>
                </a:solidFill>
              </a:rPr>
              <a:t>Qualche</a:t>
            </a:r>
            <a:r>
              <a:rPr lang="it-IT" sz="2400" dirty="0" smtClean="0"/>
              <a:t> volta – </a:t>
            </a:r>
            <a:r>
              <a:rPr lang="it-IT" sz="2400" dirty="0" smtClean="0">
                <a:solidFill>
                  <a:schemeClr val="accent2"/>
                </a:solidFill>
              </a:rPr>
              <a:t>Molti</a:t>
            </a:r>
            <a:r>
              <a:rPr lang="it-IT" sz="2400" dirty="0" smtClean="0"/>
              <a:t> bambini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58240" y="2880388"/>
            <a:ext cx="533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Rispondono alla domanda  </a:t>
            </a:r>
            <a:r>
              <a:rPr lang="it-IT" sz="3600" b="1" dirty="0" smtClean="0">
                <a:solidFill>
                  <a:srgbClr val="7030A0"/>
                </a:solidFill>
              </a:rPr>
              <a:t>QUANTI?</a:t>
            </a:r>
            <a:endParaRPr lang="it-IT" sz="3600" b="1" dirty="0">
              <a:solidFill>
                <a:srgbClr val="7030A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0112" y="5057894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Sono </a:t>
            </a:r>
            <a:r>
              <a:rPr lang="it-IT" sz="2400" b="1" i="1" dirty="0" smtClean="0">
                <a:solidFill>
                  <a:schemeClr val="accent2"/>
                </a:solidFill>
              </a:rPr>
              <a:t>SOLO AGGETTIVI</a:t>
            </a:r>
          </a:p>
          <a:p>
            <a:pPr algn="ctr"/>
            <a:r>
              <a:rPr lang="it-IT" sz="2400" dirty="0" smtClean="0"/>
              <a:t>Ogni, qualche, quasi, qualunque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05112" y="5040868"/>
            <a:ext cx="3574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2"/>
                </a:solidFill>
              </a:rPr>
              <a:t>SOLO PRONOMI</a:t>
            </a:r>
          </a:p>
          <a:p>
            <a:pPr algn="ctr"/>
            <a:r>
              <a:rPr lang="it-IT" sz="2400" dirty="0" smtClean="0"/>
              <a:t>Uno, qualcuno, qualcosa,</a:t>
            </a:r>
          </a:p>
          <a:p>
            <a:pPr algn="ctr"/>
            <a:r>
              <a:rPr lang="it-IT" sz="2400" dirty="0" smtClean="0"/>
              <a:t>Ognuno, chiunque, niente, </a:t>
            </a:r>
          </a:p>
          <a:p>
            <a:pPr algn="ctr"/>
            <a:r>
              <a:rPr lang="it-IT" sz="2400" dirty="0" smtClean="0"/>
              <a:t>Nulla.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791272" y="5040868"/>
            <a:ext cx="4131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accent2"/>
                </a:solidFill>
              </a:rPr>
              <a:t>AGGETTIVI e PRONOMI</a:t>
            </a:r>
          </a:p>
          <a:p>
            <a:r>
              <a:rPr lang="it-IT" sz="2400" dirty="0" smtClean="0"/>
              <a:t>Nessuno, ciascuno, poco, tanto,</a:t>
            </a:r>
          </a:p>
          <a:p>
            <a:r>
              <a:rPr lang="it-IT" sz="2400" dirty="0"/>
              <a:t>m</a:t>
            </a:r>
            <a:r>
              <a:rPr lang="it-IT" sz="2400" dirty="0" smtClean="0"/>
              <a:t>olto, parecchio, tutto, troppo,</a:t>
            </a:r>
          </a:p>
          <a:p>
            <a:r>
              <a:rPr lang="it-IT" sz="2400" dirty="0"/>
              <a:t>a</a:t>
            </a:r>
            <a:r>
              <a:rPr lang="it-IT" sz="2400" dirty="0" smtClean="0"/>
              <a:t>lcuno.</a:t>
            </a:r>
            <a:endParaRPr lang="it-IT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909" y="150096"/>
            <a:ext cx="1497984" cy="103191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25" y="4212491"/>
            <a:ext cx="914400" cy="82837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909" y="4235438"/>
            <a:ext cx="1614487" cy="8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411480"/>
            <a:ext cx="9129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5) </a:t>
            </a: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AGGETTIVI INTERROGATIVI</a:t>
            </a:r>
            <a:r>
              <a:rPr lang="it-IT" sz="2400" dirty="0" smtClean="0"/>
              <a:t>: Sono usati per porre domande.</a:t>
            </a:r>
          </a:p>
          <a:p>
            <a:pPr algn="ctr"/>
            <a:r>
              <a:rPr lang="it-IT" sz="2400" dirty="0" smtClean="0"/>
              <a:t>Es. </a:t>
            </a:r>
            <a:r>
              <a:rPr lang="it-IT" sz="2400" dirty="0" smtClean="0">
                <a:solidFill>
                  <a:srgbClr val="0070C0"/>
                </a:solidFill>
              </a:rPr>
              <a:t>Quale</a:t>
            </a:r>
            <a:r>
              <a:rPr lang="it-IT" sz="2400" dirty="0" smtClean="0"/>
              <a:t> </a:t>
            </a:r>
            <a:r>
              <a:rPr lang="it-IT" sz="2400" dirty="0" smtClean="0"/>
              <a:t>panino </a:t>
            </a:r>
            <a:r>
              <a:rPr lang="it-IT" sz="2400" dirty="0" smtClean="0"/>
              <a:t>hai </a:t>
            </a:r>
            <a:r>
              <a:rPr lang="it-IT" sz="2400" dirty="0" smtClean="0"/>
              <a:t>scelto?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4800" y="1691640"/>
            <a:ext cx="10096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6) </a:t>
            </a:r>
            <a:r>
              <a:rPr lang="it-IT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AGGETTIVI ESCLAMATIVI</a:t>
            </a:r>
            <a:r>
              <a:rPr lang="it-IT" sz="2400" dirty="0" smtClean="0"/>
              <a:t>: Sono usati per esprimere un’esclamazione.</a:t>
            </a:r>
          </a:p>
          <a:p>
            <a:pPr algn="ctr"/>
            <a:r>
              <a:rPr lang="it-IT" sz="2400" dirty="0" smtClean="0"/>
              <a:t>Es.: </a:t>
            </a:r>
            <a:r>
              <a:rPr lang="it-IT" sz="2400" dirty="0" smtClean="0">
                <a:solidFill>
                  <a:srgbClr val="CC0099"/>
                </a:solidFill>
              </a:rPr>
              <a:t>Che</a:t>
            </a:r>
            <a:r>
              <a:rPr lang="it-IT" sz="2400" dirty="0" smtClean="0"/>
              <a:t> spavento!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75360" y="3078480"/>
            <a:ext cx="73504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Gli aggettivi e i pronomi </a:t>
            </a:r>
            <a:r>
              <a:rPr lang="it-IT" sz="2400" dirty="0" smtClean="0">
                <a:solidFill>
                  <a:srgbClr val="0070C0"/>
                </a:solidFill>
              </a:rPr>
              <a:t>interrogativi</a:t>
            </a:r>
            <a:r>
              <a:rPr lang="it-IT" sz="2400" dirty="0" smtClean="0"/>
              <a:t> ed </a:t>
            </a:r>
            <a:r>
              <a:rPr lang="it-IT" sz="2400" dirty="0" smtClean="0">
                <a:solidFill>
                  <a:srgbClr val="CC0099"/>
                </a:solidFill>
              </a:rPr>
              <a:t>esclamativi</a:t>
            </a:r>
            <a:r>
              <a:rPr lang="it-IT" sz="2400" dirty="0" smtClean="0"/>
              <a:t> sono:</a:t>
            </a:r>
          </a:p>
          <a:p>
            <a:pPr algn="ctr"/>
            <a:r>
              <a:rPr lang="it-IT" sz="2800" b="1" dirty="0" smtClean="0"/>
              <a:t>CHE, CHI, QUALE, QUANTO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95400" y="4236720"/>
            <a:ext cx="34499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Rispondono alle domande</a:t>
            </a:r>
          </a:p>
          <a:p>
            <a:r>
              <a:rPr lang="it-IT" sz="2800" b="1" dirty="0" smtClean="0"/>
              <a:t>CHE… </a:t>
            </a:r>
            <a:r>
              <a:rPr lang="it-IT" sz="2800" b="1" dirty="0" smtClean="0">
                <a:solidFill>
                  <a:srgbClr val="0070C0"/>
                </a:solidFill>
              </a:rPr>
              <a:t>?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CC0099"/>
                </a:solidFill>
              </a:rPr>
              <a:t>!</a:t>
            </a:r>
          </a:p>
          <a:p>
            <a:r>
              <a:rPr lang="it-IT" sz="2800" b="1" dirty="0" smtClean="0"/>
              <a:t>QUALE … </a:t>
            </a:r>
            <a:r>
              <a:rPr lang="it-IT" sz="2800" b="1" dirty="0" smtClean="0">
                <a:solidFill>
                  <a:srgbClr val="0070C0"/>
                </a:solidFill>
              </a:rPr>
              <a:t>?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CC0099"/>
                </a:solidFill>
              </a:rPr>
              <a:t>!</a:t>
            </a:r>
          </a:p>
          <a:p>
            <a:r>
              <a:rPr lang="it-IT" sz="2800" b="1" dirty="0" smtClean="0"/>
              <a:t>QUANTO … </a:t>
            </a:r>
            <a:r>
              <a:rPr lang="it-IT" sz="2800" b="1" dirty="0" smtClean="0">
                <a:solidFill>
                  <a:srgbClr val="0070C0"/>
                </a:solidFill>
              </a:rPr>
              <a:t>?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CC0099"/>
                </a:solidFill>
              </a:rPr>
              <a:t>!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087" y="297180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97040" y="592836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CHE</a:t>
            </a:r>
            <a:r>
              <a:rPr lang="it-IT" b="1" dirty="0" smtClean="0">
                <a:latin typeface="Comic Sans MS" panose="030F0702030302020204" pitchFamily="66" charset="0"/>
              </a:rPr>
              <a:t> CALDO!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673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Tema di Office</vt:lpstr>
      <vt:lpstr>Acrobat Document</vt:lpstr>
      <vt:lpstr>GLI AGGETTIVI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Maria Grazia</cp:lastModifiedBy>
  <cp:revision>32</cp:revision>
  <cp:lastPrinted>2020-05-05T12:24:31Z</cp:lastPrinted>
  <dcterms:created xsi:type="dcterms:W3CDTF">2020-05-05T09:11:53Z</dcterms:created>
  <dcterms:modified xsi:type="dcterms:W3CDTF">2020-05-10T05:53:33Z</dcterms:modified>
</cp:coreProperties>
</file>