
<file path=[Content_Types].xml><?xml version="1.0" encoding="utf-8"?>
<Types xmlns="http://schemas.openxmlformats.org/package/2006/content-types">
  <Default Extension="glb" ContentType="model/gltf.binary"/>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1"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zo Romano" initials="VR" lastIdx="1" clrIdx="0">
    <p:extLst>
      <p:ext uri="{19B8F6BF-5375-455C-9EA6-DF929625EA0E}">
        <p15:presenceInfo xmlns:p15="http://schemas.microsoft.com/office/powerpoint/2012/main" userId="28d6a931cc4a61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9A4C1-F411-4BF1-A1AB-4551C7F761C9}" v="206" dt="2020-05-11T18:15:22.84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3FEAAF04-01A9-49D2-BD3E-4F6D26AB1E44}" type="datetimeFigureOut">
              <a:rPr lang="it-IT" smtClean="0"/>
              <a:t>12/05/2020</a:t>
            </a:fld>
            <a:endParaRPr lang="it-IT"/>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it-IT"/>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B3F2AACE-9C63-4915-966A-BB78E028BADA}" type="slidenum">
              <a:rPr lang="it-IT" smtClean="0"/>
              <a:t>‹N›</a:t>
            </a:fld>
            <a:endParaRPr lang="it-IT"/>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550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FEAAF04-01A9-49D2-BD3E-4F6D26AB1E44}" type="datetimeFigureOut">
              <a:rPr lang="it-IT" smtClean="0"/>
              <a:t>12/05/2020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F2AACE-9C63-4915-966A-BB78E028BADA}" type="slidenum">
              <a:rPr lang="it-IT" smtClean="0"/>
              <a:t>‹N›</a:t>
            </a:fld>
            <a:endParaRPr lang="it-IT"/>
          </a:p>
        </p:txBody>
      </p:sp>
    </p:spTree>
    <p:extLst>
      <p:ext uri="{BB962C8B-B14F-4D97-AF65-F5344CB8AC3E}">
        <p14:creationId xmlns:p14="http://schemas.microsoft.com/office/powerpoint/2010/main" val="125509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FEAAF04-01A9-49D2-BD3E-4F6D26AB1E44}" type="datetimeFigureOut">
              <a:rPr lang="it-IT" smtClean="0"/>
              <a:t>12/05/2020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F2AACE-9C63-4915-966A-BB78E028BADA}" type="slidenum">
              <a:rPr lang="it-IT" smtClean="0"/>
              <a:t>‹N›</a:t>
            </a:fld>
            <a:endParaRPr lang="it-IT"/>
          </a:p>
        </p:txBody>
      </p:sp>
    </p:spTree>
    <p:extLst>
      <p:ext uri="{BB962C8B-B14F-4D97-AF65-F5344CB8AC3E}">
        <p14:creationId xmlns:p14="http://schemas.microsoft.com/office/powerpoint/2010/main" val="270474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FEAAF04-01A9-49D2-BD3E-4F6D26AB1E44}" type="datetimeFigureOut">
              <a:rPr lang="it-IT" smtClean="0"/>
              <a:t>12/05/2020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F2AACE-9C63-4915-966A-BB78E028BADA}" type="slidenum">
              <a:rPr lang="it-IT" smtClean="0"/>
              <a:t>‹N›</a:t>
            </a:fld>
            <a:endParaRPr lang="it-IT"/>
          </a:p>
        </p:txBody>
      </p:sp>
    </p:spTree>
    <p:extLst>
      <p:ext uri="{BB962C8B-B14F-4D97-AF65-F5344CB8AC3E}">
        <p14:creationId xmlns:p14="http://schemas.microsoft.com/office/powerpoint/2010/main" val="3589063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3FEAAF04-01A9-49D2-BD3E-4F6D26AB1E44}" type="datetimeFigureOut">
              <a:rPr lang="it-IT" smtClean="0"/>
              <a:t>12/05/2020</a:t>
            </a:fld>
            <a:endParaRPr lang="it-IT"/>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it-IT"/>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B3F2AACE-9C63-4915-966A-BB78E028BADA}" type="slidenum">
              <a:rPr lang="it-IT" smtClean="0"/>
              <a:t>‹N›</a:t>
            </a:fld>
            <a:endParaRPr lang="it-IT"/>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916560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FEAAF04-01A9-49D2-BD3E-4F6D26AB1E44}" type="datetimeFigureOut">
              <a:rPr lang="it-IT" smtClean="0"/>
              <a:t>12/05/2020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F2AACE-9C63-4915-966A-BB78E028BADA}" type="slidenum">
              <a:rPr lang="it-IT" smtClean="0"/>
              <a:t>‹N›</a:t>
            </a:fld>
            <a:endParaRPr lang="it-IT"/>
          </a:p>
        </p:txBody>
      </p:sp>
    </p:spTree>
    <p:extLst>
      <p:ext uri="{BB962C8B-B14F-4D97-AF65-F5344CB8AC3E}">
        <p14:creationId xmlns:p14="http://schemas.microsoft.com/office/powerpoint/2010/main" val="1478707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57300" y="2909102"/>
            <a:ext cx="4800600" cy="29963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633864" y="2909102"/>
            <a:ext cx="4800600" cy="29963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FEAAF04-01A9-49D2-BD3E-4F6D26AB1E44}" type="datetimeFigureOut">
              <a:rPr lang="it-IT" smtClean="0"/>
              <a:t>12/05/2020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3F2AACE-9C63-4915-966A-BB78E028BADA}" type="slidenum">
              <a:rPr lang="it-IT" smtClean="0"/>
              <a:t>‹N›</a:t>
            </a:fld>
            <a:endParaRPr lang="it-IT"/>
          </a:p>
        </p:txBody>
      </p:sp>
    </p:spTree>
    <p:extLst>
      <p:ext uri="{BB962C8B-B14F-4D97-AF65-F5344CB8AC3E}">
        <p14:creationId xmlns:p14="http://schemas.microsoft.com/office/powerpoint/2010/main" val="145920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FEAAF04-01A9-49D2-BD3E-4F6D26AB1E44}" type="datetimeFigureOut">
              <a:rPr lang="it-IT" smtClean="0"/>
              <a:t>12/05/2020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3F2AACE-9C63-4915-966A-BB78E028BADA}" type="slidenum">
              <a:rPr lang="it-IT" smtClean="0"/>
              <a:t>‹N›</a:t>
            </a:fld>
            <a:endParaRPr lang="it-IT"/>
          </a:p>
        </p:txBody>
      </p:sp>
    </p:spTree>
    <p:extLst>
      <p:ext uri="{BB962C8B-B14F-4D97-AF65-F5344CB8AC3E}">
        <p14:creationId xmlns:p14="http://schemas.microsoft.com/office/powerpoint/2010/main" val="232856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AAF04-01A9-49D2-BD3E-4F6D26AB1E44}" type="datetimeFigureOut">
              <a:rPr lang="it-IT" smtClean="0"/>
              <a:t>12/05/2020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3F2AACE-9C63-4915-966A-BB78E028BADA}" type="slidenum">
              <a:rPr lang="it-IT" smtClean="0"/>
              <a:t>‹N›</a:t>
            </a:fld>
            <a:endParaRPr lang="it-IT"/>
          </a:p>
        </p:txBody>
      </p:sp>
    </p:spTree>
    <p:extLst>
      <p:ext uri="{BB962C8B-B14F-4D97-AF65-F5344CB8AC3E}">
        <p14:creationId xmlns:p14="http://schemas.microsoft.com/office/powerpoint/2010/main" val="78991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65051" y="6375679"/>
            <a:ext cx="1233355" cy="348462"/>
          </a:xfrm>
        </p:spPr>
        <p:txBody>
          <a:bodyPr/>
          <a:lstStyle/>
          <a:p>
            <a:fld id="{3FEAAF04-01A9-49D2-BD3E-4F6D26AB1E44}" type="datetimeFigureOut">
              <a:rPr lang="it-IT" smtClean="0"/>
              <a:t>12/05/2020</a:t>
            </a:fld>
            <a:endParaRPr lang="it-IT"/>
          </a:p>
        </p:txBody>
      </p:sp>
      <p:sp>
        <p:nvSpPr>
          <p:cNvPr id="6" name="Footer Placeholder 5"/>
          <p:cNvSpPr>
            <a:spLocks noGrp="1"/>
          </p:cNvSpPr>
          <p:nvPr>
            <p:ph type="ftr" sz="quarter" idx="11"/>
          </p:nvPr>
        </p:nvSpPr>
        <p:spPr>
          <a:xfrm>
            <a:off x="2103620" y="6375679"/>
            <a:ext cx="3482179" cy="345796"/>
          </a:xfrm>
        </p:spPr>
        <p:txBody>
          <a:bodyPr/>
          <a:lstStyle/>
          <a:p>
            <a:endParaRPr lang="it-IT"/>
          </a:p>
        </p:txBody>
      </p:sp>
      <p:sp>
        <p:nvSpPr>
          <p:cNvPr id="7" name="Slide Number Placeholder 6"/>
          <p:cNvSpPr>
            <a:spLocks noGrp="1"/>
          </p:cNvSpPr>
          <p:nvPr>
            <p:ph type="sldNum" sz="quarter" idx="12"/>
          </p:nvPr>
        </p:nvSpPr>
        <p:spPr>
          <a:xfrm>
            <a:off x="5691014" y="6375679"/>
            <a:ext cx="1232456" cy="345796"/>
          </a:xfrm>
        </p:spPr>
        <p:txBody>
          <a:bodyPr/>
          <a:lstStyle/>
          <a:p>
            <a:fld id="{B3F2AACE-9C63-4915-966A-BB78E028BADA}" type="slidenum">
              <a:rPr lang="it-IT" smtClean="0"/>
              <a:t>‹N›</a:t>
            </a:fld>
            <a:endParaRPr lang="it-IT"/>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6479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65950" y="6375679"/>
            <a:ext cx="1232456" cy="348462"/>
          </a:xfrm>
        </p:spPr>
        <p:txBody>
          <a:bodyPr/>
          <a:lstStyle/>
          <a:p>
            <a:fld id="{3FEAAF04-01A9-49D2-BD3E-4F6D26AB1E44}" type="datetimeFigureOut">
              <a:rPr lang="it-IT" smtClean="0"/>
              <a:t>12/05/2020</a:t>
            </a:fld>
            <a:endParaRPr lang="it-IT"/>
          </a:p>
        </p:txBody>
      </p:sp>
      <p:sp>
        <p:nvSpPr>
          <p:cNvPr id="6" name="Footer Placeholder 5"/>
          <p:cNvSpPr>
            <a:spLocks noGrp="1"/>
          </p:cNvSpPr>
          <p:nvPr>
            <p:ph type="ftr" sz="quarter" idx="11"/>
          </p:nvPr>
        </p:nvSpPr>
        <p:spPr>
          <a:xfrm>
            <a:off x="2103621" y="6375679"/>
            <a:ext cx="3482178" cy="345796"/>
          </a:xfrm>
        </p:spPr>
        <p:txBody>
          <a:bodyPr/>
          <a:lstStyle/>
          <a:p>
            <a:endParaRPr lang="it-IT"/>
          </a:p>
        </p:txBody>
      </p:sp>
      <p:sp>
        <p:nvSpPr>
          <p:cNvPr id="7" name="Slide Number Placeholder 6"/>
          <p:cNvSpPr>
            <a:spLocks noGrp="1"/>
          </p:cNvSpPr>
          <p:nvPr>
            <p:ph type="sldNum" sz="quarter" idx="12"/>
          </p:nvPr>
        </p:nvSpPr>
        <p:spPr>
          <a:xfrm>
            <a:off x="5687568" y="6375679"/>
            <a:ext cx="1234440" cy="345796"/>
          </a:xfrm>
        </p:spPr>
        <p:txBody>
          <a:bodyPr/>
          <a:lstStyle/>
          <a:p>
            <a:fld id="{B3F2AACE-9C63-4915-966A-BB78E028BADA}" type="slidenum">
              <a:rPr lang="it-IT" smtClean="0"/>
              <a:t>‹N›</a:t>
            </a:fld>
            <a:endParaRPr lang="it-IT"/>
          </a:p>
        </p:txBody>
      </p:sp>
    </p:spTree>
    <p:extLst>
      <p:ext uri="{BB962C8B-B14F-4D97-AF65-F5344CB8AC3E}">
        <p14:creationId xmlns:p14="http://schemas.microsoft.com/office/powerpoint/2010/main" val="397002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3FEAAF04-01A9-49D2-BD3E-4F6D26AB1E44}" type="datetimeFigureOut">
              <a:rPr lang="it-IT" smtClean="0"/>
              <a:t>12/05/2020</a:t>
            </a:fld>
            <a:endParaRPr lang="it-IT"/>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it-IT"/>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B3F2AACE-9C63-4915-966A-BB78E028BADA}" type="slidenum">
              <a:rPr lang="it-IT" smtClean="0"/>
              <a:t>‹N›</a:t>
            </a:fld>
            <a:endParaRPr lang="it-IT"/>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30003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microsoft.com/office/2017/06/relationships/model3d" Target="../media/model3d1.glb"/></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microsoft.com/office/2017/06/relationships/model3d" Target="../media/model3d3.glb"/><Relationship Id="rId5" Type="http://schemas.openxmlformats.org/officeDocument/2006/relationships/image" Target="../media/image3.png"/><Relationship Id="rId4" Type="http://schemas.microsoft.com/office/2017/06/relationships/model3d" Target="../media/model3d2.glb"/></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video" Target="https://www.youtube.com/embed/cV8_NhwTa38?start=53&amp;feature=oembed" TargetMode="External"/><Relationship Id="rId6" Type="http://schemas.openxmlformats.org/officeDocument/2006/relationships/hyperlink" Target="https://www.youtube.com/watch?v=cV8_NhwTa38&amp;t=53s" TargetMode="External"/><Relationship Id="rId5" Type="http://schemas.openxmlformats.org/officeDocument/2006/relationships/image" Target="../media/image5.jpeg"/><Relationship Id="rId4"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566003-9D84-4868-9CF8-443D5611C49A}"/>
              </a:ext>
            </a:extLst>
          </p:cNvPr>
          <p:cNvSpPr>
            <a:spLocks noGrp="1"/>
          </p:cNvSpPr>
          <p:nvPr>
            <p:ph type="ctrTitle"/>
          </p:nvPr>
        </p:nvSpPr>
        <p:spPr/>
        <p:txBody>
          <a:bodyPr/>
          <a:lstStyle/>
          <a:p>
            <a:r>
              <a:rPr lang="it-IT" dirty="0"/>
              <a:t>Matematica classi II</a:t>
            </a:r>
          </a:p>
        </p:txBody>
      </p:sp>
      <p:sp>
        <p:nvSpPr>
          <p:cNvPr id="3" name="Sottotitolo 2">
            <a:extLst>
              <a:ext uri="{FF2B5EF4-FFF2-40B4-BE49-F238E27FC236}">
                <a16:creationId xmlns:a16="http://schemas.microsoft.com/office/drawing/2014/main" id="{431850BA-4FEE-49E0-82C3-A7FEEC81EBD0}"/>
              </a:ext>
            </a:extLst>
          </p:cNvPr>
          <p:cNvSpPr>
            <a:spLocks noGrp="1"/>
          </p:cNvSpPr>
          <p:nvPr>
            <p:ph type="subTitle" idx="1"/>
          </p:nvPr>
        </p:nvSpPr>
        <p:spPr/>
        <p:txBody>
          <a:bodyPr>
            <a:normAutofit fontScale="70000" lnSpcReduction="20000"/>
          </a:bodyPr>
          <a:lstStyle/>
          <a:p>
            <a:r>
              <a:rPr lang="it-IT" sz="4000" dirty="0"/>
              <a:t>«Il triplo e il terzo»</a:t>
            </a:r>
          </a:p>
          <a:p>
            <a:pPr algn="r"/>
            <a:r>
              <a:rPr lang="it-IT" dirty="0"/>
              <a:t>Doc. Vincenzo Romano</a:t>
            </a:r>
          </a:p>
        </p:txBody>
      </p:sp>
      <mc:AlternateContent xmlns:mc="http://schemas.openxmlformats.org/markup-compatibility/2006">
        <mc:Choice xmlns:am3d="http://schemas.microsoft.com/office/drawing/2017/model3d" Requires="am3d">
          <p:graphicFrame>
            <p:nvGraphicFramePr>
              <p:cNvPr id="4" name="Modello 3D 3" descr="Personaggio che cammina">
                <a:extLst>
                  <a:ext uri="{FF2B5EF4-FFF2-40B4-BE49-F238E27FC236}">
                    <a16:creationId xmlns:a16="http://schemas.microsoft.com/office/drawing/2014/main" id="{B1BC9591-2AF2-4A2D-A68B-B95DEE3ED9A9}"/>
                  </a:ext>
                </a:extLst>
              </p:cNvPr>
              <p:cNvGraphicFramePr>
                <a:graphicFrameLocks noChangeAspect="1"/>
              </p:cNvGraphicFramePr>
              <p:nvPr>
                <p:extLst>
                  <p:ext uri="{D42A27DB-BD31-4B8C-83A1-F6EECF244321}">
                    <p14:modId xmlns:p14="http://schemas.microsoft.com/office/powerpoint/2010/main" val="2547870016"/>
                  </p:ext>
                </p:extLst>
              </p:nvPr>
            </p:nvGraphicFramePr>
            <p:xfrm>
              <a:off x="-332764" y="1758639"/>
              <a:ext cx="3171379" cy="5015005"/>
            </p:xfrm>
            <a:graphic>
              <a:graphicData uri="http://schemas.microsoft.com/office/drawing/2017/model3d">
                <am3d:model3d r:embed="rId4">
                  <am3d:spPr>
                    <a:xfrm>
                      <a:off x="0" y="0"/>
                      <a:ext cx="3171379" cy="5015005"/>
                    </a:xfrm>
                    <a:prstGeom prst="rect">
                      <a:avLst/>
                    </a:prstGeom>
                  </am3d:spPr>
                  <am3d:camera>
                    <am3d:pos x="0" y="0" z="60292179"/>
                    <am3d:up dx="0" dy="36000000" dz="0"/>
                    <am3d:lookAt x="0" y="0" z="0"/>
                    <am3d:perspective fov="2700000"/>
                  </am3d:camera>
                  <am3d:trans>
                    <am3d:meterPerModelUnit n="2415993" d="1000000"/>
                    <am3d:preTrans dx="507050" dy="-16905351" dz="-657913"/>
                    <am3d:scale>
                      <am3d:sx n="1000000" d="1000000"/>
                      <am3d:sy n="1000000" d="1000000"/>
                      <am3d:sz n="1000000" d="1000000"/>
                    </am3d:scale>
                    <am3d:rot ax="185815" ay="3465808" az="157222"/>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433" count="indefinite"/>
                      </a3danim:embedAnim>
                    </a:ext>
                    <a:ext uri="{E9DE012E-A134-456F-84FE-255F9AAD75C6}">
                      <a3danim:posterFrame xmlns:a3danim="http://schemas.microsoft.com/office/drawing/2018/animation/model3d" animId="0" frame="24561"/>
                    </a:ext>
                  </am3d:extLst>
                  <am3d:objViewport viewportSz="54186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lo 3D 3" descr="Personaggio che cammina">
                <a:extLst>
                  <a:ext uri="{FF2B5EF4-FFF2-40B4-BE49-F238E27FC236}">
                    <a16:creationId xmlns:a16="http://schemas.microsoft.com/office/drawing/2014/main" id="{B1BC9591-2AF2-4A2D-A68B-B95DEE3ED9A9}"/>
                  </a:ext>
                </a:extLst>
              </p:cNvPr>
              <p:cNvPicPr>
                <a:picLocks noGrp="1" noRot="1" noChangeAspect="1" noMove="1" noResize="1" noEditPoints="1" noAdjustHandles="1" noChangeArrowheads="1" noChangeShapeType="1" noCrop="1"/>
              </p:cNvPicPr>
              <p:nvPr/>
            </p:nvPicPr>
            <p:blipFill>
              <a:blip r:embed="rId5"/>
              <a:stretch>
                <a:fillRect/>
              </a:stretch>
            </p:blipFill>
            <p:spPr>
              <a:xfrm>
                <a:off x="-332764" y="1758639"/>
                <a:ext cx="3171379" cy="5015005"/>
              </a:xfrm>
              <a:prstGeom prst="rect">
                <a:avLst/>
              </a:prstGeom>
            </p:spPr>
          </p:pic>
        </mc:Fallback>
      </mc:AlternateContent>
      <p:pic>
        <p:nvPicPr>
          <p:cNvPr id="7" name="Audio registrato">
            <a:hlinkClick r:id="" action="ppaction://media"/>
            <a:extLst>
              <a:ext uri="{FF2B5EF4-FFF2-40B4-BE49-F238E27FC236}">
                <a16:creationId xmlns:a16="http://schemas.microsoft.com/office/drawing/2014/main" id="{4FAB2F0D-0001-4EFF-A50C-CB40B62559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4214" y="760921"/>
            <a:ext cx="1259263" cy="1259263"/>
          </a:xfrm>
          <a:prstGeom prst="rect">
            <a:avLst/>
          </a:prstGeom>
        </p:spPr>
      </p:pic>
    </p:spTree>
    <p:extLst>
      <p:ext uri="{BB962C8B-B14F-4D97-AF65-F5344CB8AC3E}">
        <p14:creationId xmlns:p14="http://schemas.microsoft.com/office/powerpoint/2010/main" val="12846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433" fill="hold"/>
                                        <p:tgtEl>
                                          <p:spTgt spid="4"/>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6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EE1551-8E40-40FB-B7C3-9EB3AB1B1DE6}"/>
              </a:ext>
            </a:extLst>
          </p:cNvPr>
          <p:cNvSpPr>
            <a:spLocks noGrp="1"/>
          </p:cNvSpPr>
          <p:nvPr>
            <p:ph type="title"/>
          </p:nvPr>
        </p:nvSpPr>
        <p:spPr>
          <a:xfrm>
            <a:off x="1251678" y="382385"/>
            <a:ext cx="10178322" cy="931510"/>
          </a:xfrm>
        </p:spPr>
        <p:txBody>
          <a:bodyPr/>
          <a:lstStyle/>
          <a:p>
            <a:pPr algn="ctr"/>
            <a:r>
              <a:rPr lang="it-IT" dirty="0"/>
              <a:t>Il triplo</a:t>
            </a:r>
          </a:p>
        </p:txBody>
      </p:sp>
      <p:sp>
        <p:nvSpPr>
          <p:cNvPr id="3" name="Segnaposto contenuto 2">
            <a:extLst>
              <a:ext uri="{FF2B5EF4-FFF2-40B4-BE49-F238E27FC236}">
                <a16:creationId xmlns:a16="http://schemas.microsoft.com/office/drawing/2014/main" id="{11C4B2AB-1F7A-4B0D-9AD9-C0E4EB7EE967}"/>
              </a:ext>
            </a:extLst>
          </p:cNvPr>
          <p:cNvSpPr>
            <a:spLocks noGrp="1"/>
          </p:cNvSpPr>
          <p:nvPr>
            <p:ph idx="1"/>
          </p:nvPr>
        </p:nvSpPr>
        <p:spPr>
          <a:xfrm>
            <a:off x="1127652" y="1422463"/>
            <a:ext cx="10344150" cy="4892612"/>
          </a:xfrm>
        </p:spPr>
        <p:txBody>
          <a:bodyPr>
            <a:normAutofit lnSpcReduction="10000"/>
          </a:bodyPr>
          <a:lstStyle/>
          <a:p>
            <a:pPr marL="0" indent="0" algn="ctr">
              <a:buNone/>
            </a:pPr>
            <a:r>
              <a:rPr lang="it-IT" b="1" dirty="0"/>
              <a:t>Cosa vuol dire triplo?</a:t>
            </a:r>
          </a:p>
          <a:p>
            <a:pPr marL="0" indent="0" algn="ctr">
              <a:buNone/>
            </a:pPr>
            <a:r>
              <a:rPr lang="it-IT" b="1" dirty="0">
                <a:highlight>
                  <a:srgbClr val="00FFFF"/>
                </a:highlight>
              </a:rPr>
              <a:t>Il triplo vuol dire moltiplicare una quantità </a:t>
            </a:r>
          </a:p>
          <a:p>
            <a:pPr marL="0" indent="0" algn="ctr">
              <a:buNone/>
            </a:pPr>
            <a:r>
              <a:rPr lang="it-IT" b="1" dirty="0">
                <a:highlight>
                  <a:srgbClr val="FFFF00"/>
                </a:highlight>
              </a:rPr>
              <a:t>X 3 volte</a:t>
            </a:r>
          </a:p>
          <a:p>
            <a:pPr marL="0" indent="0">
              <a:buNone/>
            </a:pPr>
            <a:endParaRPr lang="it-IT" b="1" dirty="0">
              <a:highlight>
                <a:srgbClr val="FFFF00"/>
              </a:highlight>
            </a:endParaRPr>
          </a:p>
          <a:p>
            <a:pPr marL="0" indent="0">
              <a:buNone/>
            </a:pPr>
            <a:r>
              <a:rPr lang="it-IT" b="1" dirty="0"/>
              <a:t>          </a:t>
            </a:r>
            <a:r>
              <a:rPr lang="it-IT" b="1" dirty="0">
                <a:solidFill>
                  <a:schemeClr val="tx1"/>
                </a:solidFill>
              </a:rPr>
              <a:t>x 3                                     </a:t>
            </a:r>
          </a:p>
          <a:p>
            <a:pPr marL="0" indent="0">
              <a:buNone/>
            </a:pPr>
            <a:endParaRPr lang="it-IT" b="1" dirty="0">
              <a:solidFill>
                <a:schemeClr val="tx1"/>
              </a:solidFill>
            </a:endParaRPr>
          </a:p>
          <a:p>
            <a:pPr marL="0" indent="0">
              <a:buNone/>
            </a:pPr>
            <a:endParaRPr lang="it-IT" b="1" dirty="0">
              <a:solidFill>
                <a:schemeClr val="tx1"/>
              </a:solidFill>
            </a:endParaRPr>
          </a:p>
          <a:p>
            <a:pPr marL="0" indent="0">
              <a:buNone/>
            </a:pPr>
            <a:endParaRPr lang="it-IT" b="1" dirty="0">
              <a:solidFill>
                <a:schemeClr val="tx1"/>
              </a:solidFill>
            </a:endParaRPr>
          </a:p>
          <a:p>
            <a:pPr marL="0" indent="0">
              <a:buNone/>
            </a:pPr>
            <a:r>
              <a:rPr lang="it-IT" b="1" dirty="0">
                <a:solidFill>
                  <a:schemeClr val="tx1"/>
                </a:solidFill>
              </a:rPr>
              <a:t>                   X 3  </a:t>
            </a:r>
          </a:p>
          <a:p>
            <a:pPr marL="0" indent="0">
              <a:buNone/>
            </a:pPr>
            <a:r>
              <a:rPr lang="it-IT" b="1" dirty="0">
                <a:solidFill>
                  <a:schemeClr val="tx1"/>
                </a:solidFill>
              </a:rPr>
              <a:t>                    </a:t>
            </a:r>
          </a:p>
          <a:p>
            <a:pPr marL="0" indent="0">
              <a:buNone/>
            </a:pPr>
            <a:endParaRPr lang="it-IT" b="1" dirty="0">
              <a:solidFill>
                <a:schemeClr val="tx1"/>
              </a:solidFill>
            </a:endParaRPr>
          </a:p>
          <a:p>
            <a:pPr marL="0" indent="0">
              <a:buNone/>
            </a:pPr>
            <a:r>
              <a:rPr lang="it-IT" b="1" dirty="0">
                <a:solidFill>
                  <a:schemeClr val="tx1"/>
                </a:solidFill>
              </a:rPr>
              <a:t>                         X 3                           </a:t>
            </a:r>
            <a:endParaRPr lang="it-IT" b="1" dirty="0"/>
          </a:p>
        </p:txBody>
      </p:sp>
      <p:sp>
        <p:nvSpPr>
          <p:cNvPr id="6" name="Rettangolo 5">
            <a:extLst>
              <a:ext uri="{FF2B5EF4-FFF2-40B4-BE49-F238E27FC236}">
                <a16:creationId xmlns:a16="http://schemas.microsoft.com/office/drawing/2014/main" id="{EB8EC5D9-6BD7-466C-B78A-106E93BF1A52}"/>
              </a:ext>
            </a:extLst>
          </p:cNvPr>
          <p:cNvSpPr/>
          <p:nvPr/>
        </p:nvSpPr>
        <p:spPr>
          <a:xfrm>
            <a:off x="1251678" y="3000375"/>
            <a:ext cx="428625"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FC8E4F4B-05B8-445A-B526-237635CB5D86}"/>
              </a:ext>
            </a:extLst>
          </p:cNvPr>
          <p:cNvSpPr/>
          <p:nvPr/>
        </p:nvSpPr>
        <p:spPr>
          <a:xfrm>
            <a:off x="4028870" y="2999821"/>
            <a:ext cx="428625"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FD73B1A-810F-4E27-89B2-AB9EC3C5CE08}"/>
              </a:ext>
            </a:extLst>
          </p:cNvPr>
          <p:cNvSpPr/>
          <p:nvPr/>
        </p:nvSpPr>
        <p:spPr>
          <a:xfrm>
            <a:off x="5197828" y="3018315"/>
            <a:ext cx="428625"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A248124F-DA04-4C75-9DB5-32C0A7BFD799}"/>
              </a:ext>
            </a:extLst>
          </p:cNvPr>
          <p:cNvSpPr/>
          <p:nvPr/>
        </p:nvSpPr>
        <p:spPr>
          <a:xfrm>
            <a:off x="4613349" y="2999820"/>
            <a:ext cx="428625"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65B014E1-97A7-47D8-BA20-9A670873F141}"/>
              </a:ext>
            </a:extLst>
          </p:cNvPr>
          <p:cNvSpPr/>
          <p:nvPr/>
        </p:nvSpPr>
        <p:spPr>
          <a:xfrm>
            <a:off x="2391330" y="3146389"/>
            <a:ext cx="1362075"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224C8FD7-00DA-4E39-8B14-861A25067762}"/>
              </a:ext>
            </a:extLst>
          </p:cNvPr>
          <p:cNvSpPr/>
          <p:nvPr/>
        </p:nvSpPr>
        <p:spPr>
          <a:xfrm>
            <a:off x="1052441" y="5578963"/>
            <a:ext cx="609600" cy="6477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Stella a 5 punte 13">
            <a:extLst>
              <a:ext uri="{FF2B5EF4-FFF2-40B4-BE49-F238E27FC236}">
                <a16:creationId xmlns:a16="http://schemas.microsoft.com/office/drawing/2014/main" id="{635E2CBB-D2A8-42F6-8664-9C0E295E143D}"/>
              </a:ext>
            </a:extLst>
          </p:cNvPr>
          <p:cNvSpPr/>
          <p:nvPr/>
        </p:nvSpPr>
        <p:spPr>
          <a:xfrm>
            <a:off x="1716559" y="5672130"/>
            <a:ext cx="600934" cy="5905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Freccia a destra 16">
            <a:extLst>
              <a:ext uri="{FF2B5EF4-FFF2-40B4-BE49-F238E27FC236}">
                <a16:creationId xmlns:a16="http://schemas.microsoft.com/office/drawing/2014/main" id="{63C61EF9-401A-4C78-95C2-23ACF517D37F}"/>
              </a:ext>
            </a:extLst>
          </p:cNvPr>
          <p:cNvSpPr/>
          <p:nvPr/>
        </p:nvSpPr>
        <p:spPr>
          <a:xfrm flipV="1">
            <a:off x="3454005" y="5870434"/>
            <a:ext cx="1266825" cy="1714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Stella a 5 punte 17">
            <a:extLst>
              <a:ext uri="{FF2B5EF4-FFF2-40B4-BE49-F238E27FC236}">
                <a16:creationId xmlns:a16="http://schemas.microsoft.com/office/drawing/2014/main" id="{6B5BDF62-A66D-4424-977B-1B5ECFB58DDB}"/>
              </a:ext>
            </a:extLst>
          </p:cNvPr>
          <p:cNvSpPr/>
          <p:nvPr/>
        </p:nvSpPr>
        <p:spPr>
          <a:xfrm>
            <a:off x="2391330" y="5622787"/>
            <a:ext cx="533402" cy="6477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Stella a 5 punte 18">
            <a:extLst>
              <a:ext uri="{FF2B5EF4-FFF2-40B4-BE49-F238E27FC236}">
                <a16:creationId xmlns:a16="http://schemas.microsoft.com/office/drawing/2014/main" id="{3530A224-05D7-44BA-9189-5BA39D5E72F9}"/>
              </a:ext>
            </a:extLst>
          </p:cNvPr>
          <p:cNvSpPr/>
          <p:nvPr/>
        </p:nvSpPr>
        <p:spPr>
          <a:xfrm>
            <a:off x="4782196" y="5610216"/>
            <a:ext cx="600934" cy="6477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Stella a 5 punte 19">
            <a:extLst>
              <a:ext uri="{FF2B5EF4-FFF2-40B4-BE49-F238E27FC236}">
                <a16:creationId xmlns:a16="http://schemas.microsoft.com/office/drawing/2014/main" id="{0CAB6DCC-47F0-4CBA-8F7A-0CB791000F3B}"/>
              </a:ext>
            </a:extLst>
          </p:cNvPr>
          <p:cNvSpPr/>
          <p:nvPr/>
        </p:nvSpPr>
        <p:spPr>
          <a:xfrm>
            <a:off x="5503146" y="5610216"/>
            <a:ext cx="533402" cy="6572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Stella a 5 punte 20">
            <a:extLst>
              <a:ext uri="{FF2B5EF4-FFF2-40B4-BE49-F238E27FC236}">
                <a16:creationId xmlns:a16="http://schemas.microsoft.com/office/drawing/2014/main" id="{08BF155C-8B25-465E-B0D9-47A70D7401A2}"/>
              </a:ext>
            </a:extLst>
          </p:cNvPr>
          <p:cNvSpPr/>
          <p:nvPr/>
        </p:nvSpPr>
        <p:spPr>
          <a:xfrm>
            <a:off x="6158965" y="5651360"/>
            <a:ext cx="533402" cy="60959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Stella a 5 punte 21">
            <a:extLst>
              <a:ext uri="{FF2B5EF4-FFF2-40B4-BE49-F238E27FC236}">
                <a16:creationId xmlns:a16="http://schemas.microsoft.com/office/drawing/2014/main" id="{5DFFA207-8E60-4687-8CF4-6A9D085702F0}"/>
              </a:ext>
            </a:extLst>
          </p:cNvPr>
          <p:cNvSpPr/>
          <p:nvPr/>
        </p:nvSpPr>
        <p:spPr>
          <a:xfrm>
            <a:off x="7110092" y="5657849"/>
            <a:ext cx="533402"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Stella a 5 punte 22">
            <a:extLst>
              <a:ext uri="{FF2B5EF4-FFF2-40B4-BE49-F238E27FC236}">
                <a16:creationId xmlns:a16="http://schemas.microsoft.com/office/drawing/2014/main" id="{419C801A-F390-4AAA-A5C3-295C6D480B29}"/>
              </a:ext>
            </a:extLst>
          </p:cNvPr>
          <p:cNvSpPr/>
          <p:nvPr/>
        </p:nvSpPr>
        <p:spPr>
          <a:xfrm>
            <a:off x="7658188" y="5619744"/>
            <a:ext cx="655819" cy="6572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Stella a 5 punte 26">
            <a:extLst>
              <a:ext uri="{FF2B5EF4-FFF2-40B4-BE49-F238E27FC236}">
                <a16:creationId xmlns:a16="http://schemas.microsoft.com/office/drawing/2014/main" id="{53770ADF-379A-4CBD-A200-FD95870A6408}"/>
              </a:ext>
            </a:extLst>
          </p:cNvPr>
          <p:cNvSpPr/>
          <p:nvPr/>
        </p:nvSpPr>
        <p:spPr>
          <a:xfrm>
            <a:off x="8314008" y="5645175"/>
            <a:ext cx="600934" cy="6539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Stella a 5 punte 29">
            <a:extLst>
              <a:ext uri="{FF2B5EF4-FFF2-40B4-BE49-F238E27FC236}">
                <a16:creationId xmlns:a16="http://schemas.microsoft.com/office/drawing/2014/main" id="{1ABAE27F-4994-4E3B-80E0-B62B6B6A5FF8}"/>
              </a:ext>
            </a:extLst>
          </p:cNvPr>
          <p:cNvSpPr/>
          <p:nvPr/>
        </p:nvSpPr>
        <p:spPr>
          <a:xfrm>
            <a:off x="9216991" y="5667369"/>
            <a:ext cx="578599" cy="6317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Stella a 5 punte 30">
            <a:extLst>
              <a:ext uri="{FF2B5EF4-FFF2-40B4-BE49-F238E27FC236}">
                <a16:creationId xmlns:a16="http://schemas.microsoft.com/office/drawing/2014/main" id="{FBC39F1A-EA3E-4059-A2B4-5EEB215D3409}"/>
              </a:ext>
            </a:extLst>
          </p:cNvPr>
          <p:cNvSpPr/>
          <p:nvPr/>
        </p:nvSpPr>
        <p:spPr>
          <a:xfrm>
            <a:off x="9872810" y="5713377"/>
            <a:ext cx="555140" cy="5540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Stella a 5 punte 31">
            <a:extLst>
              <a:ext uri="{FF2B5EF4-FFF2-40B4-BE49-F238E27FC236}">
                <a16:creationId xmlns:a16="http://schemas.microsoft.com/office/drawing/2014/main" id="{DCD6DF35-6773-4FB2-878D-59E7156525F8}"/>
              </a:ext>
            </a:extLst>
          </p:cNvPr>
          <p:cNvSpPr/>
          <p:nvPr/>
        </p:nvSpPr>
        <p:spPr>
          <a:xfrm>
            <a:off x="10505170" y="5686424"/>
            <a:ext cx="600934" cy="5905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Smile 32">
            <a:extLst>
              <a:ext uri="{FF2B5EF4-FFF2-40B4-BE49-F238E27FC236}">
                <a16:creationId xmlns:a16="http://schemas.microsoft.com/office/drawing/2014/main" id="{8E54D698-FBD2-4D8B-9957-0C039D7D75D7}"/>
              </a:ext>
            </a:extLst>
          </p:cNvPr>
          <p:cNvSpPr/>
          <p:nvPr/>
        </p:nvSpPr>
        <p:spPr>
          <a:xfrm>
            <a:off x="1127652" y="4524375"/>
            <a:ext cx="534389" cy="4953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Smile 33">
            <a:extLst>
              <a:ext uri="{FF2B5EF4-FFF2-40B4-BE49-F238E27FC236}">
                <a16:creationId xmlns:a16="http://schemas.microsoft.com/office/drawing/2014/main" id="{1383EEC8-B718-4E3A-B30E-BECD90F5F60A}"/>
              </a:ext>
            </a:extLst>
          </p:cNvPr>
          <p:cNvSpPr/>
          <p:nvPr/>
        </p:nvSpPr>
        <p:spPr>
          <a:xfrm>
            <a:off x="1888868" y="4524375"/>
            <a:ext cx="533402" cy="4953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Freccia a destra 34">
            <a:extLst>
              <a:ext uri="{FF2B5EF4-FFF2-40B4-BE49-F238E27FC236}">
                <a16:creationId xmlns:a16="http://schemas.microsoft.com/office/drawing/2014/main" id="{5D1FA27F-6424-4E9E-B61B-8836BF562CAB}"/>
              </a:ext>
            </a:extLst>
          </p:cNvPr>
          <p:cNvSpPr/>
          <p:nvPr/>
        </p:nvSpPr>
        <p:spPr>
          <a:xfrm>
            <a:off x="3095421" y="4686300"/>
            <a:ext cx="1362074" cy="1714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Smile 35">
            <a:extLst>
              <a:ext uri="{FF2B5EF4-FFF2-40B4-BE49-F238E27FC236}">
                <a16:creationId xmlns:a16="http://schemas.microsoft.com/office/drawing/2014/main" id="{AFF7EBE4-EE69-4351-8BF6-E2965709300F}"/>
              </a:ext>
            </a:extLst>
          </p:cNvPr>
          <p:cNvSpPr/>
          <p:nvPr/>
        </p:nvSpPr>
        <p:spPr>
          <a:xfrm>
            <a:off x="4702022" y="4524375"/>
            <a:ext cx="533401" cy="48577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Smile 36">
            <a:extLst>
              <a:ext uri="{FF2B5EF4-FFF2-40B4-BE49-F238E27FC236}">
                <a16:creationId xmlns:a16="http://schemas.microsoft.com/office/drawing/2014/main" id="{7AE57827-F61C-4EDE-A440-8AB4A4156756}"/>
              </a:ext>
            </a:extLst>
          </p:cNvPr>
          <p:cNvSpPr/>
          <p:nvPr/>
        </p:nvSpPr>
        <p:spPr>
          <a:xfrm>
            <a:off x="5377470" y="4524374"/>
            <a:ext cx="497967" cy="47625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Smile 37">
            <a:extLst>
              <a:ext uri="{FF2B5EF4-FFF2-40B4-BE49-F238E27FC236}">
                <a16:creationId xmlns:a16="http://schemas.microsoft.com/office/drawing/2014/main" id="{421B6790-576B-417C-A21E-5E845D1A6C53}"/>
              </a:ext>
            </a:extLst>
          </p:cNvPr>
          <p:cNvSpPr/>
          <p:nvPr/>
        </p:nvSpPr>
        <p:spPr>
          <a:xfrm>
            <a:off x="6299727" y="4533898"/>
            <a:ext cx="497968" cy="47625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Smile 38">
            <a:extLst>
              <a:ext uri="{FF2B5EF4-FFF2-40B4-BE49-F238E27FC236}">
                <a16:creationId xmlns:a16="http://schemas.microsoft.com/office/drawing/2014/main" id="{14382E6D-1B5C-410F-9031-637DE3157527}"/>
              </a:ext>
            </a:extLst>
          </p:cNvPr>
          <p:cNvSpPr/>
          <p:nvPr/>
        </p:nvSpPr>
        <p:spPr>
          <a:xfrm>
            <a:off x="6905625" y="4533898"/>
            <a:ext cx="497968" cy="46672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Smile 39">
            <a:extLst>
              <a:ext uri="{FF2B5EF4-FFF2-40B4-BE49-F238E27FC236}">
                <a16:creationId xmlns:a16="http://schemas.microsoft.com/office/drawing/2014/main" id="{05537A05-F774-4D55-A8B3-15F24FA7E8A3}"/>
              </a:ext>
            </a:extLst>
          </p:cNvPr>
          <p:cNvSpPr/>
          <p:nvPr/>
        </p:nvSpPr>
        <p:spPr>
          <a:xfrm>
            <a:off x="7819518" y="4533898"/>
            <a:ext cx="533402" cy="48577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Smile 40">
            <a:extLst>
              <a:ext uri="{FF2B5EF4-FFF2-40B4-BE49-F238E27FC236}">
                <a16:creationId xmlns:a16="http://schemas.microsoft.com/office/drawing/2014/main" id="{219E19A8-ED26-40B5-8B48-DA5687590D64}"/>
              </a:ext>
            </a:extLst>
          </p:cNvPr>
          <p:cNvSpPr/>
          <p:nvPr/>
        </p:nvSpPr>
        <p:spPr>
          <a:xfrm>
            <a:off x="8487634" y="4533898"/>
            <a:ext cx="533402" cy="47625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Audio registrato">
            <a:hlinkClick r:id="" action="ppaction://media"/>
            <a:extLst>
              <a:ext uri="{FF2B5EF4-FFF2-40B4-BE49-F238E27FC236}">
                <a16:creationId xmlns:a16="http://schemas.microsoft.com/office/drawing/2014/main" id="{C9BF0691-2E36-47CF-9C07-2614DA5FA3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81007" y="382385"/>
            <a:ext cx="1024164" cy="1024164"/>
          </a:xfrm>
          <a:prstGeom prst="rect">
            <a:avLst/>
          </a:prstGeom>
        </p:spPr>
      </p:pic>
    </p:spTree>
    <p:extLst>
      <p:ext uri="{BB962C8B-B14F-4D97-AF65-F5344CB8AC3E}">
        <p14:creationId xmlns:p14="http://schemas.microsoft.com/office/powerpoint/2010/main" val="47431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D7C563FD-756C-4D67-B015-1D627028464B}"/>
              </a:ext>
            </a:extLst>
          </p:cNvPr>
          <p:cNvSpPr>
            <a:spLocks noGrp="1"/>
          </p:cNvSpPr>
          <p:nvPr>
            <p:ph type="body" idx="1"/>
          </p:nvPr>
        </p:nvSpPr>
        <p:spPr>
          <a:xfrm>
            <a:off x="3435659" y="611913"/>
            <a:ext cx="8593584" cy="5859908"/>
          </a:xfrm>
        </p:spPr>
        <p:txBody>
          <a:bodyPr>
            <a:normAutofit lnSpcReduction="10000"/>
          </a:bodyPr>
          <a:lstStyle/>
          <a:p>
            <a:r>
              <a:rPr lang="it-IT" sz="2400" dirty="0"/>
              <a:t>Ricorda il «Signor triplo» non è altro  che una tabellina del 3 al «contrario»:</a:t>
            </a:r>
          </a:p>
          <a:p>
            <a:endParaRPr lang="it-IT" sz="2400" dirty="0"/>
          </a:p>
          <a:p>
            <a:r>
              <a:rPr lang="it-IT" dirty="0"/>
              <a:t>1 x 3 = 3 ^^^ </a:t>
            </a:r>
          </a:p>
          <a:p>
            <a:r>
              <a:rPr lang="it-IT" dirty="0"/>
              <a:t>2 X 3 = 6 ^^^ ^^^</a:t>
            </a:r>
          </a:p>
          <a:p>
            <a:r>
              <a:rPr lang="it-IT" dirty="0"/>
              <a:t>3 x 3 = 9 ^^^ ^^^ ^^^</a:t>
            </a:r>
          </a:p>
          <a:p>
            <a:r>
              <a:rPr lang="it-IT" dirty="0"/>
              <a:t>4 x 3 = 12 ^^^ ^^^ ^^^</a:t>
            </a:r>
          </a:p>
          <a:p>
            <a:r>
              <a:rPr lang="it-IT" dirty="0"/>
              <a:t>5 x 3 = 15 ^^^ ^^^ ^^^ ^^^</a:t>
            </a:r>
          </a:p>
          <a:p>
            <a:r>
              <a:rPr lang="it-IT" dirty="0"/>
              <a:t>6 x 3 = 18 ^^^ ^^^ ^^^ ^^^ ^^^</a:t>
            </a:r>
          </a:p>
          <a:p>
            <a:r>
              <a:rPr lang="it-IT" dirty="0"/>
              <a:t>7 x 3 = 21 ^^^ ^^^ ^^^ ^^^ ^^^ ^^^ ^^^</a:t>
            </a:r>
          </a:p>
          <a:p>
            <a:r>
              <a:rPr lang="it-IT" dirty="0"/>
              <a:t>8 x 3 = 24 ^^^ ^^^ ^^^ ^^^ ^^^ ^^^ ^^^ ^^^ </a:t>
            </a:r>
          </a:p>
          <a:p>
            <a:r>
              <a:rPr lang="it-IT" dirty="0"/>
              <a:t>9 x 3 = 27 ^^^ ^^^ ^^^ ^^^ ^^^ ^^^ ^^^ ^^^ ^^^</a:t>
            </a:r>
          </a:p>
          <a:p>
            <a:r>
              <a:rPr lang="it-IT" dirty="0"/>
              <a:t>10 x 3 = 30^^^ ^^^ ^^^ ^^^ ^^^ ^^^ ^^^ ^^^ ^^^ </a:t>
            </a:r>
          </a:p>
          <a:p>
            <a:pPr algn="r"/>
            <a:r>
              <a:rPr lang="it-IT" dirty="0"/>
              <a:t>^^^   </a:t>
            </a:r>
          </a:p>
          <a:p>
            <a:endParaRPr lang="it-IT" sz="2400" dirty="0"/>
          </a:p>
          <a:p>
            <a:endParaRPr lang="it-IT" sz="2400" dirty="0"/>
          </a:p>
          <a:p>
            <a:endParaRPr lang="it-IT" sz="2400" dirty="0"/>
          </a:p>
        </p:txBody>
      </p:sp>
      <mc:AlternateContent xmlns:mc="http://schemas.openxmlformats.org/markup-compatibility/2006">
        <mc:Choice xmlns:am3d="http://schemas.microsoft.com/office/drawing/2017/model3d" Requires="am3d">
          <p:graphicFrame>
            <p:nvGraphicFramePr>
              <p:cNvPr id="5" name="Modello 3D 4" descr="Segno di moltiplicazione">
                <a:extLst>
                  <a:ext uri="{FF2B5EF4-FFF2-40B4-BE49-F238E27FC236}">
                    <a16:creationId xmlns:a16="http://schemas.microsoft.com/office/drawing/2014/main" id="{3288DAA5-30BB-4A51-B9D9-43809EA0B1E7}"/>
                  </a:ext>
                </a:extLst>
              </p:cNvPr>
              <p:cNvGraphicFramePr>
                <a:graphicFrameLocks noChangeAspect="1"/>
              </p:cNvGraphicFramePr>
              <p:nvPr>
                <p:extLst>
                  <p:ext uri="{D42A27DB-BD31-4B8C-83A1-F6EECF244321}">
                    <p14:modId xmlns:p14="http://schemas.microsoft.com/office/powerpoint/2010/main" val="4186717834"/>
                  </p:ext>
                </p:extLst>
              </p:nvPr>
            </p:nvGraphicFramePr>
            <p:xfrm>
              <a:off x="7335483" y="1408188"/>
              <a:ext cx="1676292" cy="1825502"/>
            </p:xfrm>
            <a:graphic>
              <a:graphicData uri="http://schemas.microsoft.com/office/drawing/2017/model3d">
                <am3d:model3d r:embed="rId4">
                  <am3d:spPr>
                    <a:xfrm>
                      <a:off x="0" y="0"/>
                      <a:ext cx="1676292" cy="1825502"/>
                    </a:xfrm>
                    <a:prstGeom prst="rect">
                      <a:avLst/>
                    </a:prstGeom>
                  </am3d:spPr>
                  <am3d:camera>
                    <am3d:pos x="0" y="0" z="68770341"/>
                    <am3d:up dx="0" dy="36000000" dz="0"/>
                    <am3d:lookAt x="0" y="0" z="0"/>
                    <am3d:perspective fov="2700000"/>
                  </am3d:camera>
                  <am3d:trans>
                    <am3d:meterPerModelUnit n="13047634" d="1000000"/>
                    <am3d:preTrans dx="0" dy="-18238150" dz="0"/>
                    <am3d:scale>
                      <am3d:sx n="1000000" d="1000000"/>
                      <am3d:sy n="1000000" d="1000000"/>
                      <am3d:sz n="1000000" d="1000000"/>
                    </am3d:scale>
                    <am3d:rot ax="469958" ay="1924604" az="250686"/>
                    <am3d:postTrans dx="0" dy="0" dz="0"/>
                  </am3d:trans>
                  <am3d:raster rName="Office3DRenderer" rVer="16.0.8326">
                    <am3d:blip r:embed="rId5"/>
                  </am3d:raster>
                  <am3d:objViewport viewportSz="23199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ello 3D 4" descr="Segno di moltiplicazione">
                <a:extLst>
                  <a:ext uri="{FF2B5EF4-FFF2-40B4-BE49-F238E27FC236}">
                    <a16:creationId xmlns:a16="http://schemas.microsoft.com/office/drawing/2014/main" id="{3288DAA5-30BB-4A51-B9D9-43809EA0B1E7}"/>
                  </a:ext>
                </a:extLst>
              </p:cNvPr>
              <p:cNvPicPr>
                <a:picLocks noGrp="1" noRot="1" noChangeAspect="1" noMove="1" noResize="1" noEditPoints="1" noAdjustHandles="1" noChangeArrowheads="1" noChangeShapeType="1" noCrop="1"/>
              </p:cNvPicPr>
              <p:nvPr/>
            </p:nvPicPr>
            <p:blipFill>
              <a:blip r:embed="rId5"/>
              <a:stretch>
                <a:fillRect/>
              </a:stretch>
            </p:blipFill>
            <p:spPr>
              <a:xfrm>
                <a:off x="7335483" y="1408188"/>
                <a:ext cx="1676292" cy="182550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Modello 3D 5" descr="3">
                <a:extLst>
                  <a:ext uri="{FF2B5EF4-FFF2-40B4-BE49-F238E27FC236}">
                    <a16:creationId xmlns:a16="http://schemas.microsoft.com/office/drawing/2014/main" id="{D83126FF-DF76-401C-B061-8844675F86F6}"/>
                  </a:ext>
                </a:extLst>
              </p:cNvPr>
              <p:cNvGraphicFramePr>
                <a:graphicFrameLocks noChangeAspect="1"/>
              </p:cNvGraphicFramePr>
              <p:nvPr>
                <p:extLst>
                  <p:ext uri="{D42A27DB-BD31-4B8C-83A1-F6EECF244321}">
                    <p14:modId xmlns:p14="http://schemas.microsoft.com/office/powerpoint/2010/main" val="534820620"/>
                  </p:ext>
                </p:extLst>
              </p:nvPr>
            </p:nvGraphicFramePr>
            <p:xfrm>
              <a:off x="10485602" y="2758930"/>
              <a:ext cx="1608545" cy="2083583"/>
            </p:xfrm>
            <a:graphic>
              <a:graphicData uri="http://schemas.microsoft.com/office/drawing/2017/model3d">
                <am3d:model3d r:embed="rId6">
                  <am3d:spPr>
                    <a:xfrm>
                      <a:off x="0" y="0"/>
                      <a:ext cx="1608545" cy="2083583"/>
                    </a:xfrm>
                    <a:prstGeom prst="rect">
                      <a:avLst/>
                    </a:prstGeom>
                  </am3d:spPr>
                  <am3d:camera>
                    <am3d:pos x="0" y="0" z="62797456"/>
                    <am3d:up dx="0" dy="36000000" dz="0"/>
                    <am3d:lookAt x="0" y="0" z="0"/>
                    <am3d:perspective fov="2700000"/>
                  </am3d:camera>
                  <am3d:trans>
                    <am3d:meterPerModelUnit n="12332865" d="1000000"/>
                    <am3d:preTrans dx="-13" dy="-17566164" dz="0"/>
                    <am3d:scale>
                      <am3d:sx n="1000000" d="1000000"/>
                      <am3d:sy n="1000000" d="1000000"/>
                      <am3d:sz n="1000000" d="1000000"/>
                    </am3d:scale>
                    <am3d:rot ax="-1" ay="-1874186" az="6"/>
                    <am3d:postTrans dx="0" dy="0" dz="0"/>
                  </am3d:trans>
                  <am3d:raster rName="Office3DRenderer" rVer="16.0.8326">
                    <am3d:blip r:embed="rId7"/>
                  </am3d:raster>
                  <am3d:objViewport viewportSz="25783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lo 3D 5" descr="3">
                <a:extLst>
                  <a:ext uri="{FF2B5EF4-FFF2-40B4-BE49-F238E27FC236}">
                    <a16:creationId xmlns:a16="http://schemas.microsoft.com/office/drawing/2014/main" id="{D83126FF-DF76-401C-B061-8844675F86F6}"/>
                  </a:ext>
                </a:extLst>
              </p:cNvPr>
              <p:cNvPicPr>
                <a:picLocks noGrp="1" noRot="1" noChangeAspect="1" noMove="1" noResize="1" noEditPoints="1" noAdjustHandles="1" noChangeArrowheads="1" noChangeShapeType="1" noCrop="1"/>
              </p:cNvPicPr>
              <p:nvPr/>
            </p:nvPicPr>
            <p:blipFill>
              <a:blip r:embed="rId7"/>
              <a:stretch>
                <a:fillRect/>
              </a:stretch>
            </p:blipFill>
            <p:spPr>
              <a:xfrm>
                <a:off x="10485602" y="2758930"/>
                <a:ext cx="1608545" cy="2083583"/>
              </a:xfrm>
              <a:prstGeom prst="rect">
                <a:avLst/>
              </a:prstGeom>
            </p:spPr>
          </p:pic>
        </mc:Fallback>
      </mc:AlternateContent>
      <p:pic>
        <p:nvPicPr>
          <p:cNvPr id="4" name="Audio registrato">
            <a:hlinkClick r:id="" action="ppaction://media"/>
            <a:extLst>
              <a:ext uri="{FF2B5EF4-FFF2-40B4-BE49-F238E27FC236}">
                <a16:creationId xmlns:a16="http://schemas.microsoft.com/office/drawing/2014/main" id="{4C9AE9BD-81FC-404A-92B4-F304ECB8DB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54824" y="1386826"/>
            <a:ext cx="1097207" cy="1097207"/>
          </a:xfrm>
          <a:prstGeom prst="rect">
            <a:avLst/>
          </a:prstGeom>
        </p:spPr>
      </p:pic>
    </p:spTree>
    <p:extLst>
      <p:ext uri="{BB962C8B-B14F-4D97-AF65-F5344CB8AC3E}">
        <p14:creationId xmlns:p14="http://schemas.microsoft.com/office/powerpoint/2010/main" val="269680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B1AE2B-A789-4D50-8BE9-66F965C80925}"/>
              </a:ext>
            </a:extLst>
          </p:cNvPr>
          <p:cNvSpPr>
            <a:spLocks noGrp="1"/>
          </p:cNvSpPr>
          <p:nvPr>
            <p:ph type="title"/>
          </p:nvPr>
        </p:nvSpPr>
        <p:spPr/>
        <p:txBody>
          <a:bodyPr/>
          <a:lstStyle/>
          <a:p>
            <a:r>
              <a:rPr lang="it-IT" dirty="0"/>
              <a:t>La storia del «signor triplo»</a:t>
            </a:r>
            <a:br>
              <a:rPr lang="it-IT" dirty="0"/>
            </a:br>
            <a:endParaRPr lang="it-IT" dirty="0"/>
          </a:p>
        </p:txBody>
      </p:sp>
      <p:pic>
        <p:nvPicPr>
          <p:cNvPr id="5" name="Elementi multimediali online 4" title="IL TRIPLO">
            <a:hlinkClick r:id="" action="ppaction://media"/>
            <a:extLst>
              <a:ext uri="{FF2B5EF4-FFF2-40B4-BE49-F238E27FC236}">
                <a16:creationId xmlns:a16="http://schemas.microsoft.com/office/drawing/2014/main" id="{1C591D20-1547-4158-9744-58B65537018A}"/>
              </a:ext>
            </a:extLst>
          </p:cNvPr>
          <p:cNvPicPr>
            <a:picLocks noGrp="1" noRot="1" noChangeAspect="1"/>
          </p:cNvPicPr>
          <p:nvPr>
            <p:ph idx="1"/>
            <a:videoFile r:link="rId1"/>
          </p:nvPr>
        </p:nvPicPr>
        <p:blipFill>
          <a:blip r:embed="rId5"/>
          <a:stretch>
            <a:fillRect/>
          </a:stretch>
        </p:blipFill>
        <p:spPr>
          <a:xfrm>
            <a:off x="459479" y="1509204"/>
            <a:ext cx="6849420" cy="3852909"/>
          </a:xfrm>
          <a:prstGeom prst="rect">
            <a:avLst/>
          </a:prstGeom>
        </p:spPr>
      </p:pic>
      <p:sp>
        <p:nvSpPr>
          <p:cNvPr id="4" name="Segnaposto testo 3">
            <a:extLst>
              <a:ext uri="{FF2B5EF4-FFF2-40B4-BE49-F238E27FC236}">
                <a16:creationId xmlns:a16="http://schemas.microsoft.com/office/drawing/2014/main" id="{06F3B30F-23CA-4890-88D6-14566147D51A}"/>
              </a:ext>
            </a:extLst>
          </p:cNvPr>
          <p:cNvSpPr>
            <a:spLocks noGrp="1"/>
          </p:cNvSpPr>
          <p:nvPr>
            <p:ph type="body" sz="half" idx="2"/>
          </p:nvPr>
        </p:nvSpPr>
        <p:spPr>
          <a:xfrm>
            <a:off x="8337885" y="1741336"/>
            <a:ext cx="3092115" cy="4544054"/>
          </a:xfrm>
        </p:spPr>
        <p:txBody>
          <a:bodyPr>
            <a:noAutofit/>
          </a:bodyPr>
          <a:lstStyle/>
          <a:p>
            <a:r>
              <a:rPr lang="it-IT" sz="2800"/>
              <a:t> </a:t>
            </a:r>
            <a:r>
              <a:rPr lang="it-IT" sz="2800" dirty="0"/>
              <a:t>G</a:t>
            </a:r>
            <a:r>
              <a:rPr lang="it-IT" sz="2800"/>
              <a:t>uardiamo </a:t>
            </a:r>
            <a:r>
              <a:rPr lang="it-IT" sz="2800" dirty="0"/>
              <a:t>il video che ripete attraverso una storia quanto abbiamo detto finora.</a:t>
            </a:r>
          </a:p>
          <a:p>
            <a:r>
              <a:rPr lang="it-IT" sz="2800" dirty="0"/>
              <a:t>Buona visione!</a:t>
            </a:r>
          </a:p>
          <a:p>
            <a:r>
              <a:rPr lang="it-IT" dirty="0">
                <a:hlinkClick r:id="rId6"/>
              </a:rPr>
              <a:t>https://www.youtube.com/watch?v=cV8_NhwTa38&amp;t=53s</a:t>
            </a:r>
            <a:endParaRPr lang="it-IT" dirty="0"/>
          </a:p>
          <a:p>
            <a:endParaRPr lang="it-IT" sz="2800" dirty="0"/>
          </a:p>
        </p:txBody>
      </p:sp>
      <p:pic>
        <p:nvPicPr>
          <p:cNvPr id="3" name="Audio registrato">
            <a:hlinkClick r:id="" action="ppaction://media"/>
            <a:extLst>
              <a:ext uri="{FF2B5EF4-FFF2-40B4-BE49-F238E27FC236}">
                <a16:creationId xmlns:a16="http://schemas.microsoft.com/office/drawing/2014/main" id="{4210D69E-9215-4CAE-AC30-9A94205B257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01400" y="174919"/>
            <a:ext cx="795381" cy="795381"/>
          </a:xfrm>
          <a:prstGeom prst="rect">
            <a:avLst/>
          </a:prstGeom>
        </p:spPr>
      </p:pic>
    </p:spTree>
    <p:extLst>
      <p:ext uri="{BB962C8B-B14F-4D97-AF65-F5344CB8AC3E}">
        <p14:creationId xmlns:p14="http://schemas.microsoft.com/office/powerpoint/2010/main" val="337791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01" name="Freeform 6">
            <a:extLst>
              <a:ext uri="{FF2B5EF4-FFF2-40B4-BE49-F238E27FC236}">
                <a16:creationId xmlns:a16="http://schemas.microsoft.com/office/drawing/2014/main" id="{CA71505E-6D83-4D7B-B88A-7D7C2DB42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102" name="Rectangle 98">
            <a:extLst>
              <a:ext uri="{FF2B5EF4-FFF2-40B4-BE49-F238E27FC236}">
                <a16:creationId xmlns:a16="http://schemas.microsoft.com/office/drawing/2014/main" id="{82174A2F-5CC0-47EE-BFEA-6199C2BD7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03" name="Rectangle 100">
            <a:extLst>
              <a:ext uri="{FF2B5EF4-FFF2-40B4-BE49-F238E27FC236}">
                <a16:creationId xmlns:a16="http://schemas.microsoft.com/office/drawing/2014/main" id="{241355E4-BBC8-4D91-B98F-520161421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4" name="Rectangle 102">
            <a:extLst>
              <a:ext uri="{FF2B5EF4-FFF2-40B4-BE49-F238E27FC236}">
                <a16:creationId xmlns:a16="http://schemas.microsoft.com/office/drawing/2014/main" id="{8B5ACD8B-6472-4DA1-A73E-FDEE7479F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05" name="Freeform 11">
            <a:extLst>
              <a:ext uri="{FF2B5EF4-FFF2-40B4-BE49-F238E27FC236}">
                <a16:creationId xmlns:a16="http://schemas.microsoft.com/office/drawing/2014/main" id="{D5CD9A4E-BB63-4352-A792-45E1F1402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olo 1">
            <a:extLst>
              <a:ext uri="{FF2B5EF4-FFF2-40B4-BE49-F238E27FC236}">
                <a16:creationId xmlns:a16="http://schemas.microsoft.com/office/drawing/2014/main" id="{8558B8FD-9518-48F5-9E94-7A26361F4261}"/>
              </a:ext>
            </a:extLst>
          </p:cNvPr>
          <p:cNvSpPr>
            <a:spLocks noGrp="1"/>
          </p:cNvSpPr>
          <p:nvPr>
            <p:ph type="title"/>
          </p:nvPr>
        </p:nvSpPr>
        <p:spPr>
          <a:xfrm>
            <a:off x="8339328" y="457200"/>
            <a:ext cx="3090672" cy="1197864"/>
          </a:xfrm>
        </p:spPr>
        <p:txBody>
          <a:bodyPr vert="horz" lIns="91440" tIns="45720" rIns="91440" bIns="45720" rtlCol="0" anchor="b">
            <a:normAutofit/>
          </a:bodyPr>
          <a:lstStyle/>
          <a:p>
            <a:r>
              <a:rPr lang="en-US" sz="2400" dirty="0">
                <a:solidFill>
                  <a:schemeClr val="accent1"/>
                </a:solidFill>
              </a:rPr>
              <a:t>Ora </a:t>
            </a:r>
            <a:r>
              <a:rPr lang="en-US" sz="2400" dirty="0" err="1">
                <a:solidFill>
                  <a:schemeClr val="accent1"/>
                </a:solidFill>
              </a:rPr>
              <a:t>esercitiamoci</a:t>
            </a:r>
            <a:endParaRPr lang="en-US" sz="2400" dirty="0">
              <a:solidFill>
                <a:schemeClr val="accent1"/>
              </a:solidFill>
            </a:endParaRPr>
          </a:p>
        </p:txBody>
      </p:sp>
      <p:pic>
        <p:nvPicPr>
          <p:cNvPr id="1026" name="Picture 2" descr="Tutto da Stampare: Il Doppio e il Triplo">
            <a:extLst>
              <a:ext uri="{FF2B5EF4-FFF2-40B4-BE49-F238E27FC236}">
                <a16:creationId xmlns:a16="http://schemas.microsoft.com/office/drawing/2014/main" id="{28217AE6-94A2-4B50-ABB9-84AD6624CC8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4300" y="1218038"/>
            <a:ext cx="3575903" cy="47794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giScuola – Matematica – Pagina 55 – Percorso didattico dalla ...">
            <a:extLst>
              <a:ext uri="{FF2B5EF4-FFF2-40B4-BE49-F238E27FC236}">
                <a16:creationId xmlns:a16="http://schemas.microsoft.com/office/drawing/2014/main" id="{3E04418A-1A4C-4B66-8D49-0904A7405DD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bwMode="auto">
          <a:xfrm>
            <a:off x="3867150" y="1218038"/>
            <a:ext cx="3575903" cy="4779497"/>
          </a:xfrm>
          <a:prstGeom prst="rect">
            <a:avLst/>
          </a:prstGeom>
          <a:noFill/>
          <a:extLst>
            <a:ext uri="{909E8E84-426E-40DD-AFC4-6F175D3DCCD1}">
              <a14:hiddenFill xmlns:a14="http://schemas.microsoft.com/office/drawing/2010/main">
                <a:solidFill>
                  <a:srgbClr val="FFFFFF"/>
                </a:solidFill>
              </a14:hiddenFill>
            </a:ext>
          </a:extLst>
        </p:spPr>
      </p:pic>
      <p:sp>
        <p:nvSpPr>
          <p:cNvPr id="1052" name="Content Placeholder 1031">
            <a:extLst>
              <a:ext uri="{FF2B5EF4-FFF2-40B4-BE49-F238E27FC236}">
                <a16:creationId xmlns:a16="http://schemas.microsoft.com/office/drawing/2014/main" id="{7511A339-9C23-4878-8734-04460A45D1FD}"/>
              </a:ext>
            </a:extLst>
          </p:cNvPr>
          <p:cNvSpPr>
            <a:spLocks noGrp="1"/>
          </p:cNvSpPr>
          <p:nvPr>
            <p:ph sz="half" idx="1"/>
          </p:nvPr>
        </p:nvSpPr>
        <p:spPr>
          <a:xfrm>
            <a:off x="8339328" y="1655064"/>
            <a:ext cx="3090672" cy="4224529"/>
          </a:xfrm>
        </p:spPr>
        <p:txBody>
          <a:bodyPr vert="horz" lIns="91440" tIns="45720" rIns="91440" bIns="45720" rtlCol="0">
            <a:normAutofit fontScale="25000" lnSpcReduction="20000"/>
          </a:bodyPr>
          <a:lstStyle/>
          <a:p>
            <a:r>
              <a:rPr lang="en-US" sz="7200" dirty="0" err="1">
                <a:solidFill>
                  <a:schemeClr val="bg1"/>
                </a:solidFill>
              </a:rPr>
              <a:t>Completa</a:t>
            </a:r>
            <a:r>
              <a:rPr lang="en-US" sz="7200" dirty="0">
                <a:solidFill>
                  <a:schemeClr val="bg1"/>
                </a:solidFill>
              </a:rPr>
              <a:t> le </a:t>
            </a:r>
            <a:r>
              <a:rPr lang="en-US" sz="7200" dirty="0" err="1">
                <a:solidFill>
                  <a:schemeClr val="bg1"/>
                </a:solidFill>
              </a:rPr>
              <a:t>schede</a:t>
            </a:r>
            <a:r>
              <a:rPr lang="en-US" sz="7200" dirty="0">
                <a:solidFill>
                  <a:schemeClr val="bg1"/>
                </a:solidFill>
              </a:rPr>
              <a:t>,  la </a:t>
            </a:r>
            <a:r>
              <a:rPr lang="en-US" sz="7200" dirty="0" err="1">
                <a:solidFill>
                  <a:schemeClr val="bg1"/>
                </a:solidFill>
              </a:rPr>
              <a:t>pagina</a:t>
            </a:r>
            <a:r>
              <a:rPr lang="en-US" sz="7200" dirty="0">
                <a:solidFill>
                  <a:schemeClr val="bg1"/>
                </a:solidFill>
              </a:rPr>
              <a:t> 64 del </a:t>
            </a:r>
            <a:r>
              <a:rPr lang="en-US" sz="7200" dirty="0" err="1">
                <a:solidFill>
                  <a:schemeClr val="bg1"/>
                </a:solidFill>
              </a:rPr>
              <a:t>sussidiario</a:t>
            </a:r>
            <a:r>
              <a:rPr lang="en-US" sz="7200" dirty="0">
                <a:solidFill>
                  <a:schemeClr val="bg1"/>
                </a:solidFill>
              </a:rPr>
              <a:t> in un </a:t>
            </a:r>
            <a:r>
              <a:rPr lang="en-US" sz="7200" dirty="0" err="1">
                <a:solidFill>
                  <a:schemeClr val="bg1"/>
                </a:solidFill>
              </a:rPr>
              <a:t>uso</a:t>
            </a:r>
            <a:r>
              <a:rPr lang="en-US" sz="7200" dirty="0">
                <a:solidFill>
                  <a:schemeClr val="bg1"/>
                </a:solidFill>
              </a:rPr>
              <a:t> e </a:t>
            </a:r>
            <a:r>
              <a:rPr lang="en-US" sz="7200" dirty="0" err="1">
                <a:solidFill>
                  <a:schemeClr val="bg1"/>
                </a:solidFill>
              </a:rPr>
              <a:t>risolvi</a:t>
            </a:r>
            <a:r>
              <a:rPr lang="en-US" sz="7200" dirty="0">
                <a:solidFill>
                  <a:schemeClr val="bg1"/>
                </a:solidFill>
              </a:rPr>
              <a:t> I </a:t>
            </a:r>
            <a:r>
              <a:rPr lang="en-US" sz="7200" dirty="0" err="1">
                <a:solidFill>
                  <a:schemeClr val="bg1"/>
                </a:solidFill>
              </a:rPr>
              <a:t>seguenti</a:t>
            </a:r>
            <a:r>
              <a:rPr lang="en-US" sz="7200" dirty="0">
                <a:solidFill>
                  <a:schemeClr val="bg1"/>
                </a:solidFill>
              </a:rPr>
              <a:t> </a:t>
            </a:r>
            <a:r>
              <a:rPr lang="en-US" sz="7200" dirty="0" err="1">
                <a:solidFill>
                  <a:schemeClr val="bg1"/>
                </a:solidFill>
              </a:rPr>
              <a:t>problemi</a:t>
            </a:r>
            <a:r>
              <a:rPr lang="en-US" sz="7200" dirty="0">
                <a:solidFill>
                  <a:schemeClr val="bg1"/>
                </a:solidFill>
              </a:rPr>
              <a:t> </a:t>
            </a:r>
            <a:r>
              <a:rPr lang="en-US" sz="7200" dirty="0" err="1">
                <a:solidFill>
                  <a:schemeClr val="bg1"/>
                </a:solidFill>
              </a:rPr>
              <a:t>sul</a:t>
            </a:r>
            <a:r>
              <a:rPr lang="en-US" sz="7200" dirty="0">
                <a:solidFill>
                  <a:schemeClr val="bg1"/>
                </a:solidFill>
              </a:rPr>
              <a:t> </a:t>
            </a:r>
            <a:r>
              <a:rPr lang="en-US" sz="7200" dirty="0" err="1">
                <a:solidFill>
                  <a:schemeClr val="bg1"/>
                </a:solidFill>
              </a:rPr>
              <a:t>quaderno</a:t>
            </a:r>
            <a:r>
              <a:rPr lang="en-US" sz="7200" dirty="0">
                <a:solidFill>
                  <a:schemeClr val="bg1"/>
                </a:solidFill>
              </a:rPr>
              <a:t>:</a:t>
            </a:r>
          </a:p>
          <a:p>
            <a:endParaRPr lang="en-US" sz="7200" dirty="0">
              <a:solidFill>
                <a:schemeClr val="bg1"/>
              </a:solidFill>
            </a:endParaRPr>
          </a:p>
          <a:p>
            <a:pPr marL="0" lvl="0" indent="0" defTabSz="457200">
              <a:lnSpc>
                <a:spcPct val="100000"/>
              </a:lnSpc>
              <a:spcBef>
                <a:spcPts val="0"/>
              </a:spcBef>
              <a:buClrTx/>
              <a:buNone/>
            </a:pPr>
            <a:r>
              <a:rPr lang="it-IT" sz="6400" i="1" dirty="0">
                <a:solidFill>
                  <a:prstClr val="white"/>
                </a:solidFill>
                <a:latin typeface="Verdana" panose="020B0604030504040204" pitchFamily="34" charset="0"/>
              </a:rPr>
              <a:t>-Ho comprato 6 banane e le mele; le mele sono il triplo delle banane. Quante sono le mele?</a:t>
            </a:r>
            <a:br>
              <a:rPr lang="it-IT" sz="6400" i="1" dirty="0">
                <a:solidFill>
                  <a:prstClr val="white"/>
                </a:solidFill>
                <a:latin typeface="Verdana" panose="020B0604030504040204" pitchFamily="34" charset="0"/>
              </a:rPr>
            </a:br>
            <a:br>
              <a:rPr lang="it-IT" sz="6400" i="1" dirty="0">
                <a:solidFill>
                  <a:prstClr val="white"/>
                </a:solidFill>
                <a:latin typeface="Verdana" panose="020B0604030504040204" pitchFamily="34" charset="0"/>
              </a:rPr>
            </a:br>
            <a:r>
              <a:rPr lang="it-IT" sz="6400" i="1" dirty="0">
                <a:solidFill>
                  <a:prstClr val="white"/>
                </a:solidFill>
                <a:latin typeface="Verdana" panose="020B0604030504040204" pitchFamily="34" charset="0"/>
              </a:rPr>
              <a:t>-Un libro ha 22 pagine; un altro ne ha il triplo. Quante pagine ha il secondo libro?</a:t>
            </a:r>
            <a:br>
              <a:rPr lang="it-IT" sz="6400" i="1" dirty="0">
                <a:solidFill>
                  <a:prstClr val="white"/>
                </a:solidFill>
                <a:latin typeface="Verdana" panose="020B0604030504040204" pitchFamily="34" charset="0"/>
              </a:rPr>
            </a:br>
            <a:br>
              <a:rPr lang="it-IT" sz="6400" i="1" dirty="0">
                <a:solidFill>
                  <a:prstClr val="white"/>
                </a:solidFill>
                <a:latin typeface="Verdana" panose="020B0604030504040204" pitchFamily="34" charset="0"/>
              </a:rPr>
            </a:br>
            <a:r>
              <a:rPr lang="it-IT" sz="6400" i="1" dirty="0">
                <a:solidFill>
                  <a:prstClr val="white"/>
                </a:solidFill>
                <a:latin typeface="Verdana" panose="020B0604030504040204" pitchFamily="34" charset="0"/>
              </a:rPr>
              <a:t>-Marco possiede 23 figurine, ma Andrea ne ha il triplo. Quante figurine ha Andrea?</a:t>
            </a:r>
            <a:br>
              <a:rPr lang="it-IT" sz="6400" dirty="0">
                <a:solidFill>
                  <a:prstClr val="white"/>
                </a:solidFill>
              </a:rPr>
            </a:br>
            <a:endParaRPr lang="it-IT" sz="6400" dirty="0">
              <a:solidFill>
                <a:prstClr val="white"/>
              </a:solidFill>
            </a:endParaRPr>
          </a:p>
          <a:p>
            <a:endParaRPr lang="en-US" sz="1800" dirty="0">
              <a:solidFill>
                <a:schemeClr val="bg1"/>
              </a:solidFill>
            </a:endParaRPr>
          </a:p>
          <a:p>
            <a:endParaRPr lang="en-US" sz="1800" dirty="0">
              <a:solidFill>
                <a:schemeClr val="bg1"/>
              </a:solidFill>
            </a:endParaRPr>
          </a:p>
          <a:p>
            <a:pPr marL="0" lvl="0" indent="0" defTabSz="457200">
              <a:lnSpc>
                <a:spcPct val="100000"/>
              </a:lnSpc>
              <a:spcBef>
                <a:spcPts val="0"/>
              </a:spcBef>
              <a:buClrTx/>
              <a:buNone/>
            </a:pPr>
            <a:r>
              <a:rPr lang="it-IT" sz="1800" i="1" dirty="0">
                <a:solidFill>
                  <a:srgbClr val="222222"/>
                </a:solidFill>
                <a:latin typeface="Verdana" panose="020B0604030504040204" pitchFamily="34" charset="0"/>
              </a:rPr>
              <a:t>Ho comprato 6 banane e le mele; le mele sono il triplo delle banane. Quante sono le mele?</a:t>
            </a:r>
            <a:br>
              <a:rPr lang="it-IT" sz="1800" i="1" dirty="0">
                <a:solidFill>
                  <a:srgbClr val="222222"/>
                </a:solidFill>
                <a:latin typeface="Verdana" panose="020B0604030504040204" pitchFamily="34" charset="0"/>
              </a:rPr>
            </a:br>
            <a:br>
              <a:rPr lang="it-IT" sz="1800" i="1" dirty="0">
                <a:solidFill>
                  <a:srgbClr val="222222"/>
                </a:solidFill>
                <a:latin typeface="Verdana" panose="020B0604030504040204" pitchFamily="34" charset="0"/>
              </a:rPr>
            </a:br>
            <a:r>
              <a:rPr lang="it-IT" sz="1800" i="1" dirty="0">
                <a:solidFill>
                  <a:srgbClr val="222222"/>
                </a:solidFill>
                <a:latin typeface="Verdana" panose="020B0604030504040204" pitchFamily="34" charset="0"/>
              </a:rPr>
              <a:t>Un libro ha 22 pagine; un altro ne ha il triplo. Quante pagine ha il secondo libro?</a:t>
            </a:r>
            <a:br>
              <a:rPr lang="it-IT" sz="1800" i="1" dirty="0">
                <a:solidFill>
                  <a:srgbClr val="222222"/>
                </a:solidFill>
                <a:latin typeface="Verdana" panose="020B0604030504040204" pitchFamily="34" charset="0"/>
              </a:rPr>
            </a:br>
            <a:br>
              <a:rPr lang="it-IT" sz="1800" i="1" dirty="0">
                <a:solidFill>
                  <a:srgbClr val="222222"/>
                </a:solidFill>
                <a:latin typeface="Verdana" panose="020B0604030504040204" pitchFamily="34" charset="0"/>
              </a:rPr>
            </a:br>
            <a:r>
              <a:rPr lang="it-IT" sz="1800" i="1" dirty="0">
                <a:solidFill>
                  <a:srgbClr val="222222"/>
                </a:solidFill>
                <a:latin typeface="Verdana" panose="020B0604030504040204" pitchFamily="34" charset="0"/>
              </a:rPr>
              <a:t>Marco possiede 23 figurine, ma Andrea ne ha il triplo. Quante figurine ha Andrea?</a:t>
            </a:r>
            <a:br>
              <a:rPr lang="it-IT" sz="1800" dirty="0">
                <a:solidFill>
                  <a:prstClr val="black"/>
                </a:solidFill>
              </a:rPr>
            </a:br>
            <a:endParaRPr lang="it-IT" sz="1800" dirty="0">
              <a:solidFill>
                <a:prstClr val="black"/>
              </a:solidFill>
            </a:endParaRPr>
          </a:p>
          <a:p>
            <a:endParaRPr lang="en-US" sz="1800" dirty="0">
              <a:solidFill>
                <a:schemeClr val="bg1"/>
              </a:solidFill>
            </a:endParaRPr>
          </a:p>
        </p:txBody>
      </p:sp>
      <p:pic>
        <p:nvPicPr>
          <p:cNvPr id="3" name="Audio registrato">
            <a:hlinkClick r:id="" action="ppaction://media"/>
            <a:extLst>
              <a:ext uri="{FF2B5EF4-FFF2-40B4-BE49-F238E27FC236}">
                <a16:creationId xmlns:a16="http://schemas.microsoft.com/office/drawing/2014/main" id="{EA276AE2-D083-47F0-AE26-B46E61C506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3717" y="89629"/>
            <a:ext cx="1174056" cy="1174056"/>
          </a:xfrm>
          <a:prstGeom prst="rect">
            <a:avLst/>
          </a:prstGeom>
        </p:spPr>
      </p:pic>
    </p:spTree>
    <p:extLst>
      <p:ext uri="{BB962C8B-B14F-4D97-AF65-F5344CB8AC3E}">
        <p14:creationId xmlns:p14="http://schemas.microsoft.com/office/powerpoint/2010/main" val="615660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9A8D7D-95E7-4B37-AF00-8783B52040D5}"/>
              </a:ext>
            </a:extLst>
          </p:cNvPr>
          <p:cNvSpPr>
            <a:spLocks noGrp="1"/>
          </p:cNvSpPr>
          <p:nvPr>
            <p:ph type="ctrTitle"/>
          </p:nvPr>
        </p:nvSpPr>
        <p:spPr/>
        <p:txBody>
          <a:bodyPr/>
          <a:lstStyle/>
          <a:p>
            <a:r>
              <a:rPr lang="it-IT" dirty="0"/>
              <a:t>La terza parte</a:t>
            </a:r>
          </a:p>
        </p:txBody>
      </p:sp>
      <mc:AlternateContent xmlns:mc="http://schemas.openxmlformats.org/markup-compatibility/2006" xmlns:a14="http://schemas.microsoft.com/office/drawing/2010/main">
        <mc:Choice Requires="a14">
          <p:sp>
            <p:nvSpPr>
              <p:cNvPr id="3" name="Sottotitolo 2">
                <a:extLst>
                  <a:ext uri="{FF2B5EF4-FFF2-40B4-BE49-F238E27FC236}">
                    <a16:creationId xmlns:a16="http://schemas.microsoft.com/office/drawing/2014/main" id="{22162942-E9BE-42E7-851F-DABB579F2DD4}"/>
                  </a:ext>
                </a:extLst>
              </p:cNvPr>
              <p:cNvSpPr>
                <a:spLocks noGrp="1"/>
              </p:cNvSpPr>
              <p:nvPr>
                <p:ph type="subTitle" idx="1"/>
              </p:nvPr>
            </p:nvSpPr>
            <p:spPr/>
            <p:txBody>
              <a:bodyPr>
                <a:noAutofit/>
              </a:bodyPr>
              <a:lstStyle/>
              <a:p>
                <a14:m>
                  <m:oMath xmlns:m="http://schemas.openxmlformats.org/officeDocument/2006/math">
                    <m:f>
                      <m:fPr>
                        <m:ctrlPr>
                          <a:rPr lang="el-GR" sz="3200" i="1" smtClean="0">
                            <a:latin typeface="Cambria Math" panose="02040503050406030204" pitchFamily="18" charset="0"/>
                          </a:rPr>
                        </m:ctrlPr>
                      </m:fPr>
                      <m:num>
                        <m:r>
                          <a:rPr lang="it-IT" sz="3200" b="1" i="1" smtClean="0">
                            <a:latin typeface="Cambria Math" panose="02040503050406030204" pitchFamily="18" charset="0"/>
                          </a:rPr>
                          <m:t>𝟏</m:t>
                        </m:r>
                      </m:num>
                      <m:den>
                        <m:r>
                          <a:rPr lang="it-IT" sz="3200" b="1" i="1" smtClean="0">
                            <a:latin typeface="Cambria Math" panose="02040503050406030204" pitchFamily="18" charset="0"/>
                          </a:rPr>
                          <m:t> </m:t>
                        </m:r>
                        <m:r>
                          <a:rPr lang="it-IT" sz="3200" b="1" i="1" smtClean="0">
                            <a:latin typeface="Cambria Math" panose="02040503050406030204" pitchFamily="18" charset="0"/>
                          </a:rPr>
                          <m:t>𝟑</m:t>
                        </m:r>
                        <m:r>
                          <a:rPr lang="it-IT" sz="3200" b="1" i="1" smtClean="0">
                            <a:latin typeface="Cambria Math" panose="02040503050406030204" pitchFamily="18" charset="0"/>
                          </a:rPr>
                          <m:t> </m:t>
                        </m:r>
                      </m:den>
                    </m:f>
                  </m:oMath>
                </a14:m>
                <a:r>
                  <a:rPr lang="it-IT" sz="3200" dirty="0"/>
                  <a:t> un terzo</a:t>
                </a:r>
              </a:p>
            </p:txBody>
          </p:sp>
        </mc:Choice>
        <mc:Fallback xmlns="">
          <p:sp>
            <p:nvSpPr>
              <p:cNvPr id="3" name="Sottotitolo 2">
                <a:extLst>
                  <a:ext uri="{FF2B5EF4-FFF2-40B4-BE49-F238E27FC236}">
                    <a16:creationId xmlns:a16="http://schemas.microsoft.com/office/drawing/2014/main" id="{22162942-E9BE-42E7-851F-DABB579F2DD4}"/>
                  </a:ext>
                </a:extLst>
              </p:cNvPr>
              <p:cNvSpPr>
                <a:spLocks noGrp="1" noRot="1" noChangeAspect="1" noMove="1" noResize="1" noEditPoints="1" noAdjustHandles="1" noChangeArrowheads="1" noChangeShapeType="1" noTextEdit="1"/>
              </p:cNvSpPr>
              <p:nvPr>
                <p:ph type="subTitle" idx="1"/>
              </p:nvPr>
            </p:nvSpPr>
            <p:spPr>
              <a:blipFill>
                <a:blip r:embed="rId4"/>
                <a:stretch>
                  <a:fillRect b="-19672"/>
                </a:stretch>
              </a:blipFill>
            </p:spPr>
            <p:txBody>
              <a:bodyPr/>
              <a:lstStyle/>
              <a:p>
                <a:r>
                  <a:rPr lang="it-IT">
                    <a:noFill/>
                  </a:rPr>
                  <a:t> </a:t>
                </a:r>
              </a:p>
            </p:txBody>
          </p:sp>
        </mc:Fallback>
      </mc:AlternateContent>
      <p:pic>
        <p:nvPicPr>
          <p:cNvPr id="4" name="Audio registrato">
            <a:hlinkClick r:id="" action="ppaction://media"/>
            <a:extLst>
              <a:ext uri="{FF2B5EF4-FFF2-40B4-BE49-F238E27FC236}">
                <a16:creationId xmlns:a16="http://schemas.microsoft.com/office/drawing/2014/main" id="{3FC467CD-E8C4-435F-9D37-7A086747D6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3596" y="817337"/>
            <a:ext cx="1284185" cy="1284185"/>
          </a:xfrm>
          <a:prstGeom prst="rect">
            <a:avLst/>
          </a:prstGeom>
        </p:spPr>
      </p:pic>
    </p:spTree>
    <p:extLst>
      <p:ext uri="{BB962C8B-B14F-4D97-AF65-F5344CB8AC3E}">
        <p14:creationId xmlns:p14="http://schemas.microsoft.com/office/powerpoint/2010/main" val="1082540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1" name="Tabella 11">
                <a:extLst>
                  <a:ext uri="{FF2B5EF4-FFF2-40B4-BE49-F238E27FC236}">
                    <a16:creationId xmlns:a16="http://schemas.microsoft.com/office/drawing/2014/main" id="{E0E2FC01-B52B-4E1A-91EC-11585677BF25}"/>
                  </a:ext>
                </a:extLst>
              </p:cNvPr>
              <p:cNvGraphicFramePr>
                <a:graphicFrameLocks noGrp="1"/>
              </p:cNvGraphicFramePr>
              <p:nvPr>
                <p:ph idx="1"/>
                <p:extLst>
                  <p:ext uri="{D42A27DB-BD31-4B8C-83A1-F6EECF244321}">
                    <p14:modId xmlns:p14="http://schemas.microsoft.com/office/powerpoint/2010/main" val="2588305235"/>
                  </p:ext>
                </p:extLst>
              </p:nvPr>
            </p:nvGraphicFramePr>
            <p:xfrm>
              <a:off x="4182880" y="4784927"/>
              <a:ext cx="3826239" cy="1681163"/>
            </p:xfrm>
            <a:graphic>
              <a:graphicData uri="http://schemas.openxmlformats.org/drawingml/2006/table">
                <a:tbl>
                  <a:tblPr firstRow="1" bandRow="1">
                    <a:tableStyleId>{5C22544A-7EE6-4342-B048-85BDC9FD1C3A}</a:tableStyleId>
                  </a:tblPr>
                  <a:tblGrid>
                    <a:gridCol w="1275413">
                      <a:extLst>
                        <a:ext uri="{9D8B030D-6E8A-4147-A177-3AD203B41FA5}">
                          <a16:colId xmlns:a16="http://schemas.microsoft.com/office/drawing/2014/main" val="2825431612"/>
                        </a:ext>
                      </a:extLst>
                    </a:gridCol>
                    <a:gridCol w="1275413">
                      <a:extLst>
                        <a:ext uri="{9D8B030D-6E8A-4147-A177-3AD203B41FA5}">
                          <a16:colId xmlns:a16="http://schemas.microsoft.com/office/drawing/2014/main" val="416037811"/>
                        </a:ext>
                      </a:extLst>
                    </a:gridCol>
                    <a:gridCol w="1275413">
                      <a:extLst>
                        <a:ext uri="{9D8B030D-6E8A-4147-A177-3AD203B41FA5}">
                          <a16:colId xmlns:a16="http://schemas.microsoft.com/office/drawing/2014/main" val="2934886878"/>
                        </a:ext>
                      </a:extLst>
                    </a:gridCol>
                  </a:tblGrid>
                  <a:tr h="1681163">
                    <a:tc>
                      <a:txBody>
                        <a:bodyPr/>
                        <a:lstStyle/>
                        <a:p>
                          <a:endParaRPr lang="it-IT" dirty="0"/>
                        </a:p>
                        <a:p>
                          <a:endParaRPr lang="it-IT" dirty="0"/>
                        </a:p>
                        <a:p>
                          <a:r>
                            <a:rPr lang="it-IT" sz="2000" b="1" dirty="0">
                              <a:solidFill>
                                <a:srgbClr val="FF0000"/>
                              </a:solidFill>
                            </a:rPr>
                            <a:t>        </a:t>
                          </a:r>
                          <a14:m>
                            <m:oMath xmlns:m="http://schemas.openxmlformats.org/officeDocument/2006/math">
                              <m:f>
                                <m:fPr>
                                  <m:ctrlPr>
                                    <a:rPr lang="el-GR" sz="2000" b="1" i="1" smtClean="0">
                                      <a:solidFill>
                                        <a:srgbClr val="FF0000"/>
                                      </a:solidFill>
                                      <a:latin typeface="Cambria Math" panose="02040503050406030204" pitchFamily="18" charset="0"/>
                                    </a:rPr>
                                  </m:ctrlPr>
                                </m:fPr>
                                <m:num>
                                  <m:r>
                                    <a:rPr lang="it-IT" sz="2000" b="1" i="1" smtClean="0">
                                      <a:solidFill>
                                        <a:srgbClr val="FF0000"/>
                                      </a:solidFill>
                                      <a:latin typeface="Cambria Math" panose="02040503050406030204" pitchFamily="18" charset="0"/>
                                    </a:rPr>
                                    <m:t>𝟏</m:t>
                                  </m:r>
                                </m:num>
                                <m:den>
                                  <m:r>
                                    <a:rPr lang="it-IT" sz="2000" b="1" i="1" smtClean="0">
                                      <a:solidFill>
                                        <a:srgbClr val="FF0000"/>
                                      </a:solidFill>
                                      <a:latin typeface="Cambria Math" panose="02040503050406030204" pitchFamily="18" charset="0"/>
                                    </a:rPr>
                                    <m:t>𝟑</m:t>
                                  </m:r>
                                </m:den>
                              </m:f>
                            </m:oMath>
                          </a14:m>
                          <a:endParaRPr lang="it-IT" sz="2000" dirty="0">
                            <a:solidFill>
                              <a:srgbClr val="FF0000"/>
                            </a:solidFill>
                          </a:endParaRPr>
                        </a:p>
                      </a:txBody>
                      <a:tcPr/>
                    </a:tc>
                    <a:tc>
                      <a:txBody>
                        <a:bodyPr/>
                        <a:lstStyle/>
                        <a:p>
                          <a:endParaRPr lang="it-IT" dirty="0"/>
                        </a:p>
                        <a:p>
                          <a:endParaRPr lang="it-IT" dirty="0"/>
                        </a:p>
                        <a:p>
                          <a:r>
                            <a:rPr lang="it-IT" sz="2000" dirty="0">
                              <a:solidFill>
                                <a:srgbClr val="FF0000"/>
                              </a:solidFill>
                            </a:rPr>
                            <a:t>        </a:t>
                          </a:r>
                          <a14:m>
                            <m:oMath xmlns:m="http://schemas.openxmlformats.org/officeDocument/2006/math">
                              <m:f>
                                <m:fPr>
                                  <m:ctrlPr>
                                    <a:rPr kumimoji="0" lang="el-GR"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𝟏</m:t>
                                  </m:r>
                                </m:num>
                                <m:den>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𝟑</m:t>
                                  </m:r>
                                </m:den>
                              </m:f>
                            </m:oMath>
                          </a14:m>
                          <a:r>
                            <a:rPr lang="it-IT" sz="2000" dirty="0">
                              <a:solidFill>
                                <a:srgbClr val="FF0000"/>
                              </a:solidFill>
                            </a:rPr>
                            <a:t>                 </a:t>
                          </a:r>
                        </a:p>
                      </a:txBody>
                      <a:tcPr/>
                    </a:tc>
                    <a:tc>
                      <a:txBody>
                        <a:bodyPr/>
                        <a:lstStyle/>
                        <a:p>
                          <a:endParaRPr lang="it-IT" dirty="0"/>
                        </a:p>
                        <a:p>
                          <a:endParaRPr lang="it-IT" dirty="0"/>
                        </a:p>
                        <a:p>
                          <a:r>
                            <a:rPr lang="it-IT" sz="2000" dirty="0">
                              <a:solidFill>
                                <a:srgbClr val="FF0000"/>
                              </a:solidFill>
                            </a:rPr>
                            <a:t>        </a:t>
                          </a:r>
                          <a14:m>
                            <m:oMath xmlns:m="http://schemas.openxmlformats.org/officeDocument/2006/math">
                              <m:f>
                                <m:fPr>
                                  <m:ctrlPr>
                                    <a:rPr kumimoji="0" lang="el-GR"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𝟏</m:t>
                                  </m:r>
                                </m:num>
                                <m:den>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𝟑</m:t>
                                  </m:r>
                                </m:den>
                              </m:f>
                            </m:oMath>
                          </a14:m>
                          <a:r>
                            <a:rPr lang="it-IT" sz="2000" dirty="0">
                              <a:solidFill>
                                <a:srgbClr val="FF0000"/>
                              </a:solidFill>
                            </a:rPr>
                            <a:t> </a:t>
                          </a:r>
                        </a:p>
                      </a:txBody>
                      <a:tcPr/>
                    </a:tc>
                    <a:extLst>
                      <a:ext uri="{0D108BD9-81ED-4DB2-BD59-A6C34878D82A}">
                        <a16:rowId xmlns:a16="http://schemas.microsoft.com/office/drawing/2014/main" val="784976156"/>
                      </a:ext>
                    </a:extLst>
                  </a:tr>
                </a:tbl>
              </a:graphicData>
            </a:graphic>
          </p:graphicFrame>
        </mc:Choice>
        <mc:Fallback xmlns="">
          <p:graphicFrame>
            <p:nvGraphicFramePr>
              <p:cNvPr id="11" name="Tabella 11">
                <a:extLst>
                  <a:ext uri="{FF2B5EF4-FFF2-40B4-BE49-F238E27FC236}">
                    <a16:creationId xmlns:a16="http://schemas.microsoft.com/office/drawing/2014/main" id="{E0E2FC01-B52B-4E1A-91EC-11585677BF25}"/>
                  </a:ext>
                </a:extLst>
              </p:cNvPr>
              <p:cNvGraphicFramePr>
                <a:graphicFrameLocks noGrp="1"/>
              </p:cNvGraphicFramePr>
              <p:nvPr>
                <p:ph idx="1"/>
                <p:extLst>
                  <p:ext uri="{D42A27DB-BD31-4B8C-83A1-F6EECF244321}">
                    <p14:modId xmlns:p14="http://schemas.microsoft.com/office/powerpoint/2010/main" val="2588305235"/>
                  </p:ext>
                </p:extLst>
              </p:nvPr>
            </p:nvGraphicFramePr>
            <p:xfrm>
              <a:off x="4182880" y="4784927"/>
              <a:ext cx="3826239" cy="1681163"/>
            </p:xfrm>
            <a:graphic>
              <a:graphicData uri="http://schemas.openxmlformats.org/drawingml/2006/table">
                <a:tbl>
                  <a:tblPr firstRow="1" bandRow="1">
                    <a:tableStyleId>{5C22544A-7EE6-4342-B048-85BDC9FD1C3A}</a:tableStyleId>
                  </a:tblPr>
                  <a:tblGrid>
                    <a:gridCol w="1275413">
                      <a:extLst>
                        <a:ext uri="{9D8B030D-6E8A-4147-A177-3AD203B41FA5}">
                          <a16:colId xmlns:a16="http://schemas.microsoft.com/office/drawing/2014/main" val="2825431612"/>
                        </a:ext>
                      </a:extLst>
                    </a:gridCol>
                    <a:gridCol w="1275413">
                      <a:extLst>
                        <a:ext uri="{9D8B030D-6E8A-4147-A177-3AD203B41FA5}">
                          <a16:colId xmlns:a16="http://schemas.microsoft.com/office/drawing/2014/main" val="416037811"/>
                        </a:ext>
                      </a:extLst>
                    </a:gridCol>
                    <a:gridCol w="1275413">
                      <a:extLst>
                        <a:ext uri="{9D8B030D-6E8A-4147-A177-3AD203B41FA5}">
                          <a16:colId xmlns:a16="http://schemas.microsoft.com/office/drawing/2014/main" val="2934886878"/>
                        </a:ext>
                      </a:extLst>
                    </a:gridCol>
                  </a:tblGrid>
                  <a:tr h="1681163">
                    <a:tc>
                      <a:txBody>
                        <a:bodyPr/>
                        <a:lstStyle/>
                        <a:p>
                          <a:endParaRPr lang="it-IT"/>
                        </a:p>
                      </a:txBody>
                      <a:tcPr>
                        <a:blipFill>
                          <a:blip r:embed="rId4"/>
                          <a:stretch>
                            <a:fillRect l="-478" t="-361" r="-202392" b="-1444"/>
                          </a:stretch>
                        </a:blipFill>
                      </a:tcPr>
                    </a:tc>
                    <a:tc>
                      <a:txBody>
                        <a:bodyPr/>
                        <a:lstStyle/>
                        <a:p>
                          <a:endParaRPr lang="it-IT"/>
                        </a:p>
                      </a:txBody>
                      <a:tcPr>
                        <a:blipFill>
                          <a:blip r:embed="rId4"/>
                          <a:stretch>
                            <a:fillRect l="-100000" t="-361" r="-101429" b="-1444"/>
                          </a:stretch>
                        </a:blipFill>
                      </a:tcPr>
                    </a:tc>
                    <a:tc>
                      <a:txBody>
                        <a:bodyPr/>
                        <a:lstStyle/>
                        <a:p>
                          <a:endParaRPr lang="it-IT"/>
                        </a:p>
                      </a:txBody>
                      <a:tcPr>
                        <a:blipFill>
                          <a:blip r:embed="rId4"/>
                          <a:stretch>
                            <a:fillRect l="-200957" t="-361" r="-1914" b="-1444"/>
                          </a:stretch>
                        </a:blipFill>
                      </a:tcPr>
                    </a:tc>
                    <a:extLst>
                      <a:ext uri="{0D108BD9-81ED-4DB2-BD59-A6C34878D82A}">
                        <a16:rowId xmlns:a16="http://schemas.microsoft.com/office/drawing/2014/main" val="784976156"/>
                      </a:ext>
                    </a:extLst>
                  </a:tr>
                </a:tbl>
              </a:graphicData>
            </a:graphic>
          </p:graphicFrame>
        </mc:Fallback>
      </mc:AlternateContent>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0170F3E1-6C7D-4023-87E6-C1A82D808331}"/>
                  </a:ext>
                </a:extLst>
              </p:cNvPr>
              <p:cNvSpPr>
                <a:spLocks noGrp="1"/>
              </p:cNvSpPr>
              <p:nvPr>
                <p:ph type="title"/>
              </p:nvPr>
            </p:nvSpPr>
            <p:spPr>
              <a:xfrm>
                <a:off x="1289778" y="391910"/>
                <a:ext cx="10178322" cy="4122940"/>
              </a:xfrm>
            </p:spPr>
            <p:txBody>
              <a:bodyPr>
                <a:normAutofit fontScale="90000"/>
              </a:bodyPr>
              <a:lstStyle/>
              <a:p>
                <a:pPr algn="ctr"/>
                <a:r>
                  <a:rPr lang="it-IT" dirty="0">
                    <a:highlight>
                      <a:srgbClr val="FFFF00"/>
                    </a:highlight>
                  </a:rPr>
                  <a:t>Calcolare la terza parte (o terzo) significa ottenere 3 parti uguali.</a:t>
                </a:r>
                <a:br>
                  <a:rPr lang="it-IT" dirty="0">
                    <a:highlight>
                      <a:srgbClr val="FFFF00"/>
                    </a:highlight>
                  </a:rPr>
                </a:br>
                <a:br>
                  <a:rPr lang="it-IT" dirty="0">
                    <a:highlight>
                      <a:srgbClr val="FFFF00"/>
                    </a:highlight>
                  </a:rPr>
                </a:br>
                <a:r>
                  <a:rPr lang="it-IT" sz="2700" dirty="0"/>
                  <a:t>Il rettangolo è stato diviso in </a:t>
                </a:r>
                <a:r>
                  <a:rPr lang="it-IT" sz="2700" dirty="0">
                    <a:solidFill>
                      <a:srgbClr val="FF0000"/>
                    </a:solidFill>
                  </a:rPr>
                  <a:t>3 parti uguali. </a:t>
                </a:r>
                <a:r>
                  <a:rPr lang="it-IT" sz="2700" dirty="0">
                    <a:solidFill>
                      <a:schemeClr val="tx1"/>
                    </a:solidFill>
                  </a:rPr>
                  <a:t>Fare</a:t>
                </a:r>
                <a:r>
                  <a:rPr lang="it-IT" sz="2700" dirty="0">
                    <a:solidFill>
                      <a:srgbClr val="FF0000"/>
                    </a:solidFill>
                  </a:rPr>
                  <a:t> la terza parte significa ottenere tre parti uguali.</a:t>
                </a:r>
                <a:br>
                  <a:rPr lang="it-IT" sz="2700" dirty="0">
                    <a:solidFill>
                      <a:srgbClr val="FF0000"/>
                    </a:solidFill>
                  </a:rPr>
                </a:br>
                <a:br>
                  <a:rPr lang="it-IT" sz="2700" dirty="0">
                    <a:solidFill>
                      <a:srgbClr val="00B0F0"/>
                    </a:solidFill>
                  </a:rPr>
                </a:br>
                <a:r>
                  <a:rPr lang="it-IT" sz="2700" dirty="0">
                    <a:solidFill>
                      <a:srgbClr val="00B0F0"/>
                    </a:solidFill>
                  </a:rPr>
                  <a:t>Terza parte = : 3</a:t>
                </a:r>
                <a:br>
                  <a:rPr lang="it-IT" sz="2700" dirty="0">
                    <a:solidFill>
                      <a:srgbClr val="FF0000"/>
                    </a:solidFill>
                    <a:highlight>
                      <a:srgbClr val="FFFF00"/>
                    </a:highlight>
                  </a:rPr>
                </a:br>
                <a:br>
                  <a:rPr lang="it-IT" sz="2700" dirty="0">
                    <a:solidFill>
                      <a:srgbClr val="FF0000"/>
                    </a:solidFill>
                  </a:rPr>
                </a:br>
                <a:r>
                  <a:rPr lang="it-IT" sz="2700" dirty="0">
                    <a:solidFill>
                      <a:srgbClr val="FF0000"/>
                    </a:solidFill>
                    <a:highlight>
                      <a:srgbClr val="FFFF00"/>
                    </a:highlight>
                  </a:rPr>
                  <a:t>terza parte =  </a:t>
                </a:r>
                <a14:m>
                  <m:oMath xmlns:m="http://schemas.openxmlformats.org/officeDocument/2006/math">
                    <m:f>
                      <m:fPr>
                        <m:ctrlPr>
                          <a:rPr lang="el-GR" sz="2700" b="1" i="1" smtClean="0">
                            <a:solidFill>
                              <a:srgbClr val="FF0000"/>
                            </a:solidFill>
                            <a:highlight>
                              <a:srgbClr val="FFFF00"/>
                            </a:highlight>
                            <a:latin typeface="Cambria Math" panose="02040503050406030204" pitchFamily="18" charset="0"/>
                          </a:rPr>
                        </m:ctrlPr>
                      </m:fPr>
                      <m:num>
                        <m:r>
                          <a:rPr lang="it-IT" sz="2700" b="1" i="1" smtClean="0">
                            <a:solidFill>
                              <a:srgbClr val="FF0000"/>
                            </a:solidFill>
                            <a:highlight>
                              <a:srgbClr val="FFFF00"/>
                            </a:highlight>
                            <a:latin typeface="Cambria Math" panose="02040503050406030204" pitchFamily="18" charset="0"/>
                          </a:rPr>
                          <m:t>𝟏</m:t>
                        </m:r>
                      </m:num>
                      <m:den>
                        <m:r>
                          <a:rPr lang="it-IT" sz="2700" b="1" i="1" smtClean="0">
                            <a:solidFill>
                              <a:srgbClr val="FF0000"/>
                            </a:solidFill>
                            <a:highlight>
                              <a:srgbClr val="FFFF00"/>
                            </a:highlight>
                            <a:latin typeface="Cambria Math" panose="02040503050406030204" pitchFamily="18" charset="0"/>
                          </a:rPr>
                          <m:t>𝟑</m:t>
                        </m:r>
                      </m:den>
                    </m:f>
                  </m:oMath>
                </a14:m>
                <a:r>
                  <a:rPr lang="it-IT" sz="2700" b="1" dirty="0">
                    <a:solidFill>
                      <a:srgbClr val="FF0000"/>
                    </a:solidFill>
                    <a:highlight>
                      <a:srgbClr val="FFFF00"/>
                    </a:highlight>
                  </a:rPr>
                  <a:t>  un terzo</a:t>
                </a:r>
              </a:p>
            </p:txBody>
          </p:sp>
        </mc:Choice>
        <mc:Fallback xmlns="">
          <p:sp>
            <p:nvSpPr>
              <p:cNvPr id="2" name="Titolo 1">
                <a:extLst>
                  <a:ext uri="{FF2B5EF4-FFF2-40B4-BE49-F238E27FC236}">
                    <a16:creationId xmlns:a16="http://schemas.microsoft.com/office/drawing/2014/main" id="{0170F3E1-6C7D-4023-87E6-C1A82D808331}"/>
                  </a:ext>
                </a:extLst>
              </p:cNvPr>
              <p:cNvSpPr>
                <a:spLocks noGrp="1" noRot="1" noChangeAspect="1" noMove="1" noResize="1" noEditPoints="1" noAdjustHandles="1" noChangeArrowheads="1" noChangeShapeType="1" noTextEdit="1"/>
              </p:cNvSpPr>
              <p:nvPr>
                <p:ph type="title"/>
              </p:nvPr>
            </p:nvSpPr>
            <p:spPr>
              <a:xfrm>
                <a:off x="1289778" y="391910"/>
                <a:ext cx="10178322" cy="4122940"/>
              </a:xfrm>
              <a:blipFill>
                <a:blip r:embed="rId5"/>
                <a:stretch>
                  <a:fillRect t="-4727" r="-539" b="-1034"/>
                </a:stretch>
              </a:blipFill>
            </p:spPr>
            <p:txBody>
              <a:bodyPr/>
              <a:lstStyle/>
              <a:p>
                <a:r>
                  <a:rPr lang="it-IT">
                    <a:noFill/>
                  </a:rPr>
                  <a:t> </a:t>
                </a:r>
              </a:p>
            </p:txBody>
          </p:sp>
        </mc:Fallback>
      </mc:AlternateContent>
      <p:pic>
        <p:nvPicPr>
          <p:cNvPr id="4" name="Audio registrato">
            <a:hlinkClick r:id="" action="ppaction://media"/>
            <a:extLst>
              <a:ext uri="{FF2B5EF4-FFF2-40B4-BE49-F238E27FC236}">
                <a16:creationId xmlns:a16="http://schemas.microsoft.com/office/drawing/2014/main" id="{A5FE121B-D2E6-423E-B994-538BDB80E0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9946" y="3230599"/>
            <a:ext cx="1284251" cy="1284251"/>
          </a:xfrm>
          <a:prstGeom prst="rect">
            <a:avLst/>
          </a:prstGeom>
        </p:spPr>
      </p:pic>
    </p:spTree>
    <p:extLst>
      <p:ext uri="{BB962C8B-B14F-4D97-AF65-F5344CB8AC3E}">
        <p14:creationId xmlns:p14="http://schemas.microsoft.com/office/powerpoint/2010/main" val="26310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63"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067" name="Rectangle 19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1" name="Rectangle 193">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EDF634C-F415-4259-B398-2F7A4ED9AFB7}"/>
              </a:ext>
            </a:extLst>
          </p:cNvPr>
          <p:cNvSpPr>
            <a:spLocks noGrp="1"/>
          </p:cNvSpPr>
          <p:nvPr>
            <p:ph type="title"/>
          </p:nvPr>
        </p:nvSpPr>
        <p:spPr>
          <a:xfrm>
            <a:off x="644849" y="230318"/>
            <a:ext cx="5875694" cy="6627682"/>
          </a:xfrm>
        </p:spPr>
        <p:txBody>
          <a:bodyPr vert="horz" lIns="91440" tIns="45720" rIns="91440" bIns="45720" rtlCol="0" anchor="ctr">
            <a:normAutofit fontScale="90000"/>
          </a:bodyPr>
          <a:lstStyle/>
          <a:p>
            <a:pPr algn="ctr">
              <a:lnSpc>
                <a:spcPct val="100000"/>
              </a:lnSpc>
            </a:pPr>
            <a:r>
              <a:rPr lang="en-US" sz="2400" b="1" spc="800" dirty="0" err="1">
                <a:latin typeface="Calibri" panose="020F0502020204030204" pitchFamily="34" charset="0"/>
                <a:cs typeface="Calibri" panose="020F0502020204030204" pitchFamily="34" charset="0"/>
              </a:rPr>
              <a:t>Realizziamo</a:t>
            </a:r>
            <a:r>
              <a:rPr lang="en-US" sz="2400" b="1" spc="800" dirty="0">
                <a:latin typeface="Calibri" panose="020F0502020204030204" pitchFamily="34" charset="0"/>
                <a:cs typeface="Calibri" panose="020F0502020204030204" pitchFamily="34" charset="0"/>
              </a:rPr>
              <a:t> </a:t>
            </a:r>
            <a:r>
              <a:rPr lang="en-US" sz="2400" b="1" spc="800" dirty="0" err="1">
                <a:solidFill>
                  <a:srgbClr val="C00000"/>
                </a:solidFill>
                <a:latin typeface="Calibri" panose="020F0502020204030204" pitchFamily="34" charset="0"/>
                <a:cs typeface="Calibri" panose="020F0502020204030204" pitchFamily="34" charset="0"/>
              </a:rPr>
              <a:t>l’albero</a:t>
            </a:r>
            <a:r>
              <a:rPr lang="en-US" sz="2400" b="1" spc="800" dirty="0">
                <a:solidFill>
                  <a:srgbClr val="C00000"/>
                </a:solidFill>
                <a:latin typeface="Calibri" panose="020F0502020204030204" pitchFamily="34" charset="0"/>
                <a:cs typeface="Calibri" panose="020F0502020204030204" pitchFamily="34" charset="0"/>
              </a:rPr>
              <a:t> </a:t>
            </a:r>
            <a:r>
              <a:rPr lang="en-US" sz="2400" b="1" spc="800" dirty="0" err="1">
                <a:solidFill>
                  <a:srgbClr val="C00000"/>
                </a:solidFill>
                <a:latin typeface="Calibri" panose="020F0502020204030204" pitchFamily="34" charset="0"/>
                <a:cs typeface="Calibri" panose="020F0502020204030204" pitchFamily="34" charset="0"/>
              </a:rPr>
              <a:t>della</a:t>
            </a:r>
            <a:r>
              <a:rPr lang="en-US" sz="2400" b="1" spc="800" dirty="0">
                <a:solidFill>
                  <a:srgbClr val="C00000"/>
                </a:solidFill>
                <a:latin typeface="Calibri" panose="020F0502020204030204" pitchFamily="34" charset="0"/>
                <a:cs typeface="Calibri" panose="020F0502020204030204" pitchFamily="34" charset="0"/>
              </a:rPr>
              <a:t> terza </a:t>
            </a:r>
            <a:r>
              <a:rPr lang="en-US" sz="2400" b="1" spc="800" dirty="0" err="1">
                <a:solidFill>
                  <a:srgbClr val="C00000"/>
                </a:solidFill>
                <a:latin typeface="Calibri" panose="020F0502020204030204" pitchFamily="34" charset="0"/>
                <a:cs typeface="Calibri" panose="020F0502020204030204" pitchFamily="34" charset="0"/>
              </a:rPr>
              <a:t>parte</a:t>
            </a:r>
            <a:r>
              <a:rPr lang="en-US" sz="2400" b="1" spc="800" dirty="0">
                <a:solidFill>
                  <a:srgbClr val="C00000"/>
                </a:solidFill>
                <a:latin typeface="Calibri" panose="020F0502020204030204" pitchFamily="34" charset="0"/>
                <a:cs typeface="Calibri" panose="020F0502020204030204" pitchFamily="34" charset="0"/>
              </a:rPr>
              <a:t>. </a:t>
            </a:r>
            <a:r>
              <a:rPr lang="en-US" sz="2400" b="1" spc="800" dirty="0">
                <a:latin typeface="Calibri" panose="020F0502020204030204" pitchFamily="34" charset="0"/>
                <a:cs typeface="Calibri" panose="020F0502020204030204" pitchFamily="34" charset="0"/>
              </a:rPr>
              <a:t>E’ un </a:t>
            </a:r>
            <a:r>
              <a:rPr lang="en-US" sz="2400" b="1" spc="800" dirty="0" err="1">
                <a:latin typeface="Calibri" panose="020F0502020204030204" pitchFamily="34" charset="0"/>
                <a:cs typeface="Calibri" panose="020F0502020204030204" pitchFamily="34" charset="0"/>
              </a:rPr>
              <a:t>diagramma</a:t>
            </a:r>
            <a:r>
              <a:rPr lang="en-US" sz="2400" b="1" spc="800" dirty="0">
                <a:latin typeface="Calibri" panose="020F0502020204030204" pitchFamily="34" charset="0"/>
                <a:cs typeface="Calibri" panose="020F0502020204030204" pitchFamily="34" charset="0"/>
              </a:rPr>
              <a:t> ad </a:t>
            </a:r>
            <a:r>
              <a:rPr lang="en-US" sz="2400" b="1" spc="800" dirty="0" err="1">
                <a:latin typeface="Calibri" panose="020F0502020204030204" pitchFamily="34" charset="0"/>
                <a:cs typeface="Calibri" panose="020F0502020204030204" pitchFamily="34" charset="0"/>
              </a:rPr>
              <a:t>albero</a:t>
            </a:r>
            <a:r>
              <a:rPr lang="en-US" sz="2400" b="1" spc="800" dirty="0">
                <a:latin typeface="Calibri" panose="020F0502020204030204" pitchFamily="34" charset="0"/>
                <a:cs typeface="Calibri" panose="020F0502020204030204" pitchFamily="34" charset="0"/>
              </a:rPr>
              <a:t> </a:t>
            </a:r>
            <a:r>
              <a:rPr lang="en-US" sz="2400" b="1" spc="800" dirty="0" err="1">
                <a:latin typeface="Calibri" panose="020F0502020204030204" pitchFamily="34" charset="0"/>
                <a:cs typeface="Calibri" panose="020F0502020204030204" pitchFamily="34" charset="0"/>
              </a:rPr>
              <a:t>che</a:t>
            </a:r>
            <a:r>
              <a:rPr lang="en-US" sz="2400" b="1" spc="800" dirty="0">
                <a:latin typeface="Calibri" panose="020F0502020204030204" pitchFamily="34" charset="0"/>
                <a:cs typeface="Calibri" panose="020F0502020204030204" pitchFamily="34" charset="0"/>
              </a:rPr>
              <a:t> se lo “</a:t>
            </a:r>
            <a:r>
              <a:rPr lang="en-US" sz="2400" b="1" spc="800" dirty="0" err="1">
                <a:latin typeface="Calibri" panose="020F0502020204030204" pitchFamily="34" charset="0"/>
                <a:cs typeface="Calibri" panose="020F0502020204030204" pitchFamily="34" charset="0"/>
              </a:rPr>
              <a:t>leggiamo</a:t>
            </a:r>
            <a:r>
              <a:rPr lang="en-US" sz="2400" b="1" spc="800" dirty="0">
                <a:latin typeface="Calibri" panose="020F0502020204030204" pitchFamily="34" charset="0"/>
                <a:cs typeface="Calibri" panose="020F0502020204030204" pitchFamily="34" charset="0"/>
              </a:rPr>
              <a:t> </a:t>
            </a:r>
            <a:r>
              <a:rPr lang="en-US" sz="2400" b="1" spc="800" dirty="0" err="1">
                <a:latin typeface="Calibri" panose="020F0502020204030204" pitchFamily="34" charset="0"/>
                <a:cs typeface="Calibri" panose="020F0502020204030204" pitchFamily="34" charset="0"/>
              </a:rPr>
              <a:t>dall’alto</a:t>
            </a:r>
            <a:r>
              <a:rPr lang="en-US" sz="2400" b="1" spc="800" dirty="0">
                <a:latin typeface="Calibri" panose="020F0502020204030204" pitchFamily="34" charset="0"/>
                <a:cs typeface="Calibri" panose="020F0502020204030204" pitchFamily="34" charset="0"/>
              </a:rPr>
              <a:t> verso </a:t>
            </a:r>
            <a:r>
              <a:rPr lang="en-US" sz="2400" b="1" spc="800" dirty="0" err="1">
                <a:latin typeface="Calibri" panose="020F0502020204030204" pitchFamily="34" charset="0"/>
                <a:cs typeface="Calibri" panose="020F0502020204030204" pitchFamily="34" charset="0"/>
              </a:rPr>
              <a:t>il</a:t>
            </a:r>
            <a:r>
              <a:rPr lang="en-US" sz="2400" b="1" spc="800" dirty="0">
                <a:latin typeface="Calibri" panose="020F0502020204030204" pitchFamily="34" charset="0"/>
                <a:cs typeface="Calibri" panose="020F0502020204030204" pitchFamily="34" charset="0"/>
              </a:rPr>
              <a:t> basso” </a:t>
            </a:r>
            <a:r>
              <a:rPr lang="en-US" sz="2400" b="1" spc="800" dirty="0" err="1">
                <a:latin typeface="Calibri" panose="020F0502020204030204" pitchFamily="34" charset="0"/>
                <a:cs typeface="Calibri" panose="020F0502020204030204" pitchFamily="34" charset="0"/>
              </a:rPr>
              <a:t>troviamo</a:t>
            </a:r>
            <a:r>
              <a:rPr lang="en-US" sz="2400" b="1" spc="800" dirty="0">
                <a:latin typeface="Calibri" panose="020F0502020204030204" pitchFamily="34" charset="0"/>
                <a:cs typeface="Calibri" panose="020F0502020204030204" pitchFamily="34" charset="0"/>
              </a:rPr>
              <a:t> la terza </a:t>
            </a:r>
            <a:r>
              <a:rPr lang="en-US" sz="2400" b="1" spc="800" dirty="0" err="1">
                <a:latin typeface="Calibri" panose="020F0502020204030204" pitchFamily="34" charset="0"/>
                <a:cs typeface="Calibri" panose="020F0502020204030204" pitchFamily="34" charset="0"/>
              </a:rPr>
              <a:t>parte</a:t>
            </a:r>
            <a:r>
              <a:rPr lang="en-US" sz="2400" b="1" spc="800" dirty="0">
                <a:latin typeface="Calibri" panose="020F0502020204030204" pitchFamily="34" charset="0"/>
                <a:cs typeface="Calibri" panose="020F0502020204030204" pitchFamily="34" charset="0"/>
              </a:rPr>
              <a:t> ma…se </a:t>
            </a:r>
            <a:r>
              <a:rPr lang="en-US" sz="2400" b="1" spc="800" dirty="0" err="1">
                <a:latin typeface="Calibri" panose="020F0502020204030204" pitchFamily="34" charset="0"/>
                <a:cs typeface="Calibri" panose="020F0502020204030204" pitchFamily="34" charset="0"/>
              </a:rPr>
              <a:t>lo”leggiamo</a:t>
            </a:r>
            <a:r>
              <a:rPr lang="en-US" sz="2400" b="1" spc="800" dirty="0">
                <a:latin typeface="Calibri" panose="020F0502020204030204" pitchFamily="34" charset="0"/>
                <a:cs typeface="Calibri" panose="020F0502020204030204" pitchFamily="34" charset="0"/>
              </a:rPr>
              <a:t> dal basso verso </a:t>
            </a:r>
            <a:r>
              <a:rPr lang="en-US" sz="2400" b="1" spc="800" dirty="0" err="1">
                <a:latin typeface="Calibri" panose="020F0502020204030204" pitchFamily="34" charset="0"/>
                <a:cs typeface="Calibri" panose="020F0502020204030204" pitchFamily="34" charset="0"/>
              </a:rPr>
              <a:t>l’alto</a:t>
            </a:r>
            <a:r>
              <a:rPr lang="en-US" sz="2400" b="1" spc="800" dirty="0">
                <a:latin typeface="Calibri" panose="020F0502020204030204" pitchFamily="34" charset="0"/>
                <a:cs typeface="Calibri" panose="020F0502020204030204" pitchFamily="34" charset="0"/>
              </a:rPr>
              <a:t>” </a:t>
            </a:r>
            <a:r>
              <a:rPr lang="en-US" sz="2400" b="1" spc="800" dirty="0" err="1">
                <a:latin typeface="Calibri" panose="020F0502020204030204" pitchFamily="34" charset="0"/>
                <a:cs typeface="Calibri" panose="020F0502020204030204" pitchFamily="34" charset="0"/>
              </a:rPr>
              <a:t>troviamo</a:t>
            </a:r>
            <a:r>
              <a:rPr lang="en-US" sz="2400" b="1" spc="800" dirty="0">
                <a:latin typeface="Calibri" panose="020F0502020204030204" pitchFamily="34" charset="0"/>
                <a:cs typeface="Calibri" panose="020F0502020204030204" pitchFamily="34" charset="0"/>
              </a:rPr>
              <a:t> </a:t>
            </a:r>
            <a:r>
              <a:rPr lang="en-US" sz="2400" b="1" spc="800" dirty="0" err="1">
                <a:latin typeface="Calibri" panose="020F0502020204030204" pitchFamily="34" charset="0"/>
                <a:cs typeface="Calibri" panose="020F0502020204030204" pitchFamily="34" charset="0"/>
              </a:rPr>
              <a:t>il</a:t>
            </a:r>
            <a:r>
              <a:rPr lang="en-US" sz="2400" b="1" spc="800" dirty="0">
                <a:latin typeface="Calibri" panose="020F0502020204030204" pitchFamily="34" charset="0"/>
                <a:cs typeface="Calibri" panose="020F0502020204030204" pitchFamily="34" charset="0"/>
              </a:rPr>
              <a:t> </a:t>
            </a:r>
            <a:r>
              <a:rPr lang="en-US" sz="2400" b="1" spc="800" dirty="0" err="1">
                <a:latin typeface="Calibri" panose="020F0502020204030204" pitchFamily="34" charset="0"/>
                <a:cs typeface="Calibri" panose="020F0502020204030204" pitchFamily="34" charset="0"/>
              </a:rPr>
              <a:t>triplo</a:t>
            </a:r>
            <a:r>
              <a:rPr lang="en-US" sz="2400" b="1" spc="800" dirty="0">
                <a:latin typeface="Calibri" panose="020F0502020204030204" pitchFamily="34" charset="0"/>
                <a:cs typeface="Calibri" panose="020F0502020204030204" pitchFamily="34" charset="0"/>
              </a:rPr>
              <a:t>.</a:t>
            </a:r>
            <a:br>
              <a:rPr lang="en-US" sz="2400" b="1" spc="800" dirty="0">
                <a:latin typeface="Calibri" panose="020F0502020204030204" pitchFamily="34" charset="0"/>
                <a:cs typeface="Calibri" panose="020F0502020204030204" pitchFamily="34" charset="0"/>
              </a:rPr>
            </a:br>
            <a:r>
              <a:rPr lang="en-US" sz="2400" b="1" spc="800" dirty="0" err="1">
                <a:latin typeface="Calibri" panose="020F0502020204030204" pitchFamily="34" charset="0"/>
                <a:cs typeface="Calibri" panose="020F0502020204030204" pitchFamily="34" charset="0"/>
              </a:rPr>
              <a:t>Anche</a:t>
            </a:r>
            <a:r>
              <a:rPr lang="en-US" sz="2400" b="1" spc="800" dirty="0">
                <a:latin typeface="Calibri" panose="020F0502020204030204" pitchFamily="34" charset="0"/>
                <a:cs typeface="Calibri" panose="020F0502020204030204" pitchFamily="34" charset="0"/>
              </a:rPr>
              <a:t> qui </a:t>
            </a:r>
            <a:r>
              <a:rPr lang="en-US" sz="2400" b="1" spc="800" dirty="0" err="1">
                <a:latin typeface="Calibri" panose="020F0502020204030204" pitchFamily="34" charset="0"/>
                <a:cs typeface="Calibri" panose="020F0502020204030204" pitchFamily="34" charset="0"/>
              </a:rPr>
              <a:t>viene</a:t>
            </a:r>
            <a:r>
              <a:rPr lang="en-US" sz="2400" b="1" spc="800" dirty="0">
                <a:latin typeface="Calibri" panose="020F0502020204030204" pitchFamily="34" charset="0"/>
                <a:cs typeface="Calibri" panose="020F0502020204030204" pitchFamily="34" charset="0"/>
              </a:rPr>
              <a:t> </a:t>
            </a:r>
            <a:r>
              <a:rPr lang="en-US" sz="2400" b="1" spc="800" dirty="0" err="1">
                <a:latin typeface="Calibri" panose="020F0502020204030204" pitchFamily="34" charset="0"/>
                <a:cs typeface="Calibri" panose="020F0502020204030204" pitchFamily="34" charset="0"/>
              </a:rPr>
              <a:t>spontaneo</a:t>
            </a:r>
            <a:r>
              <a:rPr lang="en-US" sz="2400" b="1" spc="800" dirty="0">
                <a:latin typeface="Calibri" panose="020F0502020204030204" pitchFamily="34" charset="0"/>
                <a:cs typeface="Calibri" panose="020F0502020204030204" pitchFamily="34" charset="0"/>
              </a:rPr>
              <a:t> </a:t>
            </a:r>
            <a:r>
              <a:rPr lang="en-US" sz="2400" b="1" spc="800" dirty="0" err="1">
                <a:latin typeface="Calibri" panose="020F0502020204030204" pitchFamily="34" charset="0"/>
                <a:cs typeface="Calibri" panose="020F0502020204030204" pitchFamily="34" charset="0"/>
              </a:rPr>
              <a:t>continuare</a:t>
            </a:r>
            <a:r>
              <a:rPr lang="en-US" sz="2400" b="1" spc="800" dirty="0">
                <a:latin typeface="Calibri" panose="020F0502020204030204" pitchFamily="34" charset="0"/>
                <a:cs typeface="Calibri" panose="020F0502020204030204" pitchFamily="34" charset="0"/>
              </a:rPr>
              <a:t> </a:t>
            </a:r>
            <a:r>
              <a:rPr lang="en-US" sz="2400" b="1" spc="800" dirty="0" err="1">
                <a:latin typeface="Calibri" panose="020F0502020204030204" pitchFamily="34" charset="0"/>
                <a:cs typeface="Calibri" panose="020F0502020204030204" pitchFamily="34" charset="0"/>
              </a:rPr>
              <a:t>l’albero</a:t>
            </a:r>
            <a:r>
              <a:rPr lang="en-US" sz="2400" b="1" spc="800" dirty="0">
                <a:latin typeface="Calibri" panose="020F0502020204030204" pitchFamily="34" charset="0"/>
                <a:cs typeface="Calibri" panose="020F0502020204030204" pitchFamily="34" charset="0"/>
              </a:rPr>
              <a:t> dicendo….la terza </a:t>
            </a:r>
            <a:r>
              <a:rPr lang="en-US" sz="2400" b="1" spc="800" dirty="0" err="1">
                <a:latin typeface="Calibri" panose="020F0502020204030204" pitchFamily="34" charset="0"/>
                <a:cs typeface="Calibri" panose="020F0502020204030204" pitchFamily="34" charset="0"/>
              </a:rPr>
              <a:t>parte</a:t>
            </a:r>
            <a:r>
              <a:rPr lang="en-US" sz="2400" b="1" spc="800" dirty="0">
                <a:latin typeface="Calibri" panose="020F0502020204030204" pitchFamily="34" charset="0"/>
                <a:cs typeface="Calibri" panose="020F0502020204030204" pitchFamily="34" charset="0"/>
              </a:rPr>
              <a:t> di 3 è 1 e </a:t>
            </a:r>
            <a:r>
              <a:rPr lang="en-US" sz="2400" b="1" spc="800" dirty="0" err="1">
                <a:latin typeface="Calibri" panose="020F0502020204030204" pitchFamily="34" charset="0"/>
                <a:cs typeface="Calibri" panose="020F0502020204030204" pitchFamily="34" charset="0"/>
              </a:rPr>
              <a:t>il</a:t>
            </a:r>
            <a:r>
              <a:rPr lang="en-US" sz="2400" b="1" spc="800" dirty="0">
                <a:latin typeface="Calibri" panose="020F0502020204030204" pitchFamily="34" charset="0"/>
                <a:cs typeface="Calibri" panose="020F0502020204030204" pitchFamily="34" charset="0"/>
              </a:rPr>
              <a:t> </a:t>
            </a:r>
            <a:r>
              <a:rPr lang="en-US" sz="2400" b="1" spc="800" dirty="0" err="1">
                <a:latin typeface="Calibri" panose="020F0502020204030204" pitchFamily="34" charset="0"/>
                <a:cs typeface="Calibri" panose="020F0502020204030204" pitchFamily="34" charset="0"/>
              </a:rPr>
              <a:t>triplo</a:t>
            </a:r>
            <a:r>
              <a:rPr lang="en-US" sz="2400" b="1" spc="800" dirty="0">
                <a:latin typeface="Calibri" panose="020F0502020204030204" pitchFamily="34" charset="0"/>
                <a:cs typeface="Calibri" panose="020F0502020204030204" pitchFamily="34" charset="0"/>
              </a:rPr>
              <a:t> di 1 è 3.</a:t>
            </a:r>
            <a:br>
              <a:rPr lang="en-US" sz="2400" b="1" spc="800" dirty="0">
                <a:latin typeface="Calibri" panose="020F0502020204030204" pitchFamily="34" charset="0"/>
                <a:cs typeface="Calibri" panose="020F0502020204030204" pitchFamily="34" charset="0"/>
              </a:rPr>
            </a:br>
            <a:br>
              <a:rPr lang="en-US" sz="2400" b="1" spc="800" dirty="0">
                <a:latin typeface="Calibri" panose="020F0502020204030204" pitchFamily="34" charset="0"/>
                <a:cs typeface="Calibri" panose="020F0502020204030204" pitchFamily="34" charset="0"/>
              </a:rPr>
            </a:br>
            <a:endParaRPr lang="en-US" sz="2400" b="1" spc="800" dirty="0">
              <a:latin typeface="Calibri" panose="020F0502020204030204" pitchFamily="34" charset="0"/>
              <a:cs typeface="Calibri" panose="020F0502020204030204" pitchFamily="34" charset="0"/>
            </a:endParaRPr>
          </a:p>
        </p:txBody>
      </p:sp>
      <p:sp>
        <p:nvSpPr>
          <p:cNvPr id="2075" name="Freeform: Shape 19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476A85B9-2D42-444D-BD15-9BECD3B799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18" r="2" b="6327"/>
          <a:stretch/>
        </p:blipFill>
        <p:spPr bwMode="auto">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blipFill>
            <a:blip r:embed="rId5"/>
            <a:tile tx="0" ty="0" sx="100000" sy="100000" flip="none" algn="tl"/>
          </a:blipFill>
        </p:spPr>
      </p:pic>
      <p:pic>
        <p:nvPicPr>
          <p:cNvPr id="3" name="Audio registrato">
            <a:hlinkClick r:id="" action="ppaction://media"/>
            <a:extLst>
              <a:ext uri="{FF2B5EF4-FFF2-40B4-BE49-F238E27FC236}">
                <a16:creationId xmlns:a16="http://schemas.microsoft.com/office/drawing/2014/main" id="{26BDC584-1B8C-452E-B3DA-54A5052CC0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4346" y="512346"/>
            <a:ext cx="1190203" cy="1190203"/>
          </a:xfrm>
          <a:prstGeom prst="rect">
            <a:avLst/>
          </a:prstGeom>
        </p:spPr>
      </p:pic>
    </p:spTree>
    <p:extLst>
      <p:ext uri="{BB962C8B-B14F-4D97-AF65-F5344CB8AC3E}">
        <p14:creationId xmlns:p14="http://schemas.microsoft.com/office/powerpoint/2010/main" val="181672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8AD482-27A4-454E-8A3A-84F73CBDA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2422E2-F15A-43AE-98F1-7210710B0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96B577B-0393-464E-9DA0-E00B3D271DD7}"/>
              </a:ext>
            </a:extLst>
          </p:cNvPr>
          <p:cNvSpPr>
            <a:spLocks noGrp="1"/>
          </p:cNvSpPr>
          <p:nvPr>
            <p:ph type="title"/>
          </p:nvPr>
        </p:nvSpPr>
        <p:spPr>
          <a:xfrm>
            <a:off x="1251677" y="1078378"/>
            <a:ext cx="2917551" cy="4701244"/>
          </a:xfrm>
        </p:spPr>
        <p:txBody>
          <a:bodyPr anchor="ctr">
            <a:normAutofit/>
          </a:bodyPr>
          <a:lstStyle/>
          <a:p>
            <a:pPr algn="ctr">
              <a:lnSpc>
                <a:spcPct val="150000"/>
              </a:lnSpc>
            </a:pPr>
            <a:r>
              <a:rPr lang="it-IT" sz="3300" dirty="0"/>
              <a:t>Risolvi i seguenti problemi</a:t>
            </a:r>
            <a:br>
              <a:rPr lang="it-IT" sz="3300" dirty="0"/>
            </a:br>
            <a:r>
              <a:rPr lang="it-IT" sz="2400" dirty="0"/>
              <a:t>(sul quadernone)</a:t>
            </a:r>
            <a:br>
              <a:rPr lang="it-IT" sz="2400" dirty="0"/>
            </a:br>
            <a:r>
              <a:rPr lang="it-IT" sz="2400" dirty="0"/>
              <a:t>per oggi abbiamo finito</a:t>
            </a:r>
            <a:br>
              <a:rPr lang="it-IT" sz="2400" dirty="0"/>
            </a:br>
            <a:r>
              <a:rPr lang="it-IT" sz="2400" dirty="0" err="1"/>
              <a:t>ciaooo</a:t>
            </a:r>
            <a:r>
              <a:rPr lang="it-IT" sz="2400" dirty="0"/>
              <a:t>..</a:t>
            </a:r>
          </a:p>
        </p:txBody>
      </p:sp>
      <p:sp>
        <p:nvSpPr>
          <p:cNvPr id="12"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Segnaposto contenuto 2">
            <a:extLst>
              <a:ext uri="{FF2B5EF4-FFF2-40B4-BE49-F238E27FC236}">
                <a16:creationId xmlns:a16="http://schemas.microsoft.com/office/drawing/2014/main" id="{D8AF0B7A-3D65-4538-A47E-EEF406DBFA41}"/>
              </a:ext>
            </a:extLst>
          </p:cNvPr>
          <p:cNvSpPr>
            <a:spLocks noGrp="1"/>
          </p:cNvSpPr>
          <p:nvPr>
            <p:ph idx="1"/>
          </p:nvPr>
        </p:nvSpPr>
        <p:spPr>
          <a:xfrm>
            <a:off x="5167062" y="1078378"/>
            <a:ext cx="6262938" cy="4701244"/>
          </a:xfrm>
          <a:solidFill>
            <a:schemeClr val="accent1"/>
          </a:solidFill>
        </p:spPr>
        <p:txBody>
          <a:bodyPr anchor="ctr">
            <a:normAutofit/>
          </a:bodyPr>
          <a:lstStyle/>
          <a:p>
            <a:r>
              <a:rPr lang="it-IT" i="1" dirty="0">
                <a:latin typeface="verdana" panose="020B0604030504040204" pitchFamily="34" charset="0"/>
              </a:rPr>
              <a:t>Possiedo la terza parte delle 27 figurine di Joan. Quante figurine possiedo?</a:t>
            </a:r>
            <a:endParaRPr lang="it-IT" dirty="0">
              <a:latin typeface="Arial" panose="020B0604020202020204" pitchFamily="34" charset="0"/>
            </a:endParaRPr>
          </a:p>
          <a:p>
            <a:r>
              <a:rPr lang="it-IT" i="1" dirty="0">
                <a:latin typeface="verdana" panose="020B0604030504040204" pitchFamily="34" charset="0"/>
              </a:rPr>
              <a:t>Possiedo 24 palline. Davide ne possiede un terzo delle mie. Quante palline possiede Davide?</a:t>
            </a:r>
            <a:endParaRPr lang="it-IT" dirty="0">
              <a:latin typeface="Arial" panose="020B0604020202020204" pitchFamily="34" charset="0"/>
            </a:endParaRPr>
          </a:p>
          <a:p>
            <a:r>
              <a:rPr lang="it-IT" i="1" dirty="0">
                <a:latin typeface="verdana" panose="020B0604030504040204" pitchFamily="34" charset="0"/>
              </a:rPr>
              <a:t>Se la distanza tra due città è di 30 Km ed io ne già percorso un terzo, quanti km ho percorso?</a:t>
            </a:r>
            <a:endParaRPr lang="it-IT" dirty="0">
              <a:latin typeface="Arial" panose="020B0604020202020204" pitchFamily="34" charset="0"/>
            </a:endParaRPr>
          </a:p>
          <a:p>
            <a:endParaRPr lang="it-IT" dirty="0"/>
          </a:p>
        </p:txBody>
      </p:sp>
      <p:pic>
        <p:nvPicPr>
          <p:cNvPr id="4" name="Audio registrato">
            <a:hlinkClick r:id="" action="ppaction://media"/>
            <a:extLst>
              <a:ext uri="{FF2B5EF4-FFF2-40B4-BE49-F238E27FC236}">
                <a16:creationId xmlns:a16="http://schemas.microsoft.com/office/drawing/2014/main" id="{3D2CE243-893B-4B91-BA9F-5DE713D4A6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19709" y="-91241"/>
            <a:ext cx="1260861" cy="1260861"/>
          </a:xfrm>
          <a:prstGeom prst="rect">
            <a:avLst/>
          </a:prstGeom>
        </p:spPr>
      </p:pic>
    </p:spTree>
    <p:extLst>
      <p:ext uri="{BB962C8B-B14F-4D97-AF65-F5344CB8AC3E}">
        <p14:creationId xmlns:p14="http://schemas.microsoft.com/office/powerpoint/2010/main" val="196670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128</TotalTime>
  <Words>557</Words>
  <Application>Microsoft Office PowerPoint</Application>
  <PresentationFormat>Widescreen</PresentationFormat>
  <Paragraphs>58</Paragraphs>
  <Slides>9</Slides>
  <Notes>0</Notes>
  <HiddenSlides>0</HiddenSlides>
  <MMClips>10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9</vt:i4>
      </vt:variant>
    </vt:vector>
  </HeadingPairs>
  <TitlesOfParts>
    <vt:vector size="17" baseType="lpstr">
      <vt:lpstr>Arial</vt:lpstr>
      <vt:lpstr>Calibri</vt:lpstr>
      <vt:lpstr>Cambria Math</vt:lpstr>
      <vt:lpstr>Gill Sans MT</vt:lpstr>
      <vt:lpstr>Impact</vt:lpstr>
      <vt:lpstr>verdana</vt:lpstr>
      <vt:lpstr>verdana</vt:lpstr>
      <vt:lpstr>Badge</vt:lpstr>
      <vt:lpstr>Matematica classi II</vt:lpstr>
      <vt:lpstr>Il triplo</vt:lpstr>
      <vt:lpstr>Presentazione standard di PowerPoint</vt:lpstr>
      <vt:lpstr>La storia del «signor triplo» </vt:lpstr>
      <vt:lpstr>Ora esercitiamoci</vt:lpstr>
      <vt:lpstr>La terza parte</vt:lpstr>
      <vt:lpstr>Calcolare la terza parte (o terzo) significa ottenere 3 parti uguali.  Il rettangolo è stato diviso in 3 parti uguali. Fare la terza parte significa ottenere tre parti uguali.  Terza parte = : 3  terza parte =  1/3  un terzo</vt:lpstr>
      <vt:lpstr>Realizziamo l’albero della terza parte. E’ un diagramma ad albero che se lo “leggiamo dall’alto verso il basso” troviamo la terza parte ma…se lo”leggiamo dal basso verso l’alto” troviamo il triplo. Anche qui viene spontaneo continuare l’albero dicendo….la terza parte di 3 è 1 e il triplo di 1 è 3.  </vt:lpstr>
      <vt:lpstr>Risolvi i seguenti problemi (sul quadernone) per oggi abbiamo finito ciaooo..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Matematica classi II</dc:title>
  <dc:creator>Vincenzo Romano</dc:creator>
  <cp:lastModifiedBy>Raffaella Castiello</cp:lastModifiedBy>
  <cp:revision>5</cp:revision>
  <dcterms:created xsi:type="dcterms:W3CDTF">2020-05-10T15:20:19Z</dcterms:created>
  <dcterms:modified xsi:type="dcterms:W3CDTF">2020-05-12T17:47:21Z</dcterms:modified>
</cp:coreProperties>
</file>