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7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37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82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309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31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67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21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22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5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29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85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1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76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53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65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3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267059-9982-445D-BEC5-AE234FAB47C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5E28B7-9FFF-4FED-99B8-28485701A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15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5249" y="840464"/>
            <a:ext cx="9601196" cy="1303867"/>
          </a:xfrm>
        </p:spPr>
        <p:txBody>
          <a:bodyPr/>
          <a:lstStyle/>
          <a:p>
            <a:r>
              <a:rPr lang="it-IT" dirty="0" smtClean="0"/>
              <a:t>IL PLURALE DEI NOMI IN INGLESE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75" y="2421228"/>
            <a:ext cx="2554847" cy="3406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3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28812" y="283335"/>
            <a:ext cx="4997003" cy="1034365"/>
          </a:xfrm>
        </p:spPr>
        <p:txBody>
          <a:bodyPr>
            <a:normAutofit/>
          </a:bodyPr>
          <a:lstStyle/>
          <a:p>
            <a:r>
              <a:rPr lang="it-IT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Il plurale dei nomi </a:t>
            </a:r>
            <a:r>
              <a:rPr lang="it-IT" dirty="0" smtClean="0"/>
              <a:t>	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2049887"/>
            <a:ext cx="2279560" cy="2279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23355" y="1408327"/>
            <a:ext cx="8455496" cy="243840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Il plurale dei nomi si forma aggiungendo una </a:t>
            </a:r>
            <a:r>
              <a:rPr lang="it-IT" sz="2400" dirty="0" smtClean="0">
                <a:solidFill>
                  <a:srgbClr val="FF0000"/>
                </a:solidFill>
              </a:rPr>
              <a:t>–S </a:t>
            </a:r>
            <a:r>
              <a:rPr lang="it-IT" sz="2400" dirty="0" smtClean="0"/>
              <a:t>alla parola 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89" y="2009106"/>
            <a:ext cx="3517208" cy="2342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e 6"/>
          <p:cNvSpPr/>
          <p:nvPr/>
        </p:nvSpPr>
        <p:spPr>
          <a:xfrm>
            <a:off x="1751527" y="4468969"/>
            <a:ext cx="2717442" cy="128788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 smtClean="0"/>
              <a:t>APPLE</a:t>
            </a:r>
            <a:endParaRPr lang="it-IT" sz="4400" dirty="0"/>
          </a:p>
        </p:txBody>
      </p:sp>
      <p:sp>
        <p:nvSpPr>
          <p:cNvPr id="8" name="Ovale 7"/>
          <p:cNvSpPr/>
          <p:nvPr/>
        </p:nvSpPr>
        <p:spPr>
          <a:xfrm>
            <a:off x="7160654" y="4559122"/>
            <a:ext cx="3155323" cy="128788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 smtClean="0"/>
              <a:t>APPLE</a:t>
            </a:r>
            <a:r>
              <a:rPr lang="it-IT" sz="4400" dirty="0" smtClean="0">
                <a:solidFill>
                  <a:srgbClr val="FF0000"/>
                </a:solidFill>
              </a:rPr>
              <a:t>S</a:t>
            </a:r>
            <a:endParaRPr lang="it-IT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5617" y="334850"/>
            <a:ext cx="7212168" cy="1034365"/>
          </a:xfrm>
        </p:spPr>
        <p:txBody>
          <a:bodyPr>
            <a:normAutofit fontScale="90000"/>
          </a:bodyPr>
          <a:lstStyle/>
          <a:p>
            <a:r>
              <a:rPr lang="it-IT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Tuttavia esistono delle  eccezioni </a:t>
            </a: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5626" y="1313645"/>
            <a:ext cx="10760814" cy="248157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Le parole che finiscono in </a:t>
            </a:r>
            <a:r>
              <a:rPr lang="it-IT" sz="3200" dirty="0" smtClean="0">
                <a:solidFill>
                  <a:srgbClr val="FF0000"/>
                </a:solidFill>
              </a:rPr>
              <a:t>–o</a:t>
            </a:r>
            <a:r>
              <a:rPr lang="it-IT" sz="3200" dirty="0" smtClean="0"/>
              <a:t> formano il plurale aggiungendo </a:t>
            </a:r>
            <a:r>
              <a:rPr lang="it-IT" sz="3200" dirty="0" smtClean="0">
                <a:solidFill>
                  <a:srgbClr val="FF0000"/>
                </a:solidFill>
              </a:rPr>
              <a:t>–es 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1635616" y="4790940"/>
            <a:ext cx="3400023" cy="128788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 smtClean="0"/>
              <a:t>PATATO</a:t>
            </a:r>
            <a:endParaRPr lang="it-IT" sz="4400" dirty="0"/>
          </a:p>
        </p:txBody>
      </p:sp>
      <p:sp>
        <p:nvSpPr>
          <p:cNvPr id="8" name="Ovale 7"/>
          <p:cNvSpPr/>
          <p:nvPr/>
        </p:nvSpPr>
        <p:spPr>
          <a:xfrm>
            <a:off x="6825804" y="4739426"/>
            <a:ext cx="4275785" cy="128788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 smtClean="0"/>
              <a:t>PATATO</a:t>
            </a:r>
            <a:r>
              <a:rPr lang="it-IT" sz="4400" dirty="0" smtClean="0">
                <a:solidFill>
                  <a:srgbClr val="FF0000"/>
                </a:solidFill>
              </a:rPr>
              <a:t>ES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40" y="2408350"/>
            <a:ext cx="3696238" cy="174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7" y="2314978"/>
            <a:ext cx="3017949" cy="2263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4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27290" y="309092"/>
            <a:ext cx="7212168" cy="1034365"/>
          </a:xfrm>
        </p:spPr>
        <p:txBody>
          <a:bodyPr>
            <a:normAutofit fontScale="90000"/>
          </a:bodyPr>
          <a:lstStyle/>
          <a:p>
            <a:r>
              <a:rPr lang="it-IT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Tuttavia esistono delle  eccezioni </a:t>
            </a: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25002" y="1403797"/>
            <a:ext cx="11114468" cy="248157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Le parole che finiscono in </a:t>
            </a:r>
            <a:r>
              <a:rPr lang="it-IT" sz="3200" dirty="0" smtClean="0">
                <a:solidFill>
                  <a:srgbClr val="FF0000"/>
                </a:solidFill>
              </a:rPr>
              <a:t>–y </a:t>
            </a:r>
            <a:r>
              <a:rPr lang="it-IT" sz="3200" dirty="0" smtClean="0">
                <a:solidFill>
                  <a:schemeClr val="tx1"/>
                </a:solidFill>
              </a:rPr>
              <a:t>preceduta da </a:t>
            </a:r>
            <a:r>
              <a:rPr lang="it-IT" sz="3200" dirty="0" smtClean="0">
                <a:solidFill>
                  <a:srgbClr val="FF0000"/>
                </a:solidFill>
              </a:rPr>
              <a:t>CONSONANTE  </a:t>
            </a:r>
            <a:r>
              <a:rPr lang="it-IT" sz="3200" dirty="0" smtClean="0"/>
              <a:t> formano il plurale aggiungendo </a:t>
            </a:r>
            <a:r>
              <a:rPr lang="it-IT" sz="3200" dirty="0" smtClean="0">
                <a:solidFill>
                  <a:srgbClr val="FF0000"/>
                </a:solidFill>
              </a:rPr>
              <a:t>–es e la –y </a:t>
            </a:r>
            <a:r>
              <a:rPr lang="it-IT" sz="3200" dirty="0" smtClean="0">
                <a:solidFill>
                  <a:schemeClr val="tx1"/>
                </a:solidFill>
              </a:rPr>
              <a:t>diventa</a:t>
            </a:r>
            <a:r>
              <a:rPr lang="it-IT" sz="3200" dirty="0" smtClean="0">
                <a:solidFill>
                  <a:srgbClr val="FF0000"/>
                </a:solidFill>
              </a:rPr>
              <a:t> –i 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1493949" y="5048518"/>
            <a:ext cx="3464417" cy="113334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 smtClean="0"/>
              <a:t>CHERR</a:t>
            </a:r>
            <a:r>
              <a:rPr lang="it-IT" sz="4400" dirty="0" smtClean="0">
                <a:solidFill>
                  <a:srgbClr val="FF0000"/>
                </a:solidFill>
              </a:rPr>
              <a:t>Y</a:t>
            </a:r>
            <a:endParaRPr lang="it-IT" sz="4400" dirty="0"/>
          </a:p>
        </p:txBody>
      </p:sp>
      <p:sp>
        <p:nvSpPr>
          <p:cNvPr id="8" name="Ovale 7"/>
          <p:cNvSpPr/>
          <p:nvPr/>
        </p:nvSpPr>
        <p:spPr>
          <a:xfrm>
            <a:off x="6684136" y="5074277"/>
            <a:ext cx="4314421" cy="1030309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 smtClean="0"/>
              <a:t>CHERR</a:t>
            </a:r>
            <a:r>
              <a:rPr lang="it-IT" sz="4400" dirty="0" smtClean="0">
                <a:solidFill>
                  <a:srgbClr val="002060"/>
                </a:solidFill>
              </a:rPr>
              <a:t>I</a:t>
            </a:r>
            <a:r>
              <a:rPr lang="it-IT" sz="4400" dirty="0" smtClean="0">
                <a:solidFill>
                  <a:srgbClr val="FF0000"/>
                </a:solidFill>
              </a:rPr>
              <a:t>ES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2" y="2656711"/>
            <a:ext cx="2457450" cy="217877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9"/>
          <a:stretch/>
        </p:blipFill>
        <p:spPr>
          <a:xfrm>
            <a:off x="2550018" y="2841927"/>
            <a:ext cx="1622738" cy="19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 PER L’ATTENZIONE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04" y="2223515"/>
            <a:ext cx="4751253" cy="32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75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Organico</vt:lpstr>
      <vt:lpstr>IL PLURALE DEI NOMI IN INGLESE </vt:lpstr>
      <vt:lpstr>Il plurale dei nomi  </vt:lpstr>
      <vt:lpstr>Tuttavia esistono delle  eccezioni  </vt:lpstr>
      <vt:lpstr>Tuttavia esistono delle  eccezioni  </vt:lpstr>
      <vt:lpstr>GRAZIE PER L’ATTENZIONE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PLURALE DEI NOMI IN INGLESE</dc:title>
  <dc:creator>Lucia</dc:creator>
  <cp:lastModifiedBy>Lucia</cp:lastModifiedBy>
  <cp:revision>3</cp:revision>
  <dcterms:created xsi:type="dcterms:W3CDTF">2020-05-24T10:33:20Z</dcterms:created>
  <dcterms:modified xsi:type="dcterms:W3CDTF">2020-05-24T10:58:00Z</dcterms:modified>
</cp:coreProperties>
</file>