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59" r:id="rId7"/>
    <p:sldId id="263" r:id="rId8"/>
    <p:sldId id="264" r:id="rId9"/>
    <p:sldId id="262" r:id="rId10"/>
    <p:sldId id="267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1D504-F3EF-450C-A597-0EBE08E71DD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0B6AEE5-828F-4758-93E0-D7F6519144F8}">
      <dgm:prSet/>
      <dgm:spPr/>
      <dgm:t>
        <a:bodyPr/>
        <a:lstStyle/>
        <a:p>
          <a:r>
            <a:rPr lang="it-IT"/>
            <a:t>Scegli se fare il disegno oppure una composizione, scatta una foto e inviala alla maestra.</a:t>
          </a:r>
          <a:endParaRPr lang="en-US"/>
        </a:p>
      </dgm:t>
    </dgm:pt>
    <dgm:pt modelId="{4F536AFC-FFC9-4C59-B89B-4703B24BD0C2}" type="parTrans" cxnId="{EF076976-76EC-4321-BFF5-AD6F94058928}">
      <dgm:prSet/>
      <dgm:spPr/>
      <dgm:t>
        <a:bodyPr/>
        <a:lstStyle/>
        <a:p>
          <a:endParaRPr lang="en-US"/>
        </a:p>
      </dgm:t>
    </dgm:pt>
    <dgm:pt modelId="{30FE4850-0977-4E75-916F-0C919DC2E3A5}" type="sibTrans" cxnId="{EF076976-76EC-4321-BFF5-AD6F94058928}">
      <dgm:prSet/>
      <dgm:spPr/>
      <dgm:t>
        <a:bodyPr/>
        <a:lstStyle/>
        <a:p>
          <a:endParaRPr lang="en-US"/>
        </a:p>
      </dgm:t>
    </dgm:pt>
    <dgm:pt modelId="{CB2C2D32-6AF4-42EE-A1A6-AE565BF0DC85}">
      <dgm:prSet/>
      <dgm:spPr/>
      <dgm:t>
        <a:bodyPr/>
        <a:lstStyle/>
        <a:p>
          <a:r>
            <a:rPr lang="it-IT"/>
            <a:t>Buon divertimento!</a:t>
          </a:r>
          <a:endParaRPr lang="en-US"/>
        </a:p>
      </dgm:t>
    </dgm:pt>
    <dgm:pt modelId="{97A0F28E-8BD7-4504-8FBD-E423A6012BC4}" type="parTrans" cxnId="{3E0A4974-04F6-4F18-B685-1A80E98FC10E}">
      <dgm:prSet/>
      <dgm:spPr/>
      <dgm:t>
        <a:bodyPr/>
        <a:lstStyle/>
        <a:p>
          <a:endParaRPr lang="en-US"/>
        </a:p>
      </dgm:t>
    </dgm:pt>
    <dgm:pt modelId="{3C6F87CF-4E1E-4F57-93ED-D28BD4A1D360}" type="sibTrans" cxnId="{3E0A4974-04F6-4F18-B685-1A80E98FC10E}">
      <dgm:prSet/>
      <dgm:spPr/>
      <dgm:t>
        <a:bodyPr/>
        <a:lstStyle/>
        <a:p>
          <a:endParaRPr lang="en-US"/>
        </a:p>
      </dgm:t>
    </dgm:pt>
    <dgm:pt modelId="{EF4DB672-A8E9-4C5A-B4D8-1E23208B56E9}" type="pres">
      <dgm:prSet presAssocID="{8EA1D504-F3EF-450C-A597-0EBE08E71D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05D0C1-93A9-45AF-829A-01FD88FE33D7}" type="pres">
      <dgm:prSet presAssocID="{70B6AEE5-828F-4758-93E0-D7F6519144F8}" presName="hierRoot1" presStyleCnt="0"/>
      <dgm:spPr/>
    </dgm:pt>
    <dgm:pt modelId="{0048ACEE-7C0B-442C-B4CA-05A217FBACDF}" type="pres">
      <dgm:prSet presAssocID="{70B6AEE5-828F-4758-93E0-D7F6519144F8}" presName="composite" presStyleCnt="0"/>
      <dgm:spPr/>
    </dgm:pt>
    <dgm:pt modelId="{C93466E9-D30E-4FE1-A719-A6883ADE997C}" type="pres">
      <dgm:prSet presAssocID="{70B6AEE5-828F-4758-93E0-D7F6519144F8}" presName="background" presStyleLbl="node0" presStyleIdx="0" presStyleCnt="2"/>
      <dgm:spPr/>
    </dgm:pt>
    <dgm:pt modelId="{D5573EA8-E34F-4AD6-A508-D9C72F5B0A2F}" type="pres">
      <dgm:prSet presAssocID="{70B6AEE5-828F-4758-93E0-D7F6519144F8}" presName="text" presStyleLbl="fgAcc0" presStyleIdx="0" presStyleCnt="2">
        <dgm:presLayoutVars>
          <dgm:chPref val="3"/>
        </dgm:presLayoutVars>
      </dgm:prSet>
      <dgm:spPr/>
    </dgm:pt>
    <dgm:pt modelId="{430F06B1-CDF9-4F7F-9549-E9860DDCF074}" type="pres">
      <dgm:prSet presAssocID="{70B6AEE5-828F-4758-93E0-D7F6519144F8}" presName="hierChild2" presStyleCnt="0"/>
      <dgm:spPr/>
    </dgm:pt>
    <dgm:pt modelId="{8E28C947-E212-4FF5-AA98-0269C9C54355}" type="pres">
      <dgm:prSet presAssocID="{CB2C2D32-6AF4-42EE-A1A6-AE565BF0DC85}" presName="hierRoot1" presStyleCnt="0"/>
      <dgm:spPr/>
    </dgm:pt>
    <dgm:pt modelId="{C2A8B84D-9A68-4B64-81D6-72943D9191F9}" type="pres">
      <dgm:prSet presAssocID="{CB2C2D32-6AF4-42EE-A1A6-AE565BF0DC85}" presName="composite" presStyleCnt="0"/>
      <dgm:spPr/>
    </dgm:pt>
    <dgm:pt modelId="{0D583A27-7518-4C3F-8A22-9D481C604604}" type="pres">
      <dgm:prSet presAssocID="{CB2C2D32-6AF4-42EE-A1A6-AE565BF0DC85}" presName="background" presStyleLbl="node0" presStyleIdx="1" presStyleCnt="2"/>
      <dgm:spPr/>
    </dgm:pt>
    <dgm:pt modelId="{1F1524AC-D0D6-4CD5-B048-47466F472518}" type="pres">
      <dgm:prSet presAssocID="{CB2C2D32-6AF4-42EE-A1A6-AE565BF0DC85}" presName="text" presStyleLbl="fgAcc0" presStyleIdx="1" presStyleCnt="2">
        <dgm:presLayoutVars>
          <dgm:chPref val="3"/>
        </dgm:presLayoutVars>
      </dgm:prSet>
      <dgm:spPr/>
    </dgm:pt>
    <dgm:pt modelId="{E208C493-1F3A-43A2-9EA9-FCF96DE7A785}" type="pres">
      <dgm:prSet presAssocID="{CB2C2D32-6AF4-42EE-A1A6-AE565BF0DC85}" presName="hierChild2" presStyleCnt="0"/>
      <dgm:spPr/>
    </dgm:pt>
  </dgm:ptLst>
  <dgm:cxnLst>
    <dgm:cxn modelId="{2707FA6C-2DA1-4CE6-996F-B7AB28C56AA5}" type="presOf" srcId="{8EA1D504-F3EF-450C-A597-0EBE08E71DD6}" destId="{EF4DB672-A8E9-4C5A-B4D8-1E23208B56E9}" srcOrd="0" destOrd="0" presId="urn:microsoft.com/office/officeart/2005/8/layout/hierarchy1"/>
    <dgm:cxn modelId="{3E0A4974-04F6-4F18-B685-1A80E98FC10E}" srcId="{8EA1D504-F3EF-450C-A597-0EBE08E71DD6}" destId="{CB2C2D32-6AF4-42EE-A1A6-AE565BF0DC85}" srcOrd="1" destOrd="0" parTransId="{97A0F28E-8BD7-4504-8FBD-E423A6012BC4}" sibTransId="{3C6F87CF-4E1E-4F57-93ED-D28BD4A1D360}"/>
    <dgm:cxn modelId="{EF076976-76EC-4321-BFF5-AD6F94058928}" srcId="{8EA1D504-F3EF-450C-A597-0EBE08E71DD6}" destId="{70B6AEE5-828F-4758-93E0-D7F6519144F8}" srcOrd="0" destOrd="0" parTransId="{4F536AFC-FFC9-4C59-B89B-4703B24BD0C2}" sibTransId="{30FE4850-0977-4E75-916F-0C919DC2E3A5}"/>
    <dgm:cxn modelId="{1474CA7F-E918-45DA-BFBA-DA5743046D17}" type="presOf" srcId="{CB2C2D32-6AF4-42EE-A1A6-AE565BF0DC85}" destId="{1F1524AC-D0D6-4CD5-B048-47466F472518}" srcOrd="0" destOrd="0" presId="urn:microsoft.com/office/officeart/2005/8/layout/hierarchy1"/>
    <dgm:cxn modelId="{847BFFEC-030F-4AAA-BE00-385F225DB98A}" type="presOf" srcId="{70B6AEE5-828F-4758-93E0-D7F6519144F8}" destId="{D5573EA8-E34F-4AD6-A508-D9C72F5B0A2F}" srcOrd="0" destOrd="0" presId="urn:microsoft.com/office/officeart/2005/8/layout/hierarchy1"/>
    <dgm:cxn modelId="{4D930F33-5D8E-4E4F-BF1E-DFD14561EA79}" type="presParOf" srcId="{EF4DB672-A8E9-4C5A-B4D8-1E23208B56E9}" destId="{6305D0C1-93A9-45AF-829A-01FD88FE33D7}" srcOrd="0" destOrd="0" presId="urn:microsoft.com/office/officeart/2005/8/layout/hierarchy1"/>
    <dgm:cxn modelId="{CB739A5F-C362-4A25-B834-5B49EFC46478}" type="presParOf" srcId="{6305D0C1-93A9-45AF-829A-01FD88FE33D7}" destId="{0048ACEE-7C0B-442C-B4CA-05A217FBACDF}" srcOrd="0" destOrd="0" presId="urn:microsoft.com/office/officeart/2005/8/layout/hierarchy1"/>
    <dgm:cxn modelId="{8850F78E-45EC-45FD-8CF7-6ED5188222DB}" type="presParOf" srcId="{0048ACEE-7C0B-442C-B4CA-05A217FBACDF}" destId="{C93466E9-D30E-4FE1-A719-A6883ADE997C}" srcOrd="0" destOrd="0" presId="urn:microsoft.com/office/officeart/2005/8/layout/hierarchy1"/>
    <dgm:cxn modelId="{4F253091-97C9-4685-B935-8D011F5BA27E}" type="presParOf" srcId="{0048ACEE-7C0B-442C-B4CA-05A217FBACDF}" destId="{D5573EA8-E34F-4AD6-A508-D9C72F5B0A2F}" srcOrd="1" destOrd="0" presId="urn:microsoft.com/office/officeart/2005/8/layout/hierarchy1"/>
    <dgm:cxn modelId="{FD18E2E8-910F-4B12-9263-26C077F7E4D9}" type="presParOf" srcId="{6305D0C1-93A9-45AF-829A-01FD88FE33D7}" destId="{430F06B1-CDF9-4F7F-9549-E9860DDCF074}" srcOrd="1" destOrd="0" presId="urn:microsoft.com/office/officeart/2005/8/layout/hierarchy1"/>
    <dgm:cxn modelId="{C2438A8A-D9A6-436E-831B-D72EEBCF0D62}" type="presParOf" srcId="{EF4DB672-A8E9-4C5A-B4D8-1E23208B56E9}" destId="{8E28C947-E212-4FF5-AA98-0269C9C54355}" srcOrd="1" destOrd="0" presId="urn:microsoft.com/office/officeart/2005/8/layout/hierarchy1"/>
    <dgm:cxn modelId="{986D7A87-B6CD-4FF0-B017-D0CC8CEDACD7}" type="presParOf" srcId="{8E28C947-E212-4FF5-AA98-0269C9C54355}" destId="{C2A8B84D-9A68-4B64-81D6-72943D9191F9}" srcOrd="0" destOrd="0" presId="urn:microsoft.com/office/officeart/2005/8/layout/hierarchy1"/>
    <dgm:cxn modelId="{C0099BE1-00C1-4D19-9F63-679EA9988D33}" type="presParOf" srcId="{C2A8B84D-9A68-4B64-81D6-72943D9191F9}" destId="{0D583A27-7518-4C3F-8A22-9D481C604604}" srcOrd="0" destOrd="0" presId="urn:microsoft.com/office/officeart/2005/8/layout/hierarchy1"/>
    <dgm:cxn modelId="{DC1FDB93-4393-4C86-8CBB-836351E663C0}" type="presParOf" srcId="{C2A8B84D-9A68-4B64-81D6-72943D9191F9}" destId="{1F1524AC-D0D6-4CD5-B048-47466F472518}" srcOrd="1" destOrd="0" presId="urn:microsoft.com/office/officeart/2005/8/layout/hierarchy1"/>
    <dgm:cxn modelId="{C406B8A4-B67D-43EE-9A69-97E144491E03}" type="presParOf" srcId="{8E28C947-E212-4FF5-AA98-0269C9C54355}" destId="{E208C493-1F3A-43A2-9EA9-FCF96DE7A7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466E9-D30E-4FE1-A719-A6883ADE997C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73EA8-E34F-4AD6-A508-D9C72F5B0A2F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Scegli se fare il disegno oppure una composizione, scatta una foto e inviala alla maestra.</a:t>
          </a:r>
          <a:endParaRPr lang="en-US" sz="3200" kern="1200"/>
        </a:p>
      </dsp:txBody>
      <dsp:txXfrm>
        <a:off x="678914" y="525899"/>
        <a:ext cx="4067491" cy="2525499"/>
      </dsp:txXfrm>
    </dsp:sp>
    <dsp:sp modelId="{0D583A27-7518-4C3F-8A22-9D481C604604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524AC-D0D6-4CD5-B048-47466F472518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Buon divertimento!</a:t>
          </a:r>
          <a:endParaRPr lang="en-US" sz="3200" kern="1200"/>
        </a:p>
      </dsp:txBody>
      <dsp:txXfrm>
        <a:off x="5842357" y="525899"/>
        <a:ext cx="4067491" cy="252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FDC48-69E9-4905-80F6-4CCF729F2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FBC4E6-2716-43B8-B17D-0EDE76FA0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91A443-CAA8-4238-BD9C-8306C86F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3E0D-D8DD-4E7D-A2CA-35CC8B69C9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9F67B0-5A8D-4F0B-A252-02FB4AAC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793EA2-53A4-4CE9-ADB9-EF1A073E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78-3BE6-4304-9FFA-3F3BB2B9279D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95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2ED69E-F905-44D0-A85D-6EAEB07F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DF3FA2-2E82-44C6-B887-1CC926495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59EF14-A0EC-49CD-9D87-2257D09F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3E0D-D8DD-4E7D-A2CA-35CC8B69C9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6972BC-4773-4558-B010-E8887751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1208A4-A90F-4E14-8C95-A81DE26F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78-3BE6-4304-9FFA-3F3BB2B9279D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74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C4149CD-C8D7-4C2C-BF16-A335FEB43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C37B93-0422-4159-86BB-08EFA9A42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445430-264F-40E9-9972-A8EF57198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3E0D-D8DD-4E7D-A2CA-35CC8B69C9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990198-168C-4AB6-8D22-36B2171D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778228-9A8E-452D-A451-224DE8CB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78-3BE6-4304-9FFA-3F3BB2B9279D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320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40646E-926E-4F2A-8BDC-9048FD60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0345A0-3EFD-4907-B33B-BF58CF0C4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C9E12D-BAB8-4C9A-8CC0-F5408071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3E0D-D8DD-4E7D-A2CA-35CC8B69C9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87D205-0DE5-4227-956C-0BBEB167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09F1FE-AC69-4C18-ADC0-C1150C3E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78-3BE6-4304-9FFA-3F3BB2B9279D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12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E223C6-650E-4FB9-86A4-5E74654A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B64144-5803-46CC-A312-DCA2F0C42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DB574A-9344-452D-8754-A2286895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3E0D-D8DD-4E7D-A2CA-35CC8B69C9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8E9726-7F51-4DFE-8449-1D3F4A62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383EC6-847C-4BAF-9DE8-AE0E259A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78-3BE6-4304-9FFA-3F3BB2B9279D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981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58420-5C92-447A-8965-3A56FC2D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4C24EA-4E4B-4C93-831B-791ADBEDB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8E325B-ABC3-4BED-9DFC-2F42A4199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09AA7E-F163-44C1-90A1-F3FC87DB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3E0D-D8DD-4E7D-A2CA-35CC8B69C9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AA7FF4-A28B-423F-B325-2C99BADE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58C4D0-FA91-41B5-A542-D48CEB99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78-3BE6-4304-9FFA-3F3BB2B9279D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92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9D8A66-D9D8-4980-8C0B-7893FD5F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3AFE69-46AB-4E0A-BBC2-9AA441328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6E0675-8912-4ECF-A24C-23AB76F4C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F9C7F3-763D-4BEB-A698-BC5411BA3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EBC196E-CEA0-41E3-BEEF-8DCE5AA64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DFB37B0-06F6-4775-89CF-245AEAA3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3E0D-D8DD-4E7D-A2CA-35CC8B69C9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8376151-118A-4A49-B7CF-AB54B4DD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09A2E3-E5EE-49A0-A19E-855CF14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78-3BE6-4304-9FFA-3F3BB2B9279D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0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E65658-3B03-47E0-9245-83067FB7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BBDEBE-C980-480D-8331-A93EBDC5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3E0D-D8DD-4E7D-A2CA-35CC8B69C9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D37CE3-0EC6-48DC-BE88-8C8525C5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DB4A87-8BDE-49AD-AEF2-D3F80EF0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78-3BE6-4304-9FFA-3F3BB2B9279D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994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0040EA4-7624-4923-AE45-FA195B8E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3E0D-D8DD-4E7D-A2CA-35CC8B69C9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5C7FD6-EE33-42CC-AC38-736B11DD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8A3334-6AAE-4111-BA3D-8E54DCA2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78-3BE6-4304-9FFA-3F3BB2B9279D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36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DEAE3E-1A7C-41F7-ADB1-CCC3FFFC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85FDC8-D79C-4171-B332-CEABE940C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2BDBF3-58A2-4247-998F-5479CC983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517C0A-A2D0-4A9B-AF75-3AFB6046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3E0D-D8DD-4E7D-A2CA-35CC8B69C9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4EE247-3080-4AA2-915A-944CD486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3B188F-5071-4A94-8370-1961487C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78-3BE6-4304-9FFA-3F3BB2B9279D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82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D3DEB5-B95D-449F-B9DA-297D891A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38B7F9-A6E1-431E-93D1-6B59435FC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812F52-2D5B-4B4D-8E98-1DA58B0F7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C1DBCB-1712-4571-B96F-058D7E68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3E0D-D8DD-4E7D-A2CA-35CC8B69C9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DA4CD7-04A7-4D9E-A80C-13D8CD9B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0CE0F4-3494-44C5-8578-04BDAB28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78-3BE6-4304-9FFA-3F3BB2B9279D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239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A3D5A2-A103-44BA-AA26-4794E3B5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03324B-63C7-450D-A788-0CBFA1ECA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A84CF0-F0A6-4626-B333-C5B9B6C1C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3E0D-D8DD-4E7D-A2CA-35CC8B69C9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B96627-F3FA-4F8B-B1DF-0530B70E8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139CFB-3169-4E95-9133-4197B9078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AF78-3BE6-4304-9FFA-3F3BB2B9279D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5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3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Freeform: Shape 25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: Shape 27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C74175-A314-4D8C-9A95-9FB4859B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it-IT" sz="7200" dirty="0"/>
              <a:t>Alla maniera di Jim Dine</a:t>
            </a:r>
            <a:endParaRPr lang="en-AU" sz="7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5B6FC1-057A-457E-9399-EE0E50D54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 fontScale="62500" lnSpcReduction="20000"/>
          </a:bodyPr>
          <a:lstStyle/>
          <a:p>
            <a:r>
              <a:rPr lang="it-IT" sz="2800" dirty="0"/>
              <a:t>L’arte di rappresentare la realtà</a:t>
            </a:r>
          </a:p>
          <a:p>
            <a:r>
              <a:rPr lang="it-IT" sz="2800" dirty="0"/>
              <a:t>Classe 2 B plesso Capoluogo </a:t>
            </a:r>
            <a:r>
              <a:rPr lang="it-IT" sz="2800" dirty="0" err="1"/>
              <a:t>Ins.te</a:t>
            </a:r>
            <a:r>
              <a:rPr lang="it-IT" sz="2800" dirty="0"/>
              <a:t> Mariateresa Ciccarelli </a:t>
            </a:r>
            <a:endParaRPr lang="en-AU" sz="2800" dirty="0"/>
          </a:p>
        </p:txBody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Queen – Bohemian Rhapsody (Official Video Remastered)">
            <a:hlinkClick r:id="" action="ppaction://media"/>
            <a:extLst>
              <a:ext uri="{FF2B5EF4-FFF2-40B4-BE49-F238E27FC236}">
                <a16:creationId xmlns:a16="http://schemas.microsoft.com/office/drawing/2014/main" id="{5B897735-C55C-4973-8A48-E0A416ABE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21956" y="3960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4BF6A25-E1E9-4EC6-AE27-336D5D0C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Jim Dine racconta…</a:t>
            </a:r>
          </a:p>
        </p:txBody>
      </p:sp>
      <p:sp>
        <p:nvSpPr>
          <p:cNvPr id="2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Segnaposto contenuto 5" descr="Immagine che contiene interni, ripieno, tavolo, diverso&#10;&#10;Descrizione generata automaticamente">
            <a:extLst>
              <a:ext uri="{FF2B5EF4-FFF2-40B4-BE49-F238E27FC236}">
                <a16:creationId xmlns:a16="http://schemas.microsoft.com/office/drawing/2014/main" id="{0A2A1FF8-BF97-472E-9AA8-E0BC09272E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r="12141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39B66A-2F78-4E45-A7B1-A364E725F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Quando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avevo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anni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ricordo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che</a:t>
            </a:r>
            <a:r>
              <a:rPr lang="en-US" sz="2000" dirty="0">
                <a:solidFill>
                  <a:srgbClr val="000000"/>
                </a:solidFill>
              </a:rPr>
              <a:t> mi </a:t>
            </a:r>
            <a:r>
              <a:rPr lang="en-US" sz="2000" dirty="0" err="1">
                <a:solidFill>
                  <a:srgbClr val="000000"/>
                </a:solidFill>
              </a:rPr>
              <a:t>sedevo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sulle</a:t>
            </a:r>
            <a:r>
              <a:rPr lang="en-US" sz="2000" dirty="0">
                <a:solidFill>
                  <a:srgbClr val="000000"/>
                </a:solidFill>
              </a:rPr>
              <a:t> scale </a:t>
            </a:r>
            <a:r>
              <a:rPr lang="en-US" sz="2000" dirty="0" err="1">
                <a:solidFill>
                  <a:srgbClr val="000000"/>
                </a:solidFill>
              </a:rPr>
              <a:t>davanti</a:t>
            </a:r>
            <a:r>
              <a:rPr lang="en-US" sz="2000" dirty="0">
                <a:solidFill>
                  <a:srgbClr val="000000"/>
                </a:solidFill>
              </a:rPr>
              <a:t> al garage di </a:t>
            </a:r>
            <a:r>
              <a:rPr lang="en-US" sz="2000" dirty="0" err="1">
                <a:solidFill>
                  <a:srgbClr val="000000"/>
                </a:solidFill>
              </a:rPr>
              <a:t>mio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nonno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prendevo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pezzi</a:t>
            </a:r>
            <a:r>
              <a:rPr lang="en-US" sz="2000" dirty="0">
                <a:solidFill>
                  <a:srgbClr val="000000"/>
                </a:solidFill>
              </a:rPr>
              <a:t> di </a:t>
            </a:r>
            <a:r>
              <a:rPr lang="en-US" sz="2000" dirty="0" err="1">
                <a:solidFill>
                  <a:srgbClr val="000000"/>
                </a:solidFill>
              </a:rPr>
              <a:t>tubo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tubi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zincati</a:t>
            </a:r>
            <a:r>
              <a:rPr lang="en-US" sz="2000" dirty="0">
                <a:solidFill>
                  <a:srgbClr val="000000"/>
                </a:solidFill>
              </a:rPr>
              <a:t>, e li </a:t>
            </a:r>
            <a:r>
              <a:rPr lang="en-US" sz="2000" dirty="0" err="1">
                <a:solidFill>
                  <a:srgbClr val="000000"/>
                </a:solidFill>
              </a:rPr>
              <a:t>facevo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rotolare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giù</a:t>
            </a:r>
            <a:r>
              <a:rPr lang="en-US" sz="2000" dirty="0">
                <a:solidFill>
                  <a:srgbClr val="000000"/>
                </a:solidFill>
              </a:rPr>
              <a:t> per le scale, </a:t>
            </a:r>
            <a:r>
              <a:rPr lang="en-US" sz="2000" dirty="0" err="1">
                <a:solidFill>
                  <a:srgbClr val="000000"/>
                </a:solidFill>
              </a:rPr>
              <a:t>semplicemente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lasciandoli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cadere</a:t>
            </a:r>
            <a:r>
              <a:rPr lang="en-US" sz="2000" dirty="0">
                <a:solidFill>
                  <a:srgbClr val="000000"/>
                </a:solidFill>
              </a:rPr>
              <a:t>, come una </a:t>
            </a:r>
            <a:r>
              <a:rPr lang="en-US" sz="2000" dirty="0" err="1">
                <a:solidFill>
                  <a:srgbClr val="000000"/>
                </a:solidFill>
              </a:rPr>
              <a:t>molla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giocattolo</a:t>
            </a:r>
            <a:r>
              <a:rPr lang="en-US" sz="2000" dirty="0">
                <a:solidFill>
                  <a:srgbClr val="000000"/>
                </a:solidFill>
              </a:rPr>
              <a:t>, ma </a:t>
            </a:r>
            <a:r>
              <a:rPr lang="en-US" sz="2000" dirty="0" err="1">
                <a:solidFill>
                  <a:srgbClr val="000000"/>
                </a:solidFill>
              </a:rPr>
              <a:t>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trattava</a:t>
            </a:r>
            <a:r>
              <a:rPr lang="en-US" sz="2000" dirty="0">
                <a:solidFill>
                  <a:srgbClr val="000000"/>
                </a:solidFill>
              </a:rPr>
              <a:t> di un </a:t>
            </a:r>
            <a:r>
              <a:rPr lang="en-US" sz="2000" dirty="0" err="1">
                <a:solidFill>
                  <a:srgbClr val="000000"/>
                </a:solidFill>
              </a:rPr>
              <a:t>tubo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Giocavo</a:t>
            </a:r>
            <a:r>
              <a:rPr lang="en-US" sz="2000" dirty="0">
                <a:solidFill>
                  <a:srgbClr val="000000"/>
                </a:solidFill>
              </a:rPr>
              <a:t> con </a:t>
            </a:r>
            <a:r>
              <a:rPr lang="en-US" sz="2000" dirty="0" err="1">
                <a:solidFill>
                  <a:srgbClr val="000000"/>
                </a:solidFill>
              </a:rPr>
              <a:t>questi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miei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oggetti</a:t>
            </a:r>
            <a:r>
              <a:rPr lang="en-US" sz="2000" dirty="0">
                <a:solidFill>
                  <a:srgbClr val="000000"/>
                </a:solidFill>
              </a:rPr>
              <a:t> del </a:t>
            </a:r>
            <a:r>
              <a:rPr lang="en-US" sz="2000" dirty="0" err="1">
                <a:solidFill>
                  <a:srgbClr val="000000"/>
                </a:solidFill>
              </a:rPr>
              <a:t>desiderio</a:t>
            </a:r>
            <a:r>
              <a:rPr lang="en-US" sz="2000" dirty="0">
                <a:solidFill>
                  <a:srgbClr val="000000"/>
                </a:solidFill>
              </a:rPr>
              <a:t>, un </a:t>
            </a:r>
            <a:r>
              <a:rPr lang="en-US" sz="2000" dirty="0" err="1">
                <a:solidFill>
                  <a:srgbClr val="000000"/>
                </a:solidFill>
              </a:rPr>
              <a:t>martello</a:t>
            </a:r>
            <a:r>
              <a:rPr lang="en-US" sz="2000" dirty="0">
                <a:solidFill>
                  <a:srgbClr val="000000"/>
                </a:solidFill>
              </a:rPr>
              <a:t>, per </a:t>
            </a:r>
            <a:r>
              <a:rPr lang="en-US" sz="2000" dirty="0" err="1">
                <a:solidFill>
                  <a:srgbClr val="000000"/>
                </a:solidFill>
              </a:rPr>
              <a:t>esempio</a:t>
            </a:r>
            <a:r>
              <a:rPr lang="en-US" sz="2000" dirty="0">
                <a:solidFill>
                  <a:srgbClr val="000000"/>
                </a:solidFill>
              </a:rPr>
              <a:t>, o </a:t>
            </a:r>
            <a:r>
              <a:rPr lang="en-US" sz="2000" dirty="0" err="1">
                <a:solidFill>
                  <a:srgbClr val="000000"/>
                </a:solidFill>
              </a:rPr>
              <a:t>afferravo</a:t>
            </a:r>
            <a:r>
              <a:rPr lang="en-US" sz="2000" dirty="0">
                <a:solidFill>
                  <a:srgbClr val="000000"/>
                </a:solidFill>
              </a:rPr>
              <a:t> un </a:t>
            </a:r>
            <a:r>
              <a:rPr lang="en-US" sz="2000" dirty="0" err="1">
                <a:solidFill>
                  <a:srgbClr val="000000"/>
                </a:solidFill>
              </a:rPr>
              <a:t>cacciavite</a:t>
            </a:r>
            <a:r>
              <a:rPr lang="en-US" sz="2000" dirty="0">
                <a:solidFill>
                  <a:srgbClr val="000000"/>
                </a:solidFill>
              </a:rPr>
              <a:t>, e </a:t>
            </a:r>
            <a:r>
              <a:rPr lang="en-US" sz="2000" dirty="0" err="1">
                <a:solidFill>
                  <a:srgbClr val="000000"/>
                </a:solidFill>
              </a:rPr>
              <a:t>facevo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finta</a:t>
            </a:r>
            <a:r>
              <a:rPr lang="en-US" sz="2000" dirty="0">
                <a:solidFill>
                  <a:srgbClr val="000000"/>
                </a:solidFill>
              </a:rPr>
              <a:t> di </a:t>
            </a:r>
            <a:r>
              <a:rPr lang="en-US" sz="2000" dirty="0" err="1">
                <a:solidFill>
                  <a:srgbClr val="000000"/>
                </a:solidFill>
              </a:rPr>
              <a:t>essere</a:t>
            </a:r>
            <a:r>
              <a:rPr lang="en-US" sz="2000" dirty="0">
                <a:solidFill>
                  <a:srgbClr val="000000"/>
                </a:solidFill>
              </a:rPr>
              <a:t> un </a:t>
            </a:r>
            <a:r>
              <a:rPr lang="en-US" sz="2000" dirty="0" err="1">
                <a:solidFill>
                  <a:srgbClr val="000000"/>
                </a:solidFill>
              </a:rPr>
              <a:t>adulto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Pensavo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fossero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bellissimi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0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5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69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3025A7-8D71-4DCD-8A01-A1C5A9DB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Anche noi possiamo creare le nostre opere alla maniera di Jim Dine</a:t>
            </a:r>
          </a:p>
        </p:txBody>
      </p:sp>
      <p:pic>
        <p:nvPicPr>
          <p:cNvPr id="5" name="Segnaposto contenuto 4" descr="Immagine che contiene ripieno, piccolo, tavolo, sedendo&#10;&#10;Descrizione generata automaticamente">
            <a:extLst>
              <a:ext uri="{FF2B5EF4-FFF2-40B4-BE49-F238E27FC236}">
                <a16:creationId xmlns:a16="http://schemas.microsoft.com/office/drawing/2014/main" id="{FBE1083D-2D2D-4148-88FF-B095A8BD8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972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C2B09D-DA21-49D4-8784-8E753A7D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3600"/>
              <a:t>Ora prova tu…</a:t>
            </a:r>
            <a:endParaRPr lang="en-AU" sz="36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6DEF69-AE41-4250-914F-0CB2C2311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/>
          </a:p>
          <a:p>
            <a:pPr marL="0" indent="0">
              <a:buNone/>
            </a:pPr>
            <a:r>
              <a:rPr lang="it-IT" sz="2000"/>
              <a:t>Quante volte ci siamo ritrovati a sbirciare dentro la cassetta degli attrezzi in garage o nello stanzino di casa? Dentro ci sono strumenti di cui non conosciamo neppure il nome. Con l’aiuto di un adulto tiriamoli fuori e sistemiamoli sul tavolo. È tempo di scoprire i nomi e le funzioni degli attrezzi più interessanti!</a:t>
            </a:r>
          </a:p>
          <a:p>
            <a:pPr marL="0" indent="0">
              <a:buNone/>
            </a:pPr>
            <a:r>
              <a:rPr lang="it-IT" sz="2000"/>
              <a:t>Siccome vanno impugnati sarà curioso scoprire come la loro forma e il loro materiale siano dovuti al modo in cui la mano li afferra e utilizza. Una volta scoperto il contenuto della cassetta, scegliete con cura i dieci attrezzi per voi più attraenti. Saranno gli elementi con cui sperimentare vari tipi di composizione, posizionandoli in modo ordinato, disordinato, lungo direttrici curve, rettilinee o a raggiera. Si può anche metterli in scala, dal più alto al più basso o viceversa, creando poi delle relazioni cromatiche sistemandoli sotto dei fogli di carta colorata. Scegliete l’ordine che preferite. </a:t>
            </a:r>
          </a:p>
          <a:p>
            <a:pPr marL="0" indent="0">
              <a:buNone/>
            </a:pPr>
            <a:endParaRPr lang="it-IT" sz="2000"/>
          </a:p>
          <a:p>
            <a:pPr marL="0" indent="0">
              <a:buNone/>
            </a:pPr>
            <a:endParaRPr lang="en-AU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2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4E155FD-A0B1-4C01-BB5D-F397E5791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it-IT" sz="4000">
                <a:solidFill>
                  <a:srgbClr val="FFFFFF"/>
                </a:solidFill>
              </a:rPr>
              <a:t>Libera la tua creatività….</a:t>
            </a:r>
            <a:endParaRPr lang="en-AU" sz="4000">
              <a:solidFill>
                <a:srgbClr val="FFFFFF"/>
              </a:soli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D0E5061-9E81-4D78-8816-4AED7DF19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691693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351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1A0CCBC-1824-4B8F-8D44-A035F8F2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/>
              <a:t>Jim Dine è un celebre artista americano e vorrei raccontarvi il suo lavoro, la sua storia e alcuni aspetti della sua ricerca. </a:t>
            </a:r>
          </a:p>
        </p:txBody>
      </p:sp>
      <p:sp>
        <p:nvSpPr>
          <p:cNvPr id="3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Segnaposto contenuto 4" descr="Immagine che contiene persona, uomo, colorato, dipingendo&#10;&#10;Descrizione generata automaticamente">
            <a:extLst>
              <a:ext uri="{FF2B5EF4-FFF2-40B4-BE49-F238E27FC236}">
                <a16:creationId xmlns:a16="http://schemas.microsoft.com/office/drawing/2014/main" id="{5CC78BCF-73A2-4B8D-878A-2765750DB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428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088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interni, colorato, colori, stanza&#10;&#10;Descrizione generata automaticamente">
            <a:extLst>
              <a:ext uri="{FF2B5EF4-FFF2-40B4-BE49-F238E27FC236}">
                <a16:creationId xmlns:a16="http://schemas.microsoft.com/office/drawing/2014/main" id="{2A441A44-E00E-48A5-A0DB-767F30AD4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" b="107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10B4BF5-2815-4B3A-BE17-0C638D54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300">
                <a:solidFill>
                  <a:srgbClr val="262626"/>
                </a:solidFill>
              </a:rPr>
              <a:t>È un lavoratore instancabile, nel suo percorso ha realizzato migliaia di opere tra dipinti, sculture, monumenti, disegni e incisioni presenti nei musei e nelle collezioni più importanti del mondo.</a:t>
            </a:r>
            <a:br>
              <a:rPr lang="en-US" sz="1300">
                <a:solidFill>
                  <a:srgbClr val="262626"/>
                </a:solidFill>
              </a:rPr>
            </a:br>
            <a:endParaRPr lang="en-US" sz="130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5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D78BC-CBDF-400C-BFCB-67FB0AA4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72346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ogni opera Jim Dine parla di sé componendo forme, colori e oggetti sempre in modo personale. In particolare gli oggetti che inserisce nelle sue opere, spesso di grande formato, fanno parte della sua vita e del suo immaginario. </a:t>
            </a:r>
          </a:p>
        </p:txBody>
      </p:sp>
      <p:pic>
        <p:nvPicPr>
          <p:cNvPr id="8" name="Segnaposto contenuto 7" descr="Immagine che contiene tessuto, sipario&#10;&#10;Descrizione generata automaticamente">
            <a:extLst>
              <a:ext uri="{FF2B5EF4-FFF2-40B4-BE49-F238E27FC236}">
                <a16:creationId xmlns:a16="http://schemas.microsoft.com/office/drawing/2014/main" id="{B2D02A50-2E27-4AD6-95FC-DD5AD08795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307"/>
          <a:stretch/>
        </p:blipFill>
        <p:spPr>
          <a:xfrm>
            <a:off x="249936" y="2194560"/>
            <a:ext cx="5742432" cy="4078224"/>
          </a:xfrm>
          <a:prstGeom prst="rect">
            <a:avLst/>
          </a:prstGeom>
        </p:spPr>
      </p:pic>
      <p:pic>
        <p:nvPicPr>
          <p:cNvPr id="6" name="Segnaposto contenuto 5" descr="Immagine che contiene interni, fotografia, bianco, stanza&#10;&#10;Descrizione generata automaticamente">
            <a:extLst>
              <a:ext uri="{FF2B5EF4-FFF2-40B4-BE49-F238E27FC236}">
                <a16:creationId xmlns:a16="http://schemas.microsoft.com/office/drawing/2014/main" id="{58AF92B0-B633-4BEC-84B5-76A992DE9C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840"/>
          <a:stretch/>
        </p:blipFill>
        <p:spPr>
          <a:xfrm>
            <a:off x="6199632" y="2194560"/>
            <a:ext cx="5742432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9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3F14F3-FDE3-4EA5-AE1C-8F801F3B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/>
              <a:t>Cresciuto al fianco di suo nonno che possedeva un negozio di ferramenta e vernici, Jim trova negli strumenti di lavoro e nei campionari di colore due elementi chiave della sua ricerca. </a:t>
            </a:r>
            <a:br>
              <a:rPr lang="en-US" sz="2400"/>
            </a:br>
            <a:endParaRPr lang="en-US" sz="2400"/>
          </a:p>
        </p:txBody>
      </p:sp>
      <p:pic>
        <p:nvPicPr>
          <p:cNvPr id="5" name="Segnaposto contenuto 4" descr="Immagine che contiene interni, diverso, tavolo, articoli&#10;&#10;Descrizione generata automaticamente">
            <a:extLst>
              <a:ext uri="{FF2B5EF4-FFF2-40B4-BE49-F238E27FC236}">
                <a16:creationId xmlns:a16="http://schemas.microsoft.com/office/drawing/2014/main" id="{7E9A96A7-F0C2-410F-BD4B-1C79BCF25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r="4500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4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85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F1308C-7BE9-4C76-AD95-CE8A9AD1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>
                <a:solidFill>
                  <a:srgbClr val="FFFFFF"/>
                </a:solidFill>
              </a:rPr>
              <a:t>Fin dall’infanzia il contatto con gli oggetti appesi, esposti e ordinati sugli scaffali ha alimentato in lui una grande curiosità. In seguito è stato capace di trasformare i ricordi della sua infanzia in opere d’arte.</a:t>
            </a:r>
            <a:br>
              <a:rPr lang="en-US" sz="3400">
                <a:solidFill>
                  <a:srgbClr val="FFFFFF"/>
                </a:solidFill>
              </a:rPr>
            </a:br>
            <a:endParaRPr lang="en-US" sz="3400">
              <a:solidFill>
                <a:srgbClr val="FFFFFF"/>
              </a:solidFill>
            </a:endParaRPr>
          </a:p>
        </p:txBody>
      </p:sp>
      <p:pic>
        <p:nvPicPr>
          <p:cNvPr id="5" name="Segnaposto contenuto 4" descr="Immagine che contiene interni, ripieno, tavolo, diverso&#10;&#10;Descrizione generata automaticamente">
            <a:extLst>
              <a:ext uri="{FF2B5EF4-FFF2-40B4-BE49-F238E27FC236}">
                <a16:creationId xmlns:a16="http://schemas.microsoft.com/office/drawing/2014/main" id="{773295EC-9EA9-4335-A12F-FADF0F809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r="11117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3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7ABFF-344E-4B6C-9DEB-919E4D2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/>
              <a:t>Nelle sue opere usa il collage, il ricalco lineare e l’inserimento, nel quadro, di oggetti di uso quotidiano detti combine painting.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egnaposto contenuto 7" descr="Immagine che contiene neve, giallo, tavolo, sciando&#10;&#10;Descrizione generata automaticamente">
            <a:extLst>
              <a:ext uri="{FF2B5EF4-FFF2-40B4-BE49-F238E27FC236}">
                <a16:creationId xmlns:a16="http://schemas.microsoft.com/office/drawing/2014/main" id="{872E5B8F-F389-4956-AE30-44DAF91147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r="2118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9245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6006E-E7D6-40AD-B61F-6D3EEB77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6" y="481264"/>
            <a:ext cx="3702251" cy="39078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Jim ama rappresentare il cuore. L’ha dipinto e scolpito in tutti i modi.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3A7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egnaposto contenuto 7" descr="Immagine che contiene esterni, erba, largo, inpiedi&#10;&#10;Descrizione generata automaticamente">
            <a:extLst>
              <a:ext uri="{FF2B5EF4-FFF2-40B4-BE49-F238E27FC236}">
                <a16:creationId xmlns:a16="http://schemas.microsoft.com/office/drawing/2014/main" id="{FFD1D432-284D-495C-95EE-371A9433B2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1" b="-3"/>
          <a:stretch/>
        </p:blipFill>
        <p:spPr>
          <a:xfrm>
            <a:off x="1222566" y="2662325"/>
            <a:ext cx="2532932" cy="356616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5" descr="Immagine che contiene colorato, figlio, giallo, fotografia&#10;&#10;Descrizione generata automaticamente">
            <a:extLst>
              <a:ext uri="{FF2B5EF4-FFF2-40B4-BE49-F238E27FC236}">
                <a16:creationId xmlns:a16="http://schemas.microsoft.com/office/drawing/2014/main" id="{F767B2A8-F0E0-452D-ABC1-F5C26959F8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r="1665" b="-3"/>
          <a:stretch/>
        </p:blipFill>
        <p:spPr>
          <a:xfrm>
            <a:off x="4965247" y="642103"/>
            <a:ext cx="1790478" cy="252312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3A7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8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egnaposto contenuto 7" descr="Immagine che contiene colorato, giocattolo, giallo, treno&#10;&#10;Descrizione generata automaticamente">
            <a:extLst>
              <a:ext uri="{FF2B5EF4-FFF2-40B4-BE49-F238E27FC236}">
                <a16:creationId xmlns:a16="http://schemas.microsoft.com/office/drawing/2014/main" id="{87D56494-9008-409B-A2D9-34DD8905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r="4476"/>
          <a:stretch/>
        </p:blipFill>
        <p:spPr>
          <a:xfrm>
            <a:off x="7364078" y="-17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Segnaposto contenuto 5" descr="Immagine che contiene tavolo, interni, sedendo, uomo&#10;&#10;Descrizione generata automaticamente">
            <a:extLst>
              <a:ext uri="{FF2B5EF4-FFF2-40B4-BE49-F238E27FC236}">
                <a16:creationId xmlns:a16="http://schemas.microsoft.com/office/drawing/2014/main" id="{BFF8769C-1BC0-4951-86C1-D591EE96F6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r="13625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30" name="Freeform: Shape 129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2" name="Freeform: Shape 131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0B69B6-F226-410D-B70E-77A182FE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Nelle sue opere ha rappresentato anche Pinocchio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9FEEBD15-95A0-4C12-9298-E5A2D3D26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258171"/>
            <a:ext cx="2804504" cy="391879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/>
              <a:t> "A sei </a:t>
            </a:r>
            <a:r>
              <a:rPr lang="en-US" sz="2400" dirty="0" err="1"/>
              <a:t>anni</a:t>
            </a:r>
            <a:r>
              <a:rPr lang="en-US" sz="2400" dirty="0"/>
              <a:t>", </a:t>
            </a:r>
            <a:r>
              <a:rPr lang="en-US" sz="2400" dirty="0" err="1"/>
              <a:t>confida</a:t>
            </a:r>
            <a:r>
              <a:rPr lang="en-US" sz="2400" dirty="0"/>
              <a:t>, "</a:t>
            </a:r>
            <a:r>
              <a:rPr lang="en-US" sz="2400" dirty="0" err="1"/>
              <a:t>rimasi</a:t>
            </a:r>
            <a:r>
              <a:rPr lang="en-US" sz="2400" dirty="0"/>
              <a:t> </a:t>
            </a:r>
            <a:r>
              <a:rPr lang="en-US" sz="2400" dirty="0" err="1"/>
              <a:t>terrorizzato</a:t>
            </a:r>
            <a:r>
              <a:rPr lang="en-US" sz="2400" dirty="0"/>
              <a:t> dal film </a:t>
            </a:r>
            <a:r>
              <a:rPr lang="en-US" sz="2400" dirty="0" err="1"/>
              <a:t>su</a:t>
            </a:r>
            <a:r>
              <a:rPr lang="en-US" sz="2400" dirty="0"/>
              <a:t> Pinocchio. </a:t>
            </a:r>
            <a:r>
              <a:rPr lang="en-US" sz="2400" dirty="0" err="1"/>
              <a:t>L'ho</a:t>
            </a:r>
            <a:r>
              <a:rPr lang="en-US" sz="2400" dirty="0"/>
              <a:t> </a:t>
            </a:r>
            <a:r>
              <a:rPr lang="en-US" sz="2400" dirty="0" err="1"/>
              <a:t>riletto</a:t>
            </a:r>
            <a:r>
              <a:rPr lang="en-US" sz="2400" dirty="0"/>
              <a:t> da </a:t>
            </a:r>
            <a:r>
              <a:rPr lang="en-US" sz="2400" dirty="0" err="1"/>
              <a:t>adulto</a:t>
            </a:r>
            <a:r>
              <a:rPr lang="en-US" sz="2400" dirty="0"/>
              <a:t> e ho </a:t>
            </a:r>
            <a:r>
              <a:rPr lang="en-US" sz="2400" dirty="0" err="1"/>
              <a:t>scoperto</a:t>
            </a:r>
            <a:r>
              <a:rPr lang="en-US" sz="2400" dirty="0"/>
              <a:t> una </a:t>
            </a:r>
            <a:r>
              <a:rPr lang="en-US" sz="2400" dirty="0" err="1"/>
              <a:t>storia</a:t>
            </a:r>
            <a:r>
              <a:rPr lang="en-US" sz="2400" dirty="0"/>
              <a:t> </a:t>
            </a:r>
            <a:r>
              <a:rPr lang="en-US" sz="2400" dirty="0" err="1"/>
              <a:t>profonda</a:t>
            </a:r>
            <a:r>
              <a:rPr lang="en-US" sz="2400" dirty="0"/>
              <a:t>. Geppetto,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prende</a:t>
            </a:r>
            <a:r>
              <a:rPr lang="en-US" sz="2400" dirty="0"/>
              <a:t> un </a:t>
            </a:r>
            <a:r>
              <a:rPr lang="en-US" sz="2400" dirty="0" err="1"/>
              <a:t>pezzo</a:t>
            </a:r>
            <a:r>
              <a:rPr lang="en-US" sz="2400" dirty="0"/>
              <a:t> di legno e lo fa </a:t>
            </a:r>
            <a:r>
              <a:rPr lang="en-US" sz="2400" dirty="0" err="1"/>
              <a:t>parlare</a:t>
            </a:r>
            <a:r>
              <a:rPr lang="en-US" sz="2400" dirty="0"/>
              <a:t>, in </a:t>
            </a:r>
            <a:r>
              <a:rPr lang="en-US" sz="2400" dirty="0" err="1"/>
              <a:t>fondo</a:t>
            </a:r>
            <a:r>
              <a:rPr lang="en-US" sz="2400" dirty="0"/>
              <a:t> è una </a:t>
            </a:r>
            <a:r>
              <a:rPr lang="en-US" sz="2400" dirty="0" err="1"/>
              <a:t>metafora</a:t>
            </a:r>
            <a:r>
              <a:rPr lang="en-US" sz="2400" dirty="0"/>
              <a:t> </a:t>
            </a:r>
            <a:r>
              <a:rPr lang="en-US" sz="2400" dirty="0" err="1"/>
              <a:t>dell'arte</a:t>
            </a:r>
            <a:r>
              <a:rPr lang="en-US" sz="24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11330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wipe/>
      </p:transition>
    </mc:Choice>
    <mc:Fallback>
      <p:transition spd="slow" advClick="0" advTm="17000">
        <p:wip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579</Words>
  <Application>Microsoft Office PowerPoint</Application>
  <PresentationFormat>Widescreen</PresentationFormat>
  <Paragraphs>22</Paragraphs>
  <Slides>13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Tema di Office</vt:lpstr>
      <vt:lpstr>Alla maniera di Jim Dine</vt:lpstr>
      <vt:lpstr>Jim Dine è un celebre artista americano e vorrei raccontarvi il suo lavoro, la sua storia e alcuni aspetti della sua ricerca. </vt:lpstr>
      <vt:lpstr>È un lavoratore instancabile, nel suo percorso ha realizzato migliaia di opere tra dipinti, sculture, monumenti, disegni e incisioni presenti nei musei e nelle collezioni più importanti del mondo. </vt:lpstr>
      <vt:lpstr>In ogni opera Jim Dine parla di sé componendo forme, colori e oggetti sempre in modo personale. In particolare gli oggetti che inserisce nelle sue opere, spesso di grande formato, fanno parte della sua vita e del suo immaginario. </vt:lpstr>
      <vt:lpstr>Cresciuto al fianco di suo nonno che possedeva un negozio di ferramenta e vernici, Jim trova negli strumenti di lavoro e nei campionari di colore due elementi chiave della sua ricerca.  </vt:lpstr>
      <vt:lpstr>Fin dall’infanzia il contatto con gli oggetti appesi, esposti e ordinati sugli scaffali ha alimentato in lui una grande curiosità. In seguito è stato capace di trasformare i ricordi della sua infanzia in opere d’arte. </vt:lpstr>
      <vt:lpstr>Nelle sue opere usa il collage, il ricalco lineare e l’inserimento, nel quadro, di oggetti di uso quotidiano detti combine painting.</vt:lpstr>
      <vt:lpstr>Jim ama rappresentare il cuore. L’ha dipinto e scolpito in tutti i modi.</vt:lpstr>
      <vt:lpstr>Nelle sue opere ha rappresentato anche Pinocchio</vt:lpstr>
      <vt:lpstr>Jim Dine racconta…</vt:lpstr>
      <vt:lpstr>Anche noi possiamo creare le nostre opere alla maniera di Jim Dine</vt:lpstr>
      <vt:lpstr>Ora prova tu…</vt:lpstr>
      <vt:lpstr>Libera la tua creatività….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 maniera di Jim Dine</dc:title>
  <dc:creator>Utente</dc:creator>
  <cp:lastModifiedBy>Utente</cp:lastModifiedBy>
  <cp:revision>4</cp:revision>
  <dcterms:created xsi:type="dcterms:W3CDTF">2020-05-04T11:19:20Z</dcterms:created>
  <dcterms:modified xsi:type="dcterms:W3CDTF">2020-05-04T11:59:52Z</dcterms:modified>
</cp:coreProperties>
</file>