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69" r:id="rId11"/>
    <p:sldId id="27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A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6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07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23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67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22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36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02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48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2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45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91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B0028CD8-99F6-44EE-9F5B-55B33038A98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1EB2D0E-487F-4D9A-A08D-BE49B26A61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012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525" y="321043"/>
            <a:ext cx="9068586" cy="2590800"/>
          </a:xfrm>
        </p:spPr>
        <p:txBody>
          <a:bodyPr/>
          <a:lstStyle/>
          <a:p>
            <a:r>
              <a:rPr lang="it-IT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EASTER</a:t>
            </a:r>
            <a:br>
              <a:rPr lang="it-IT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PASQUA</a:t>
            </a:r>
            <a:endParaRPr lang="it-IT" sz="8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31577" y="2672442"/>
            <a:ext cx="9070848" cy="3648147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EGG HUNT</a:t>
            </a:r>
          </a:p>
          <a:p>
            <a:r>
              <a:rPr lang="it-IT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CACCIA ALLE UOVA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ALLA FINE DI OGNI PAGINA C’E’ UN’ICONA. CLICCATE E PARTE UN AUDIO.</a:t>
            </a:r>
          </a:p>
          <a:p>
            <a:endParaRPr lang="it-IT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AG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1779" y="5001326"/>
            <a:ext cx="930443" cy="9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4505" y="296779"/>
            <a:ext cx="10058400" cy="1371600"/>
          </a:xfrm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NOW IT’S YOUR TURN (classe III)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0632" y="1668379"/>
            <a:ext cx="10884568" cy="4366661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WRITE THE SENTENCES ON YOUR COPYBOOK AND ANSWER   TRUE    OR   FALSE                  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1)  </a:t>
            </a:r>
            <a:r>
              <a:rPr lang="it-IT" sz="2400" b="1" dirty="0" err="1" smtClean="0">
                <a:solidFill>
                  <a:srgbClr val="002060"/>
                </a:solidFill>
              </a:rPr>
              <a:t>It’s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spring</a:t>
            </a:r>
            <a:r>
              <a:rPr lang="it-IT" sz="2400" b="1" dirty="0" smtClean="0">
                <a:solidFill>
                  <a:srgbClr val="002060"/>
                </a:solidFill>
              </a:rPr>
              <a:t>                                                             T              F                                                                                                  2) </a:t>
            </a:r>
            <a:r>
              <a:rPr lang="it-IT" sz="2400" b="1" dirty="0" err="1" smtClean="0">
                <a:solidFill>
                  <a:srgbClr val="002060"/>
                </a:solidFill>
              </a:rPr>
              <a:t>Egg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hunt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is</a:t>
            </a:r>
            <a:r>
              <a:rPr lang="it-IT" sz="2400" b="1" dirty="0" smtClean="0">
                <a:solidFill>
                  <a:srgbClr val="002060"/>
                </a:solidFill>
              </a:rPr>
              <a:t> in Christmas                                      T              F                                                                     3) </a:t>
            </a:r>
            <a:r>
              <a:rPr lang="it-IT" sz="2400" b="1" dirty="0" err="1" smtClean="0">
                <a:solidFill>
                  <a:srgbClr val="002060"/>
                </a:solidFill>
              </a:rPr>
              <a:t>Easter</a:t>
            </a:r>
            <a:r>
              <a:rPr lang="it-IT" sz="2400" b="1" dirty="0" smtClean="0">
                <a:solidFill>
                  <a:srgbClr val="002060"/>
                </a:solidFill>
              </a:rPr>
              <a:t> Bunny </a:t>
            </a:r>
            <a:r>
              <a:rPr lang="it-IT" sz="2400" b="1" dirty="0" err="1" smtClean="0">
                <a:solidFill>
                  <a:srgbClr val="002060"/>
                </a:solidFill>
              </a:rPr>
              <a:t>hides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chocolate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eggs</a:t>
            </a:r>
            <a:r>
              <a:rPr lang="it-IT" sz="2400" b="1" dirty="0" smtClean="0">
                <a:solidFill>
                  <a:srgbClr val="002060"/>
                </a:solidFill>
              </a:rPr>
              <a:t>                  T             F                                                   4) </a:t>
            </a:r>
            <a:r>
              <a:rPr lang="it-IT" sz="2400" b="1" dirty="0" err="1" smtClean="0">
                <a:solidFill>
                  <a:srgbClr val="002060"/>
                </a:solidFill>
              </a:rPr>
              <a:t>There</a:t>
            </a:r>
            <a:r>
              <a:rPr lang="it-IT" sz="2400" b="1" dirty="0" smtClean="0">
                <a:solidFill>
                  <a:srgbClr val="002060"/>
                </a:solidFill>
              </a:rPr>
              <a:t> are </a:t>
            </a:r>
            <a:r>
              <a:rPr lang="it-IT" sz="2400" b="1" dirty="0" err="1" smtClean="0">
                <a:solidFill>
                  <a:srgbClr val="002060"/>
                </a:solidFill>
              </a:rPr>
              <a:t>five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eggs</a:t>
            </a:r>
            <a:r>
              <a:rPr lang="it-IT" sz="2400" b="1" dirty="0" smtClean="0">
                <a:solidFill>
                  <a:srgbClr val="002060"/>
                </a:solidFill>
              </a:rPr>
              <a:t> under the </a:t>
            </a:r>
            <a:r>
              <a:rPr lang="it-IT" sz="2400" b="1" dirty="0" err="1" smtClean="0">
                <a:solidFill>
                  <a:srgbClr val="002060"/>
                </a:solidFill>
              </a:rPr>
              <a:t>sticks</a:t>
            </a:r>
            <a:r>
              <a:rPr lang="it-IT" sz="2400" b="1" dirty="0" smtClean="0">
                <a:solidFill>
                  <a:srgbClr val="002060"/>
                </a:solidFill>
              </a:rPr>
              <a:t>                  T             F                                                    5)</a:t>
            </a:r>
            <a:r>
              <a:rPr lang="it-IT" sz="2400" b="1" dirty="0" err="1" smtClean="0">
                <a:solidFill>
                  <a:srgbClr val="002060"/>
                </a:solidFill>
              </a:rPr>
              <a:t>There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aren’t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eggs</a:t>
            </a:r>
            <a:r>
              <a:rPr lang="it-IT" sz="2400" b="1" dirty="0" smtClean="0">
                <a:solidFill>
                  <a:srgbClr val="002060"/>
                </a:solidFill>
              </a:rPr>
              <a:t> in the </a:t>
            </a:r>
            <a:r>
              <a:rPr lang="it-IT" sz="2400" b="1" dirty="0" err="1" smtClean="0">
                <a:solidFill>
                  <a:srgbClr val="002060"/>
                </a:solidFill>
              </a:rPr>
              <a:t>buckets</a:t>
            </a:r>
            <a:r>
              <a:rPr lang="it-IT" sz="2400" b="1" dirty="0" smtClean="0">
                <a:solidFill>
                  <a:srgbClr val="002060"/>
                </a:solidFill>
              </a:rPr>
              <a:t>                         T             F                                                   6)</a:t>
            </a:r>
            <a:r>
              <a:rPr lang="it-IT" sz="2400" b="1" dirty="0" err="1" smtClean="0">
                <a:solidFill>
                  <a:srgbClr val="002060"/>
                </a:solidFill>
              </a:rPr>
              <a:t>Children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pick</a:t>
            </a:r>
            <a:r>
              <a:rPr lang="it-IT" sz="2400" b="1" dirty="0" smtClean="0">
                <a:solidFill>
                  <a:srgbClr val="002060"/>
                </a:solidFill>
              </a:rPr>
              <a:t> up </a:t>
            </a:r>
            <a:r>
              <a:rPr lang="it-IT" sz="2400" b="1" dirty="0" err="1" smtClean="0">
                <a:solidFill>
                  <a:srgbClr val="002060"/>
                </a:solidFill>
              </a:rPr>
              <a:t>all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eggs</a:t>
            </a:r>
            <a:r>
              <a:rPr lang="it-IT" sz="2400" b="1" dirty="0" smtClean="0">
                <a:solidFill>
                  <a:srgbClr val="002060"/>
                </a:solidFill>
              </a:rPr>
              <a:t>                                     T             F                                                   8) </a:t>
            </a:r>
            <a:r>
              <a:rPr lang="it-IT" sz="2400" b="1" dirty="0" err="1" smtClean="0">
                <a:solidFill>
                  <a:srgbClr val="002060"/>
                </a:solidFill>
              </a:rPr>
              <a:t>Children</a:t>
            </a:r>
            <a:r>
              <a:rPr lang="it-IT" sz="2400" b="1" dirty="0" smtClean="0">
                <a:solidFill>
                  <a:srgbClr val="002060"/>
                </a:solidFill>
              </a:rPr>
              <a:t> are </a:t>
            </a:r>
            <a:r>
              <a:rPr lang="it-IT" sz="2400" b="1" dirty="0" err="1" smtClean="0">
                <a:solidFill>
                  <a:srgbClr val="002060"/>
                </a:solidFill>
              </a:rPr>
              <a:t>sad</a:t>
            </a:r>
            <a:r>
              <a:rPr lang="it-IT" sz="2400" b="1" dirty="0" smtClean="0">
                <a:solidFill>
                  <a:srgbClr val="002060"/>
                </a:solidFill>
              </a:rPr>
              <a:t>                                                   T             F</a:t>
            </a:r>
            <a:endParaRPr lang="it-I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34287" y="137627"/>
            <a:ext cx="10058400" cy="872307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TRADUZIONE! Caccia alle uova.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11456" y="806582"/>
            <a:ext cx="12080544" cy="5935411"/>
          </a:xfrm>
        </p:spPr>
        <p:txBody>
          <a:bodyPr>
            <a:noAutofit/>
          </a:bodyPr>
          <a:lstStyle/>
          <a:p>
            <a:r>
              <a:rPr lang="it-IT" sz="2700" b="1" dirty="0" smtClean="0">
                <a:solidFill>
                  <a:schemeClr val="bg1"/>
                </a:solidFill>
              </a:rPr>
              <a:t>È il giorno di Pasqua, </a:t>
            </a:r>
            <a:r>
              <a:rPr lang="it-IT" sz="2700" b="1" dirty="0" err="1" smtClean="0">
                <a:solidFill>
                  <a:schemeClr val="bg1"/>
                </a:solidFill>
              </a:rPr>
              <a:t>Mr</a:t>
            </a:r>
            <a:r>
              <a:rPr lang="it-IT" sz="2700" b="1" dirty="0" smtClean="0">
                <a:solidFill>
                  <a:schemeClr val="bg1"/>
                </a:solidFill>
              </a:rPr>
              <a:t> Bunny porta con sé le uova di cioccolato per i bambini.</a:t>
            </a:r>
          </a:p>
          <a:p>
            <a:r>
              <a:rPr lang="it-IT" sz="2700" b="1" dirty="0" smtClean="0">
                <a:solidFill>
                  <a:schemeClr val="bg1"/>
                </a:solidFill>
              </a:rPr>
              <a:t>Bunny nasconde le uova colorate nel giardino.</a:t>
            </a:r>
          </a:p>
          <a:p>
            <a:r>
              <a:rPr lang="it-IT" sz="2700" b="1" dirty="0" smtClean="0">
                <a:solidFill>
                  <a:schemeClr val="bg1"/>
                </a:solidFill>
              </a:rPr>
              <a:t>I bambini sono molto eccitati perché essi sono pronti per la caccia alle uova!</a:t>
            </a:r>
          </a:p>
          <a:p>
            <a:r>
              <a:rPr lang="it-IT" sz="2700" b="1" dirty="0" smtClean="0">
                <a:solidFill>
                  <a:schemeClr val="bg1"/>
                </a:solidFill>
              </a:rPr>
              <a:t>Essi hanno una grande borsa dove possono mettere tutte le uova da mangiare più tardi.</a:t>
            </a:r>
          </a:p>
          <a:p>
            <a:r>
              <a:rPr lang="it-IT" sz="2700" b="1" dirty="0" smtClean="0">
                <a:solidFill>
                  <a:schemeClr val="bg1"/>
                </a:solidFill>
              </a:rPr>
              <a:t>I bambini guardano nell’erba verde, ma non ci sono le uova di cioccolato.</a:t>
            </a:r>
          </a:p>
          <a:p>
            <a:r>
              <a:rPr lang="it-IT" sz="2700" b="1" dirty="0" smtClean="0">
                <a:solidFill>
                  <a:schemeClr val="bg1"/>
                </a:solidFill>
              </a:rPr>
              <a:t>Essi guardano nel recinto dei conigli. Si, ci sono quattro uova. </a:t>
            </a:r>
          </a:p>
          <a:p>
            <a:r>
              <a:rPr lang="it-IT" sz="2700" b="1" dirty="0" smtClean="0">
                <a:solidFill>
                  <a:schemeClr val="bg1"/>
                </a:solidFill>
              </a:rPr>
              <a:t>Essi guardano nei secchielli. Si, ci sono sei uova.</a:t>
            </a:r>
          </a:p>
          <a:p>
            <a:r>
              <a:rPr lang="it-IT" sz="2700" b="1" dirty="0" smtClean="0">
                <a:solidFill>
                  <a:schemeClr val="bg1"/>
                </a:solidFill>
              </a:rPr>
              <a:t>I bambini le raccolgono. Essi sono molto felici.</a:t>
            </a:r>
            <a:endParaRPr lang="it-IT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05332" y="423079"/>
            <a:ext cx="2895600" cy="4960961"/>
          </a:xfrm>
        </p:spPr>
        <p:txBody>
          <a:bodyPr/>
          <a:lstStyle/>
          <a:p>
            <a:r>
              <a:rPr lang="it-IT" sz="3200" b="1" dirty="0" err="1" smtClean="0">
                <a:solidFill>
                  <a:srgbClr val="002060"/>
                </a:solidFill>
              </a:rPr>
              <a:t>It’s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Easter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Day</a:t>
            </a:r>
            <a:r>
              <a:rPr lang="it-IT" sz="3200" b="1" dirty="0" smtClean="0">
                <a:solidFill>
                  <a:srgbClr val="002060"/>
                </a:solidFill>
              </a:rPr>
              <a:t>, </a:t>
            </a:r>
            <a:r>
              <a:rPr lang="it-IT" sz="3200" b="1" dirty="0" err="1" smtClean="0">
                <a:solidFill>
                  <a:srgbClr val="002060"/>
                </a:solidFill>
              </a:rPr>
              <a:t>Mr</a:t>
            </a:r>
            <a:r>
              <a:rPr lang="it-IT" sz="3200" b="1" dirty="0" smtClean="0">
                <a:solidFill>
                  <a:srgbClr val="002060"/>
                </a:solidFill>
              </a:rPr>
              <a:t> Bunny </a:t>
            </a:r>
            <a:r>
              <a:rPr lang="it-IT" sz="3200" b="1" dirty="0" err="1" smtClean="0">
                <a:solidFill>
                  <a:srgbClr val="002060"/>
                </a:solidFill>
              </a:rPr>
              <a:t>brings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along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chocolate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eggs</a:t>
            </a:r>
            <a:r>
              <a:rPr lang="it-IT" sz="3200" b="1" dirty="0" smtClean="0">
                <a:solidFill>
                  <a:srgbClr val="002060"/>
                </a:solidFill>
              </a:rPr>
              <a:t> for </a:t>
            </a:r>
            <a:r>
              <a:rPr lang="it-IT" sz="3200" b="1" dirty="0" err="1" smtClean="0">
                <a:solidFill>
                  <a:srgbClr val="002060"/>
                </a:solidFill>
              </a:rPr>
              <a:t>children</a:t>
            </a:r>
            <a:r>
              <a:rPr lang="it-IT" sz="3200" b="1" dirty="0" smtClean="0">
                <a:solidFill>
                  <a:srgbClr val="002060"/>
                </a:solidFill>
              </a:rPr>
              <a:t>.        Bunny </a:t>
            </a:r>
            <a:r>
              <a:rPr lang="it-IT" sz="3200" b="1" dirty="0" err="1" smtClean="0">
                <a:solidFill>
                  <a:srgbClr val="002060"/>
                </a:solidFill>
              </a:rPr>
              <a:t>hides</a:t>
            </a:r>
            <a:r>
              <a:rPr lang="it-IT" sz="3200" b="1" dirty="0" smtClean="0">
                <a:solidFill>
                  <a:srgbClr val="002060"/>
                </a:solidFill>
              </a:rPr>
              <a:t> the coloured </a:t>
            </a:r>
            <a:r>
              <a:rPr lang="it-IT" sz="3200" b="1" dirty="0" err="1" smtClean="0">
                <a:solidFill>
                  <a:srgbClr val="002060"/>
                </a:solidFill>
              </a:rPr>
              <a:t>eggs</a:t>
            </a:r>
            <a:r>
              <a:rPr lang="it-IT" sz="3200" b="1" dirty="0" smtClean="0">
                <a:solidFill>
                  <a:srgbClr val="002060"/>
                </a:solidFill>
              </a:rPr>
              <a:t> in the garden.      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r="1403"/>
          <a:stretch>
            <a:fillRect/>
          </a:stretch>
        </p:blipFill>
        <p:spPr/>
      </p:pic>
      <p:pic>
        <p:nvPicPr>
          <p:cNvPr id="7" name="PA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3532" y="5384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b="10340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829675" y="237743"/>
            <a:ext cx="3362325" cy="5008025"/>
          </a:xfrm>
        </p:spPr>
        <p:txBody>
          <a:bodyPr>
            <a:noAutofit/>
          </a:bodyPr>
          <a:lstStyle/>
          <a:p>
            <a:r>
              <a:rPr lang="it-IT" sz="2900" b="1" dirty="0" smtClean="0">
                <a:solidFill>
                  <a:srgbClr val="002060"/>
                </a:solidFill>
              </a:rPr>
              <a:t>The </a:t>
            </a:r>
            <a:r>
              <a:rPr lang="it-IT" sz="2900" b="1" dirty="0" err="1" smtClean="0">
                <a:solidFill>
                  <a:srgbClr val="002060"/>
                </a:solidFill>
              </a:rPr>
              <a:t>children</a:t>
            </a:r>
            <a:r>
              <a:rPr lang="it-IT" sz="2900" b="1" dirty="0" smtClean="0">
                <a:solidFill>
                  <a:srgbClr val="002060"/>
                </a:solidFill>
              </a:rPr>
              <a:t>  are </a:t>
            </a:r>
            <a:r>
              <a:rPr lang="it-IT" sz="2900" b="1" dirty="0" err="1" smtClean="0">
                <a:solidFill>
                  <a:srgbClr val="002060"/>
                </a:solidFill>
              </a:rPr>
              <a:t>very</a:t>
            </a:r>
            <a:r>
              <a:rPr lang="it-IT" sz="2900" b="1" dirty="0" smtClean="0">
                <a:solidFill>
                  <a:srgbClr val="002060"/>
                </a:solidFill>
              </a:rPr>
              <a:t> </a:t>
            </a:r>
            <a:r>
              <a:rPr lang="it-IT" sz="2900" b="1" dirty="0" err="1" smtClean="0">
                <a:solidFill>
                  <a:srgbClr val="002060"/>
                </a:solidFill>
              </a:rPr>
              <a:t>excited</a:t>
            </a:r>
            <a:r>
              <a:rPr lang="it-IT" sz="2900" b="1" dirty="0" smtClean="0">
                <a:solidFill>
                  <a:srgbClr val="002060"/>
                </a:solidFill>
              </a:rPr>
              <a:t> </a:t>
            </a:r>
            <a:r>
              <a:rPr lang="it-IT" sz="2900" b="1" dirty="0" err="1" smtClean="0">
                <a:solidFill>
                  <a:srgbClr val="002060"/>
                </a:solidFill>
              </a:rPr>
              <a:t>because</a:t>
            </a:r>
            <a:r>
              <a:rPr lang="it-IT" sz="2900" b="1" dirty="0" smtClean="0">
                <a:solidFill>
                  <a:srgbClr val="002060"/>
                </a:solidFill>
              </a:rPr>
              <a:t> </a:t>
            </a:r>
            <a:r>
              <a:rPr lang="it-IT" sz="2900" b="1" dirty="0" err="1" smtClean="0">
                <a:solidFill>
                  <a:srgbClr val="002060"/>
                </a:solidFill>
              </a:rPr>
              <a:t>they</a:t>
            </a:r>
            <a:r>
              <a:rPr lang="it-IT" sz="2900" b="1" dirty="0" smtClean="0">
                <a:solidFill>
                  <a:srgbClr val="002060"/>
                </a:solidFill>
              </a:rPr>
              <a:t> are ready for </a:t>
            </a:r>
            <a:r>
              <a:rPr lang="it-IT" sz="2900" b="1" dirty="0" err="1" smtClean="0">
                <a:solidFill>
                  <a:srgbClr val="002060"/>
                </a:solidFill>
              </a:rPr>
              <a:t>egg</a:t>
            </a:r>
            <a:r>
              <a:rPr lang="it-IT" sz="2900" b="1" dirty="0" smtClean="0">
                <a:solidFill>
                  <a:srgbClr val="002060"/>
                </a:solidFill>
              </a:rPr>
              <a:t> </a:t>
            </a:r>
            <a:r>
              <a:rPr lang="it-IT" sz="2900" b="1" dirty="0" err="1" smtClean="0">
                <a:solidFill>
                  <a:srgbClr val="002060"/>
                </a:solidFill>
              </a:rPr>
              <a:t>hunt</a:t>
            </a:r>
            <a:r>
              <a:rPr lang="it-IT" sz="2900" b="1" dirty="0" smtClean="0">
                <a:solidFill>
                  <a:srgbClr val="002060"/>
                </a:solidFill>
              </a:rPr>
              <a:t>. </a:t>
            </a:r>
            <a:r>
              <a:rPr lang="it-IT" sz="2900" b="1" dirty="0" err="1" smtClean="0">
                <a:solidFill>
                  <a:srgbClr val="002060"/>
                </a:solidFill>
              </a:rPr>
              <a:t>They</a:t>
            </a:r>
            <a:r>
              <a:rPr lang="it-IT" sz="2900" b="1" dirty="0" smtClean="0">
                <a:solidFill>
                  <a:srgbClr val="002060"/>
                </a:solidFill>
              </a:rPr>
              <a:t> </a:t>
            </a:r>
            <a:r>
              <a:rPr lang="it-IT" sz="2900" b="1" dirty="0" err="1" smtClean="0">
                <a:solidFill>
                  <a:srgbClr val="002060"/>
                </a:solidFill>
              </a:rPr>
              <a:t>have</a:t>
            </a:r>
            <a:r>
              <a:rPr lang="it-IT" sz="2900" b="1" dirty="0" smtClean="0">
                <a:solidFill>
                  <a:srgbClr val="002060"/>
                </a:solidFill>
              </a:rPr>
              <a:t> </a:t>
            </a:r>
            <a:r>
              <a:rPr lang="it-IT" sz="2900" b="1" dirty="0" err="1" smtClean="0">
                <a:solidFill>
                  <a:srgbClr val="002060"/>
                </a:solidFill>
              </a:rPr>
              <a:t>got</a:t>
            </a:r>
            <a:r>
              <a:rPr lang="it-IT" sz="2900" b="1" dirty="0" smtClean="0">
                <a:solidFill>
                  <a:srgbClr val="002060"/>
                </a:solidFill>
              </a:rPr>
              <a:t> a big </a:t>
            </a:r>
            <a:r>
              <a:rPr lang="it-IT" sz="2900" b="1" dirty="0" err="1" smtClean="0">
                <a:solidFill>
                  <a:srgbClr val="002060"/>
                </a:solidFill>
              </a:rPr>
              <a:t>bag</a:t>
            </a:r>
            <a:r>
              <a:rPr lang="it-IT" sz="2900" b="1" dirty="0" smtClean="0">
                <a:solidFill>
                  <a:srgbClr val="002060"/>
                </a:solidFill>
              </a:rPr>
              <a:t> </a:t>
            </a:r>
            <a:r>
              <a:rPr lang="it-IT" sz="2900" b="1" dirty="0" err="1" smtClean="0">
                <a:solidFill>
                  <a:srgbClr val="002060"/>
                </a:solidFill>
              </a:rPr>
              <a:t>where</a:t>
            </a:r>
            <a:r>
              <a:rPr lang="it-IT" sz="2900" b="1" dirty="0" smtClean="0">
                <a:solidFill>
                  <a:srgbClr val="002060"/>
                </a:solidFill>
              </a:rPr>
              <a:t> </a:t>
            </a:r>
            <a:r>
              <a:rPr lang="it-IT" sz="2900" b="1" dirty="0" err="1" smtClean="0">
                <a:solidFill>
                  <a:srgbClr val="002060"/>
                </a:solidFill>
              </a:rPr>
              <a:t>they</a:t>
            </a:r>
            <a:r>
              <a:rPr lang="it-IT" sz="2900" b="1" dirty="0" smtClean="0">
                <a:solidFill>
                  <a:srgbClr val="002060"/>
                </a:solidFill>
              </a:rPr>
              <a:t> can put </a:t>
            </a:r>
            <a:r>
              <a:rPr lang="it-IT" sz="2900" b="1" dirty="0" err="1" smtClean="0">
                <a:solidFill>
                  <a:srgbClr val="002060"/>
                </a:solidFill>
              </a:rPr>
              <a:t>all</a:t>
            </a:r>
            <a:r>
              <a:rPr lang="it-IT" sz="2900" b="1" dirty="0" smtClean="0">
                <a:solidFill>
                  <a:srgbClr val="002060"/>
                </a:solidFill>
              </a:rPr>
              <a:t> the </a:t>
            </a:r>
            <a:r>
              <a:rPr lang="it-IT" sz="2900" b="1" dirty="0" err="1" smtClean="0">
                <a:solidFill>
                  <a:srgbClr val="002060"/>
                </a:solidFill>
              </a:rPr>
              <a:t>eggs</a:t>
            </a:r>
            <a:r>
              <a:rPr lang="it-IT" sz="2900" b="1" dirty="0" smtClean="0">
                <a:solidFill>
                  <a:srgbClr val="002060"/>
                </a:solidFill>
              </a:rPr>
              <a:t> to </a:t>
            </a:r>
            <a:r>
              <a:rPr lang="it-IT" sz="2900" b="1" dirty="0" err="1" smtClean="0">
                <a:solidFill>
                  <a:srgbClr val="002060"/>
                </a:solidFill>
              </a:rPr>
              <a:t>eat</a:t>
            </a:r>
            <a:r>
              <a:rPr lang="it-IT" sz="2900" b="1" dirty="0" smtClean="0">
                <a:solidFill>
                  <a:srgbClr val="002060"/>
                </a:solidFill>
              </a:rPr>
              <a:t> </a:t>
            </a:r>
            <a:r>
              <a:rPr lang="it-IT" sz="2900" b="1" dirty="0" err="1" smtClean="0">
                <a:solidFill>
                  <a:srgbClr val="002060"/>
                </a:solidFill>
              </a:rPr>
              <a:t>later</a:t>
            </a:r>
            <a:endParaRPr lang="it-IT" sz="2900" b="1" dirty="0">
              <a:solidFill>
                <a:srgbClr val="002060"/>
              </a:solidFill>
            </a:endParaRPr>
          </a:p>
        </p:txBody>
      </p:sp>
      <p:pic>
        <p:nvPicPr>
          <p:cNvPr id="5" name="PA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1236" y="4808620"/>
            <a:ext cx="814889" cy="8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294125" y="600501"/>
            <a:ext cx="2434579" cy="5187651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002060"/>
                </a:solidFill>
              </a:rPr>
              <a:t>Children</a:t>
            </a:r>
            <a:r>
              <a:rPr lang="it-IT" sz="3200" b="1" dirty="0" smtClean="0">
                <a:solidFill>
                  <a:srgbClr val="002060"/>
                </a:solidFill>
              </a:rPr>
              <a:t> look in the green </a:t>
            </a:r>
            <a:r>
              <a:rPr lang="it-IT" sz="3200" b="1" dirty="0" err="1" smtClean="0">
                <a:solidFill>
                  <a:srgbClr val="002060"/>
                </a:solidFill>
              </a:rPr>
              <a:t>grass</a:t>
            </a:r>
            <a:r>
              <a:rPr lang="it-IT" sz="3200" b="1" dirty="0" smtClean="0">
                <a:solidFill>
                  <a:srgbClr val="002060"/>
                </a:solidFill>
              </a:rPr>
              <a:t>, </a:t>
            </a:r>
            <a:r>
              <a:rPr lang="it-IT" sz="3200" b="1" dirty="0" err="1" smtClean="0">
                <a:solidFill>
                  <a:srgbClr val="002060"/>
                </a:solidFill>
              </a:rPr>
              <a:t>but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there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aren’t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chocolate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eggs</a:t>
            </a:r>
            <a:r>
              <a:rPr lang="it-IT" sz="3200" b="1" dirty="0" smtClean="0">
                <a:solidFill>
                  <a:srgbClr val="002060"/>
                </a:solidFill>
              </a:rPr>
              <a:t>.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r="5412"/>
          <a:stretch>
            <a:fillRect/>
          </a:stretch>
        </p:blipFill>
        <p:spPr/>
      </p:pic>
      <p:pic>
        <p:nvPicPr>
          <p:cNvPr id="7" name="PAG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6614" y="5178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b="12901"/>
          <a:stretch>
            <a:fillRect/>
          </a:stretch>
        </p:blipFill>
        <p:spPr>
          <a:xfrm>
            <a:off x="228599" y="237744"/>
            <a:ext cx="8225590" cy="638251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54189" y="443551"/>
            <a:ext cx="3737811" cy="5427859"/>
          </a:xfrm>
        </p:spPr>
        <p:txBody>
          <a:bodyPr>
            <a:noAutofit/>
          </a:bodyPr>
          <a:lstStyle/>
          <a:p>
            <a:r>
              <a:rPr lang="it-IT" sz="4000" b="1" dirty="0" err="1" smtClean="0">
                <a:solidFill>
                  <a:srgbClr val="002060"/>
                </a:solidFill>
              </a:rPr>
              <a:t>They</a:t>
            </a:r>
            <a:r>
              <a:rPr lang="it-IT" sz="4000" b="1" dirty="0" smtClean="0">
                <a:solidFill>
                  <a:srgbClr val="002060"/>
                </a:solidFill>
              </a:rPr>
              <a:t> look in the 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b="1" dirty="0" err="1">
                <a:solidFill>
                  <a:srgbClr val="002060"/>
                </a:solidFill>
              </a:rPr>
              <a:t>rabbit</a:t>
            </a:r>
            <a:r>
              <a:rPr lang="it-IT" sz="4000" b="1" dirty="0">
                <a:solidFill>
                  <a:srgbClr val="002060"/>
                </a:solidFill>
              </a:rPr>
              <a:t> </a:t>
            </a:r>
            <a:r>
              <a:rPr lang="it-IT" sz="4000" b="1" dirty="0" smtClean="0">
                <a:solidFill>
                  <a:srgbClr val="002060"/>
                </a:solidFill>
              </a:rPr>
              <a:t>fence.</a:t>
            </a:r>
          </a:p>
          <a:p>
            <a:r>
              <a:rPr lang="it-IT" sz="4000" b="1" dirty="0" smtClean="0">
                <a:solidFill>
                  <a:srgbClr val="002060"/>
                </a:solidFill>
              </a:rPr>
              <a:t>Yes, </a:t>
            </a:r>
            <a:r>
              <a:rPr lang="it-IT" sz="4000" b="1" dirty="0" err="1" smtClean="0">
                <a:solidFill>
                  <a:srgbClr val="002060"/>
                </a:solidFill>
              </a:rPr>
              <a:t>there</a:t>
            </a:r>
            <a:r>
              <a:rPr lang="it-IT" sz="4000" b="1" dirty="0" smtClean="0">
                <a:solidFill>
                  <a:srgbClr val="002060"/>
                </a:solidFill>
              </a:rPr>
              <a:t> are </a:t>
            </a:r>
            <a:r>
              <a:rPr lang="it-IT" sz="4000" b="1" dirty="0" err="1" smtClean="0">
                <a:solidFill>
                  <a:srgbClr val="002060"/>
                </a:solidFill>
              </a:rPr>
              <a:t>four</a:t>
            </a:r>
            <a:r>
              <a:rPr lang="it-IT" sz="4000" b="1" dirty="0" smtClean="0">
                <a:solidFill>
                  <a:srgbClr val="002060"/>
                </a:solidFill>
              </a:rPr>
              <a:t> </a:t>
            </a:r>
            <a:r>
              <a:rPr lang="it-IT" sz="4000" b="1" dirty="0" err="1" smtClean="0">
                <a:solidFill>
                  <a:srgbClr val="002060"/>
                </a:solidFill>
              </a:rPr>
              <a:t>eggs</a:t>
            </a:r>
            <a:r>
              <a:rPr lang="it-IT" sz="4000" b="1" dirty="0" smtClean="0">
                <a:solidFill>
                  <a:srgbClr val="002060"/>
                </a:solidFill>
              </a:rPr>
              <a:t>.</a:t>
            </a:r>
            <a:endParaRPr lang="it-IT" sz="4000" b="1" dirty="0">
              <a:solidFill>
                <a:srgbClr val="002060"/>
              </a:solidFill>
            </a:endParaRPr>
          </a:p>
        </p:txBody>
      </p:sp>
      <p:pic>
        <p:nvPicPr>
          <p:cNvPr id="5" name="PAG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3494" y="4038600"/>
            <a:ext cx="902368" cy="9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6" b="22176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99621" y="600501"/>
            <a:ext cx="2983831" cy="6019755"/>
          </a:xfrm>
        </p:spPr>
        <p:txBody>
          <a:bodyPr/>
          <a:lstStyle/>
          <a:p>
            <a:r>
              <a:rPr lang="it-IT" sz="2800" b="1" dirty="0" err="1" smtClean="0">
                <a:solidFill>
                  <a:srgbClr val="002060"/>
                </a:solidFill>
              </a:rPr>
              <a:t>Then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they</a:t>
            </a:r>
            <a:r>
              <a:rPr lang="it-IT" sz="2800" b="1" dirty="0" smtClean="0">
                <a:solidFill>
                  <a:srgbClr val="002060"/>
                </a:solidFill>
              </a:rPr>
              <a:t> look in the </a:t>
            </a:r>
            <a:r>
              <a:rPr lang="it-IT" sz="2800" b="1" dirty="0" err="1" smtClean="0">
                <a:solidFill>
                  <a:srgbClr val="002060"/>
                </a:solidFill>
              </a:rPr>
              <a:t>buckets</a:t>
            </a:r>
            <a:r>
              <a:rPr lang="it-IT" sz="2800" b="1" dirty="0" smtClean="0">
                <a:solidFill>
                  <a:srgbClr val="002060"/>
                </a:solidFill>
              </a:rPr>
              <a:t>.                                Yes, </a:t>
            </a:r>
            <a:r>
              <a:rPr lang="it-IT" sz="2800" b="1" dirty="0" err="1" smtClean="0">
                <a:solidFill>
                  <a:srgbClr val="002060"/>
                </a:solidFill>
              </a:rPr>
              <a:t>there</a:t>
            </a:r>
            <a:r>
              <a:rPr lang="it-IT" sz="2800" b="1" dirty="0" smtClean="0">
                <a:solidFill>
                  <a:srgbClr val="002060"/>
                </a:solidFill>
              </a:rPr>
              <a:t> are </a:t>
            </a:r>
            <a:r>
              <a:rPr lang="it-IT" sz="2800" b="1" dirty="0" err="1" smtClean="0">
                <a:solidFill>
                  <a:srgbClr val="002060"/>
                </a:solidFill>
              </a:rPr>
              <a:t>six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eggs</a:t>
            </a:r>
            <a:r>
              <a:rPr lang="it-IT" sz="2800" b="1" dirty="0" smtClean="0">
                <a:solidFill>
                  <a:srgbClr val="002060"/>
                </a:solidFill>
              </a:rPr>
              <a:t>. </a:t>
            </a:r>
            <a:endParaRPr lang="it-IT" sz="2800" b="1" dirty="0">
              <a:solidFill>
                <a:srgbClr val="002060"/>
              </a:solidFill>
            </a:endParaRPr>
          </a:p>
          <a:p>
            <a:r>
              <a:rPr lang="it-IT" sz="2800" b="1" dirty="0" err="1" smtClean="0">
                <a:solidFill>
                  <a:srgbClr val="002060"/>
                </a:solidFill>
              </a:rPr>
              <a:t>Children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pick</a:t>
            </a:r>
            <a:r>
              <a:rPr lang="it-IT" sz="2800" b="1" dirty="0" smtClean="0">
                <a:solidFill>
                  <a:srgbClr val="002060"/>
                </a:solidFill>
              </a:rPr>
              <a:t>  </a:t>
            </a:r>
            <a:r>
              <a:rPr lang="it-IT" sz="2800" b="1" dirty="0" err="1" smtClean="0">
                <a:solidFill>
                  <a:srgbClr val="002060"/>
                </a:solidFill>
              </a:rPr>
              <a:t>them</a:t>
            </a:r>
            <a:r>
              <a:rPr lang="it-IT" sz="2800" b="1" dirty="0" smtClean="0">
                <a:solidFill>
                  <a:srgbClr val="002060"/>
                </a:solidFill>
              </a:rPr>
              <a:t> up.              </a:t>
            </a:r>
            <a:r>
              <a:rPr lang="it-IT" sz="2800" b="1" dirty="0" err="1" smtClean="0">
                <a:solidFill>
                  <a:srgbClr val="002060"/>
                </a:solidFill>
              </a:rPr>
              <a:t>They</a:t>
            </a:r>
            <a:r>
              <a:rPr lang="it-IT" sz="2800" b="1" dirty="0" smtClean="0">
                <a:solidFill>
                  <a:srgbClr val="002060"/>
                </a:solidFill>
              </a:rPr>
              <a:t> are </a:t>
            </a:r>
            <a:r>
              <a:rPr lang="it-IT" sz="2800" b="1" dirty="0" err="1" smtClean="0">
                <a:solidFill>
                  <a:srgbClr val="002060"/>
                </a:solidFill>
              </a:rPr>
              <a:t>very</a:t>
            </a:r>
            <a:r>
              <a:rPr lang="it-IT" sz="2800" b="1" dirty="0" smtClean="0">
                <a:solidFill>
                  <a:srgbClr val="002060"/>
                </a:solidFill>
              </a:rPr>
              <a:t> happy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5" name="PAG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8187" y="4600073"/>
            <a:ext cx="962527" cy="9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NOW IT’S YOUR TURN! (</a:t>
            </a:r>
            <a:r>
              <a:rPr lang="it-IT" b="1" smtClean="0">
                <a:solidFill>
                  <a:srgbClr val="002060"/>
                </a:solidFill>
              </a:rPr>
              <a:t>classe II)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273" y="1798319"/>
            <a:ext cx="11221453" cy="4794986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How </a:t>
            </a:r>
            <a:r>
              <a:rPr lang="it-IT" sz="2800" b="1" dirty="0" err="1" smtClean="0">
                <a:solidFill>
                  <a:srgbClr val="002060"/>
                </a:solidFill>
              </a:rPr>
              <a:t>many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eggs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have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children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got</a:t>
            </a:r>
            <a:r>
              <a:rPr lang="it-IT" sz="2800" b="1" dirty="0" smtClean="0">
                <a:solidFill>
                  <a:srgbClr val="002060"/>
                </a:solidFill>
              </a:rPr>
              <a:t>?    																																															</a:t>
            </a:r>
            <a:r>
              <a:rPr lang="it-IT" sz="3200" b="1" dirty="0" smtClean="0">
                <a:solidFill>
                  <a:srgbClr val="002060"/>
                </a:solidFill>
              </a:rPr>
              <a:t>EIGHT EGGS                                      </a:t>
            </a:r>
            <a:r>
              <a:rPr lang="it-IT" sz="3600" b="1" dirty="0" smtClean="0">
                <a:solidFill>
                  <a:srgbClr val="002060"/>
                </a:solidFill>
              </a:rPr>
              <a:t>TEN EGGS</a:t>
            </a:r>
            <a:r>
              <a:rPr lang="it-IT" sz="2800" b="1" dirty="0" smtClean="0">
                <a:solidFill>
                  <a:srgbClr val="002060"/>
                </a:solidFill>
              </a:rPr>
              <a:t>				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NOW IT’S YOUR TURN (CLASSE II)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7831" y="1910830"/>
            <a:ext cx="10058400" cy="393192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DRAW </a:t>
            </a:r>
            <a:r>
              <a:rPr lang="it-IT" sz="4400" b="1" dirty="0" err="1" smtClean="0">
                <a:solidFill>
                  <a:srgbClr val="002060"/>
                </a:solidFill>
              </a:rPr>
              <a:t>Mr</a:t>
            </a:r>
            <a:r>
              <a:rPr lang="it-IT" sz="4400" b="1" dirty="0" smtClean="0">
                <a:solidFill>
                  <a:srgbClr val="002060"/>
                </a:solidFill>
              </a:rPr>
              <a:t> </a:t>
            </a:r>
            <a:r>
              <a:rPr lang="it-IT" sz="4400" b="1" dirty="0" smtClean="0">
                <a:solidFill>
                  <a:srgbClr val="002060"/>
                </a:solidFill>
              </a:rPr>
              <a:t>Bunny  and </a:t>
            </a:r>
            <a:r>
              <a:rPr lang="it-IT" sz="4400" b="1" dirty="0" err="1" smtClean="0">
                <a:solidFill>
                  <a:srgbClr val="002060"/>
                </a:solidFill>
              </a:rPr>
              <a:t>its</a:t>
            </a:r>
            <a:r>
              <a:rPr lang="it-IT" sz="4400" b="1" dirty="0" smtClean="0">
                <a:solidFill>
                  <a:srgbClr val="002060"/>
                </a:solidFill>
              </a:rPr>
              <a:t> coloured </a:t>
            </a:r>
            <a:r>
              <a:rPr lang="it-IT" sz="4400" b="1" dirty="0" err="1" smtClean="0">
                <a:solidFill>
                  <a:srgbClr val="002060"/>
                </a:solidFill>
              </a:rPr>
              <a:t>eggs</a:t>
            </a:r>
            <a:endParaRPr lang="it-IT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NOW IT’S YOUR TURN! (CLASSE III)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002060"/>
                </a:solidFill>
              </a:rPr>
              <a:t>DRAW AND DESCRIBE </a:t>
            </a:r>
            <a:r>
              <a:rPr lang="it-IT" sz="4000" b="1" dirty="0" err="1">
                <a:solidFill>
                  <a:srgbClr val="002060"/>
                </a:solidFill>
              </a:rPr>
              <a:t>Mr</a:t>
            </a:r>
            <a:r>
              <a:rPr lang="it-IT" sz="4000" b="1" dirty="0">
                <a:solidFill>
                  <a:srgbClr val="002060"/>
                </a:solidFill>
              </a:rPr>
              <a:t> Bunny  and </a:t>
            </a:r>
            <a:r>
              <a:rPr lang="it-IT" sz="4000" b="1" dirty="0" err="1">
                <a:solidFill>
                  <a:srgbClr val="002060"/>
                </a:solidFill>
              </a:rPr>
              <a:t>its</a:t>
            </a:r>
            <a:r>
              <a:rPr lang="it-IT" sz="4000" b="1" dirty="0">
                <a:solidFill>
                  <a:srgbClr val="002060"/>
                </a:solidFill>
              </a:rPr>
              <a:t> coloured </a:t>
            </a:r>
            <a:r>
              <a:rPr lang="it-IT" sz="4000" b="1" dirty="0" err="1">
                <a:solidFill>
                  <a:srgbClr val="002060"/>
                </a:solidFill>
              </a:rPr>
              <a:t>eggs</a:t>
            </a:r>
            <a:endParaRPr lang="it-IT" sz="4000" b="1" dirty="0">
              <a:solidFill>
                <a:srgbClr val="00206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6148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121</TotalTime>
  <Words>353</Words>
  <Application>Microsoft Office PowerPoint</Application>
  <PresentationFormat>Widescreen</PresentationFormat>
  <Paragraphs>29</Paragraphs>
  <Slides>11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Sapone</vt:lpstr>
      <vt:lpstr>EASTER PASQUA</vt:lpstr>
      <vt:lpstr>It’s Easter Day, Mr Bunny brings along chocolate eggs for children.        Bunny hides the coloured eggs in the garden.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NOW IT’S YOUR TURN! (classe II)</vt:lpstr>
      <vt:lpstr>NOW IT’S YOUR TURN (CLASSE II)</vt:lpstr>
      <vt:lpstr>NOW IT’S YOUR TURN! (CLASSE III)</vt:lpstr>
      <vt:lpstr>NOW IT’S YOUR TURN (classe III)</vt:lpstr>
      <vt:lpstr>TRADUZIONE! Caccia alle uova.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EASTER</dc:title>
  <dc:creator>Pasqualina</dc:creator>
  <cp:lastModifiedBy>Pasqualina</cp:lastModifiedBy>
  <cp:revision>19</cp:revision>
  <dcterms:created xsi:type="dcterms:W3CDTF">2020-03-29T14:29:03Z</dcterms:created>
  <dcterms:modified xsi:type="dcterms:W3CDTF">2020-04-03T15:20:55Z</dcterms:modified>
</cp:coreProperties>
</file>