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62" r:id="rId5"/>
    <p:sldId id="258" r:id="rId6"/>
    <p:sldId id="263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800080"/>
    <a:srgbClr val="FF9900"/>
    <a:srgbClr val="FFFF00"/>
    <a:srgbClr val="991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38B-BA00-4A2E-9D68-B4C146E771C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1765-203A-4E35-A5F1-7107E5EED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89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38B-BA00-4A2E-9D68-B4C146E771C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1765-203A-4E35-A5F1-7107E5EED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95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38B-BA00-4A2E-9D68-B4C146E771C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1765-203A-4E35-A5F1-7107E5EED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94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38B-BA00-4A2E-9D68-B4C146E771C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1765-203A-4E35-A5F1-7107E5EED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41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38B-BA00-4A2E-9D68-B4C146E771C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1765-203A-4E35-A5F1-7107E5EED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05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38B-BA00-4A2E-9D68-B4C146E771C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1765-203A-4E35-A5F1-7107E5EED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38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38B-BA00-4A2E-9D68-B4C146E771C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1765-203A-4E35-A5F1-7107E5EED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22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38B-BA00-4A2E-9D68-B4C146E771C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1765-203A-4E35-A5F1-7107E5EED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17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38B-BA00-4A2E-9D68-B4C146E771C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1765-203A-4E35-A5F1-7107E5EED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634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38B-BA00-4A2E-9D68-B4C146E771C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1765-203A-4E35-A5F1-7107E5EED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56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5838B-BA00-4A2E-9D68-B4C146E771C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31765-203A-4E35-A5F1-7107E5EED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6001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5838B-BA00-4A2E-9D68-B4C146E771C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31765-203A-4E35-A5F1-7107E5EEDB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55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igimparo.capitello.it/app/collections/COLCPT_CIVUOLEUNSORRISO3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5473" y="96993"/>
            <a:ext cx="10515600" cy="130680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Ravie" panose="04040805050809020602" pitchFamily="82" charset="0"/>
              </a:rPr>
              <a:t/>
            </a:r>
            <a:br>
              <a:rPr lang="it-IT" sz="2800" b="1" dirty="0" smtClean="0">
                <a:solidFill>
                  <a:srgbClr val="FF0000"/>
                </a:solidFill>
                <a:latin typeface="Ravie" panose="04040805050809020602" pitchFamily="82" charset="0"/>
              </a:rPr>
            </a:br>
            <a:r>
              <a:rPr lang="it-IT" sz="2800" b="1" dirty="0" smtClean="0">
                <a:solidFill>
                  <a:srgbClr val="FF0000"/>
                </a:solidFill>
                <a:latin typeface="Ravie" panose="04040805050809020602" pitchFamily="82" charset="0"/>
              </a:rPr>
              <a:t/>
            </a:r>
            <a:br>
              <a:rPr lang="it-IT" sz="2800" b="1" dirty="0" smtClean="0">
                <a:solidFill>
                  <a:srgbClr val="FF0000"/>
                </a:solidFill>
                <a:latin typeface="Ravie" panose="04040805050809020602" pitchFamily="82" charset="0"/>
              </a:rPr>
            </a:br>
            <a:r>
              <a:rPr lang="it-IT" sz="4000" b="1" dirty="0" smtClean="0">
                <a:solidFill>
                  <a:srgbClr val="FF0000"/>
                </a:solidFill>
                <a:latin typeface="Ravie" panose="04040805050809020602" pitchFamily="82" charset="0"/>
              </a:rPr>
              <a:t>Dal testo alla narrazione…</a:t>
            </a:r>
            <a:br>
              <a:rPr lang="it-IT" sz="4000" b="1" dirty="0" smtClean="0">
                <a:solidFill>
                  <a:srgbClr val="FF0000"/>
                </a:solidFill>
                <a:latin typeface="Ravie" panose="04040805050809020602" pitchFamily="82" charset="0"/>
              </a:rPr>
            </a:br>
            <a:r>
              <a:rPr lang="it-IT" sz="4000" b="1" dirty="0" smtClean="0">
                <a:solidFill>
                  <a:srgbClr val="FF0000"/>
                </a:solidFill>
                <a:latin typeface="Ravie" panose="04040805050809020602" pitchFamily="82" charset="0"/>
              </a:rPr>
              <a:t>anche in musica</a:t>
            </a:r>
            <a:r>
              <a:rPr lang="it-IT" sz="2800" b="1" dirty="0" smtClean="0">
                <a:solidFill>
                  <a:srgbClr val="FF0000"/>
                </a:solidFill>
                <a:latin typeface="Ravie" panose="04040805050809020602" pitchFamily="82" charset="0"/>
              </a:rPr>
              <a:t/>
            </a:r>
            <a:br>
              <a:rPr lang="it-IT" sz="2800" b="1" dirty="0" smtClean="0">
                <a:solidFill>
                  <a:srgbClr val="FF0000"/>
                </a:solidFill>
                <a:latin typeface="Ravie" panose="04040805050809020602" pitchFamily="82" charset="0"/>
              </a:rPr>
            </a:br>
            <a:r>
              <a:rPr lang="it-IT" sz="2800" b="1" dirty="0" smtClean="0">
                <a:solidFill>
                  <a:srgbClr val="FF0000"/>
                </a:solidFill>
                <a:latin typeface="Ravie" panose="04040805050809020602" pitchFamily="82" charset="0"/>
              </a:rPr>
              <a:t/>
            </a:r>
            <a:br>
              <a:rPr lang="it-IT" sz="2800" b="1" dirty="0" smtClean="0">
                <a:solidFill>
                  <a:srgbClr val="FF0000"/>
                </a:solidFill>
                <a:latin typeface="Ravie" panose="04040805050809020602" pitchFamily="82" charset="0"/>
              </a:rPr>
            </a:br>
            <a:endParaRPr lang="it-IT" sz="2800" b="1" dirty="0">
              <a:solidFill>
                <a:srgbClr val="FF0000"/>
              </a:solidFill>
              <a:latin typeface="Ravie" panose="04040805050809020602" pitchFamily="82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281966" y="5969810"/>
            <a:ext cx="5782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 smtClean="0">
                <a:solidFill>
                  <a:srgbClr val="0000CC"/>
                </a:solidFill>
                <a:latin typeface="Forte" panose="03060902040502070203" pitchFamily="66" charset="0"/>
              </a:rPr>
              <a:t>Ins</a:t>
            </a:r>
            <a:r>
              <a:rPr lang="it-IT" sz="4000" b="1" dirty="0" smtClean="0">
                <a:solidFill>
                  <a:srgbClr val="0000CC"/>
                </a:solidFill>
                <a:latin typeface="Forte" panose="03060902040502070203" pitchFamily="66" charset="0"/>
              </a:rPr>
              <a:t>. Toscano Anna</a:t>
            </a:r>
            <a:endParaRPr lang="it-IT" sz="4000" b="1" dirty="0">
              <a:solidFill>
                <a:srgbClr val="0000CC"/>
              </a:solidFill>
              <a:latin typeface="Forte" panose="03060902040502070203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80" y="473701"/>
            <a:ext cx="1362075" cy="1428750"/>
          </a:xfrm>
          <a:prstGeom prst="rect">
            <a:avLst/>
          </a:prstGeom>
        </p:spPr>
      </p:pic>
      <p:pic>
        <p:nvPicPr>
          <p:cNvPr id="7" name="4A4F96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0700" y="1902451"/>
            <a:ext cx="9745147" cy="3442282"/>
          </a:xfrm>
          <a:prstGeom prst="rect">
            <a:avLst/>
          </a:prstGeom>
        </p:spPr>
      </p:pic>
      <p:sp>
        <p:nvSpPr>
          <p:cNvPr id="8" name="Fumetto 2 7"/>
          <p:cNvSpPr/>
          <p:nvPr/>
        </p:nvSpPr>
        <p:spPr>
          <a:xfrm>
            <a:off x="244698" y="403874"/>
            <a:ext cx="1609859" cy="1249250"/>
          </a:xfrm>
          <a:prstGeom prst="wedgeRoundRectCallout">
            <a:avLst>
              <a:gd name="adj1" fmla="val 185567"/>
              <a:gd name="adj2" fmla="val 1057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Clicca sul riquadro per ascoltare…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08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C49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218" y="286603"/>
            <a:ext cx="10713492" cy="6018663"/>
          </a:xfrm>
          <a:prstGeom prst="rect">
            <a:avLst/>
          </a:prstGeom>
        </p:spPr>
      </p:pic>
      <p:sp>
        <p:nvSpPr>
          <p:cNvPr id="2" name="Fumetto 2 1"/>
          <p:cNvSpPr/>
          <p:nvPr/>
        </p:nvSpPr>
        <p:spPr>
          <a:xfrm>
            <a:off x="19606" y="103723"/>
            <a:ext cx="1571223" cy="1190505"/>
          </a:xfrm>
          <a:prstGeom prst="wedgeRoundRectCallout">
            <a:avLst>
              <a:gd name="adj1" fmla="val 21248"/>
              <a:gd name="adj2" fmla="val 11269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Clicca sul riquadro per ascoltare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483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73" y="0"/>
            <a:ext cx="6438371" cy="6858000"/>
          </a:xfrm>
          <a:prstGeom prst="rect">
            <a:avLst/>
          </a:prstGeom>
        </p:spPr>
      </p:pic>
      <p:pic>
        <p:nvPicPr>
          <p:cNvPr id="8" name="318957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2333768"/>
            <a:ext cx="3797204" cy="3138984"/>
          </a:xfrm>
          <a:prstGeom prst="rect">
            <a:avLst/>
          </a:prstGeom>
        </p:spPr>
      </p:pic>
      <p:sp>
        <p:nvSpPr>
          <p:cNvPr id="4" name="Fumetto 1 3"/>
          <p:cNvSpPr/>
          <p:nvPr/>
        </p:nvSpPr>
        <p:spPr>
          <a:xfrm>
            <a:off x="7961263" y="203456"/>
            <a:ext cx="3780430" cy="914400"/>
          </a:xfrm>
          <a:prstGeom prst="wedgeRectCallout">
            <a:avLst>
              <a:gd name="adj1" fmla="val 22762"/>
              <a:gd name="adj2" fmla="val 232907"/>
            </a:avLst>
          </a:prstGeom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n>
                  <a:solidFill>
                    <a:schemeClr val="accent1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Attività da svolgere sul quadernone.</a:t>
            </a:r>
          </a:p>
          <a:p>
            <a:pPr algn="ctr"/>
            <a:r>
              <a:rPr lang="it-IT" b="1" dirty="0" smtClean="0">
                <a:ln>
                  <a:solidFill>
                    <a:schemeClr val="accent1"/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Clicca sul riquadro </a:t>
            </a:r>
            <a:endParaRPr lang="it-IT" b="1" dirty="0">
              <a:ln>
                <a:solidFill>
                  <a:schemeClr val="accent1"/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2CE43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3372" y="329432"/>
            <a:ext cx="7723163" cy="5784739"/>
          </a:xfrm>
          <a:prstGeom prst="rect">
            <a:avLst/>
          </a:prstGeom>
        </p:spPr>
      </p:pic>
      <p:sp>
        <p:nvSpPr>
          <p:cNvPr id="5" name="Fumetto 2 4"/>
          <p:cNvSpPr/>
          <p:nvPr/>
        </p:nvSpPr>
        <p:spPr>
          <a:xfrm>
            <a:off x="407963" y="1744394"/>
            <a:ext cx="1659988" cy="942535"/>
          </a:xfrm>
          <a:prstGeom prst="wedgeRoundRectCallout">
            <a:avLst>
              <a:gd name="adj1" fmla="val 203898"/>
              <a:gd name="adj2" fmla="val 1416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Clicca sull’immagine e ascolta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364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 idx="4294967295"/>
          </p:nvPr>
        </p:nvSpPr>
        <p:spPr>
          <a:xfrm>
            <a:off x="673057" y="215111"/>
            <a:ext cx="10515600" cy="513181"/>
          </a:xfrm>
        </p:spPr>
        <p:txBody>
          <a:bodyPr>
            <a:noAutofit/>
          </a:bodyPr>
          <a:lstStyle/>
          <a:p>
            <a:pPr algn="ctr"/>
            <a:r>
              <a:rPr lang="it-IT" sz="2000" b="1" dirty="0" err="1">
                <a:solidFill>
                  <a:schemeClr val="accent5">
                    <a:lumMod val="75000"/>
                  </a:schemeClr>
                </a:solidFill>
                <a:latin typeface="Wide Latin" panose="020A0A07050505020404" pitchFamily="18" charset="0"/>
              </a:rPr>
              <a:t>Gugù</a:t>
            </a:r>
            <a:r>
              <a:rPr lang="it-IT" sz="2000" dirty="0">
                <a:solidFill>
                  <a:schemeClr val="accent5">
                    <a:lumMod val="75000"/>
                  </a:schemeClr>
                </a:solidFill>
                <a:latin typeface="Wide Latin" panose="020A0A07050505020404" pitchFamily="18" charset="0"/>
              </a:rPr>
              <a:t/>
            </a:r>
            <a:br>
              <a:rPr lang="it-IT" sz="2000" dirty="0">
                <a:solidFill>
                  <a:schemeClr val="accent5">
                    <a:lumMod val="75000"/>
                  </a:schemeClr>
                </a:solidFill>
                <a:latin typeface="Wide Latin" panose="020A0A07050505020404" pitchFamily="18" charset="0"/>
              </a:rPr>
            </a:b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Wide Latin" panose="020A0A07050505020404" pitchFamily="18" charset="0"/>
              </a:rPr>
              <a:t>bambino dell´età della pietra</a:t>
            </a:r>
            <a:endParaRPr lang="it-IT" sz="2000" dirty="0">
              <a:solidFill>
                <a:schemeClr val="accent5">
                  <a:lumMod val="75000"/>
                </a:schemeClr>
              </a:solidFill>
              <a:latin typeface="Wide Latin" panose="020A0A07050505020404" pitchFamily="18" charset="0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4294967295"/>
          </p:nvPr>
        </p:nvSpPr>
        <p:spPr>
          <a:xfrm>
            <a:off x="340807" y="763615"/>
            <a:ext cx="2149175" cy="98906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dirty="0">
                <a:solidFill>
                  <a:schemeClr val="accent5"/>
                </a:solidFill>
              </a:rPr>
              <a:t>Un dì nell´età della pietra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dirty="0">
                <a:solidFill>
                  <a:schemeClr val="accent5"/>
                </a:solidFill>
              </a:rPr>
              <a:t>quel tempo lontano che fu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dirty="0">
                <a:solidFill>
                  <a:schemeClr val="accent5"/>
                </a:solidFill>
              </a:rPr>
              <a:t>in una caverna viveva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dirty="0">
                <a:solidFill>
                  <a:schemeClr val="accent5"/>
                </a:solidFill>
              </a:rPr>
              <a:t>un bambino di nome </a:t>
            </a:r>
            <a:r>
              <a:rPr lang="it-IT" sz="1400" dirty="0" err="1" smtClean="0">
                <a:solidFill>
                  <a:schemeClr val="accent5"/>
                </a:solidFill>
              </a:rPr>
              <a:t>Gugù</a:t>
            </a:r>
            <a:endParaRPr lang="it-IT" sz="1400" dirty="0" smtClean="0">
              <a:solidFill>
                <a:schemeClr val="accent5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1500" dirty="0">
              <a:solidFill>
                <a:schemeClr val="accent5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1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dirty="0">
              <a:solidFill>
                <a:schemeClr val="accent5"/>
              </a:solidFill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1307019" y="1752680"/>
            <a:ext cx="3141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Studiava su un libro di pietra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carta non c´era, si sa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quel libro, ragazzi, pesava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forse più di un </a:t>
            </a:r>
            <a:r>
              <a:rPr lang="it-IT" sz="14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quintale..chissà</a:t>
            </a:r>
            <a:r>
              <a:rPr lang="it-IT" sz="1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it-IT" sz="14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3987209" y="1188587"/>
            <a:ext cx="384577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quando a scuola il suo libro portava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come pesava, come pesava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quella pietra </a:t>
            </a:r>
            <a:r>
              <a:rPr lang="it-IT" sz="14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Gugù</a:t>
            </a: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camminava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come sudava, come sudava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Ogni sei passi così si fermava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 riposava, si riposava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quando a scuola in ritardo arrivava</a:t>
            </a:r>
          </a:p>
          <a:p>
            <a:r>
              <a:rPr lang="it-IT" sz="14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quattro in condotto il maestro gli dava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6943531" y="2446385"/>
            <a:ext cx="2916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Sul grosso quaderno di pietra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scriveva ogni giorno </a:t>
            </a:r>
            <a:r>
              <a:rPr lang="it-IT" sz="1400" dirty="0" err="1" smtClean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Gugù</a:t>
            </a:r>
            <a:endParaRPr lang="it-IT" sz="1400" dirty="0" smtClean="0">
              <a:solidFill>
                <a:srgbClr val="80008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battendo il martello incideva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ABC  FG  HU</a:t>
            </a:r>
            <a:endParaRPr lang="it-IT" sz="1400" dirty="0">
              <a:solidFill>
                <a:srgbClr val="80008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8597418" y="3498195"/>
            <a:ext cx="30855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991F9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Battendo scintille faceva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991F9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 un giorno il quaderno cascò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991F9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 botta, ragazzi, che botta!</a:t>
            </a:r>
          </a:p>
          <a:p>
            <a:r>
              <a:rPr lang="it-IT" sz="1400" dirty="0" smtClean="0">
                <a:solidFill>
                  <a:srgbClr val="991F9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 sei giorni </a:t>
            </a:r>
            <a:r>
              <a:rPr lang="it-IT" sz="1400" dirty="0" err="1" smtClean="0">
                <a:solidFill>
                  <a:srgbClr val="991F9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Gugù</a:t>
            </a:r>
            <a:r>
              <a:rPr lang="it-IT" sz="1400" dirty="0" smtClean="0">
                <a:solidFill>
                  <a:srgbClr val="991F9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zoppicò</a:t>
            </a:r>
            <a:endParaRPr lang="it-IT" sz="1400" dirty="0">
              <a:solidFill>
                <a:srgbClr val="991F90"/>
              </a:solidFill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5023834" y="4319810"/>
            <a:ext cx="29899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FF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quando a scuola il suo libro portava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FF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come pesava, come pesava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FF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quella pietra </a:t>
            </a:r>
            <a:r>
              <a:rPr lang="it-IT" sz="1400" dirty="0" err="1" smtClean="0">
                <a:solidFill>
                  <a:srgbClr val="FF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Gugù</a:t>
            </a:r>
            <a:r>
              <a:rPr lang="it-IT" sz="1400" dirty="0" smtClean="0">
                <a:solidFill>
                  <a:srgbClr val="FF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camminava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FF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come sudava, come sudava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FF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Ogni sei passi così si fermava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FF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 riposava, si riposava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FF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quando a scuola in ritardo arrivava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FF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quattro in condotto il maestro gli dava!</a:t>
            </a:r>
            <a:endParaRPr lang="it-IT" sz="1400" dirty="0">
              <a:solidFill>
                <a:srgbClr val="FF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9048939" y="5657671"/>
            <a:ext cx="2700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noi bambini che ci lamentiamo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quando alla scuola i libri portiamo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 son pesanti, allora pensiamo</a:t>
            </a:r>
          </a:p>
          <a:p>
            <a:pPr>
              <a:spcAft>
                <a:spcPts val="0"/>
              </a:spcAft>
            </a:pPr>
            <a:r>
              <a:rPr lang="it-IT" sz="14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 grosso libro che aveva </a:t>
            </a:r>
            <a:r>
              <a:rPr lang="it-IT" sz="1400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Gugù</a:t>
            </a:r>
            <a:r>
              <a:rPr lang="it-IT" sz="1400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>
              <a:spcAft>
                <a:spcPts val="0"/>
              </a:spcAft>
            </a:pPr>
            <a:r>
              <a:rPr lang="it-IT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Freccia circolare a destra 34"/>
          <p:cNvSpPr/>
          <p:nvPr/>
        </p:nvSpPr>
        <p:spPr>
          <a:xfrm rot="19532561">
            <a:off x="691143" y="1768866"/>
            <a:ext cx="439552" cy="83030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6" name="Freccia circolare in su 35"/>
          <p:cNvSpPr/>
          <p:nvPr/>
        </p:nvSpPr>
        <p:spPr>
          <a:xfrm rot="899295">
            <a:off x="2827692" y="3101347"/>
            <a:ext cx="1528737" cy="376669"/>
          </a:xfrm>
          <a:prstGeom prst="curvedUpArrow">
            <a:avLst>
              <a:gd name="adj1" fmla="val 25000"/>
              <a:gd name="adj2" fmla="val 103781"/>
              <a:gd name="adj3" fmla="val 516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7" name="Freccia circolare in giù 36"/>
          <p:cNvSpPr/>
          <p:nvPr/>
        </p:nvSpPr>
        <p:spPr>
          <a:xfrm rot="2547220">
            <a:off x="6976903" y="1278909"/>
            <a:ext cx="1636007" cy="743561"/>
          </a:xfrm>
          <a:prstGeom prst="curvedDownArrow">
            <a:avLst>
              <a:gd name="adj1" fmla="val 14978"/>
              <a:gd name="adj2" fmla="val 53756"/>
              <a:gd name="adj3" fmla="val 275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8" name="Freccia circolare a destra 37"/>
          <p:cNvSpPr/>
          <p:nvPr/>
        </p:nvSpPr>
        <p:spPr>
          <a:xfrm rot="17935036">
            <a:off x="7722372" y="3280749"/>
            <a:ext cx="534423" cy="1323069"/>
          </a:xfrm>
          <a:prstGeom prst="curvedRightArrow">
            <a:avLst>
              <a:gd name="adj1" fmla="val 14621"/>
              <a:gd name="adj2" fmla="val 46453"/>
              <a:gd name="adj3" fmla="val 467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9" name="Freccia circolare a sinistra 38"/>
          <p:cNvSpPr/>
          <p:nvPr/>
        </p:nvSpPr>
        <p:spPr>
          <a:xfrm rot="4059313">
            <a:off x="8112959" y="4330016"/>
            <a:ext cx="836849" cy="1577138"/>
          </a:xfrm>
          <a:prstGeom prst="curvedLeftArrow">
            <a:avLst>
              <a:gd name="adj1" fmla="val 9828"/>
              <a:gd name="adj2" fmla="val 50000"/>
              <a:gd name="adj3" fmla="val 302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1" name="Freccia circolare in su 40"/>
          <p:cNvSpPr/>
          <p:nvPr/>
        </p:nvSpPr>
        <p:spPr>
          <a:xfrm rot="1225661">
            <a:off x="7621478" y="6270213"/>
            <a:ext cx="1395926" cy="43222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42" name="Gugù_bambino_delletà_della_pietra_-_Zecchino_doro_1976_II_edizi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51120" y="5430596"/>
            <a:ext cx="609600" cy="609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3" name="Fumetto 2 42"/>
          <p:cNvSpPr/>
          <p:nvPr/>
        </p:nvSpPr>
        <p:spPr>
          <a:xfrm>
            <a:off x="226244" y="4319810"/>
            <a:ext cx="1812505" cy="684464"/>
          </a:xfrm>
          <a:prstGeom prst="wedgeRoundRectCallout">
            <a:avLst>
              <a:gd name="adj1" fmla="val 55147"/>
              <a:gd name="adj2" fmla="val 96072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800080"/>
                </a:solidFill>
              </a:rPr>
              <a:t>Ascolta e canta  la canzone</a:t>
            </a:r>
            <a:endParaRPr lang="it-IT" dirty="0">
              <a:solidFill>
                <a:srgbClr val="800080"/>
              </a:solidFill>
            </a:endParaRPr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38" y="3377870"/>
            <a:ext cx="3353709" cy="2401936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15" y="-152756"/>
            <a:ext cx="25812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9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71003" y="3663247"/>
            <a:ext cx="8792307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https://digimparo.capitello.it/app/collections/COLCPT_CIVUOLEUNSORRISO3</a:t>
            </a:r>
            <a:endParaRPr lang="it-IT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Ecco il link per il libro di letture </a:t>
            </a:r>
            <a:br>
              <a:rPr lang="it-IT" b="1" dirty="0" smtClean="0"/>
            </a:br>
            <a:r>
              <a:rPr lang="it-IT" b="1" dirty="0" smtClean="0"/>
              <a:t>in formato digitale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92312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252</Words>
  <Application>Microsoft Office PowerPoint</Application>
  <PresentationFormat>Widescreen</PresentationFormat>
  <Paragraphs>50</Paragraphs>
  <Slides>6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Forte</vt:lpstr>
      <vt:lpstr>Ravie</vt:lpstr>
      <vt:lpstr>Times New Roman</vt:lpstr>
      <vt:lpstr>Wide Latin</vt:lpstr>
      <vt:lpstr>Tema di Office</vt:lpstr>
      <vt:lpstr>  Dal testo alla narrazione… anche in musica  </vt:lpstr>
      <vt:lpstr>Presentazione standard di PowerPoint</vt:lpstr>
      <vt:lpstr>Presentazione standard di PowerPoint</vt:lpstr>
      <vt:lpstr>Presentazione standard di PowerPoint</vt:lpstr>
      <vt:lpstr>Gugù bambino dell´età della pietra</vt:lpstr>
      <vt:lpstr>Ecco il link per il libro di letture  in formato digitale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hh hhhh</dc:creator>
  <cp:lastModifiedBy>hh hhhh</cp:lastModifiedBy>
  <cp:revision>26</cp:revision>
  <dcterms:created xsi:type="dcterms:W3CDTF">2020-04-15T07:54:46Z</dcterms:created>
  <dcterms:modified xsi:type="dcterms:W3CDTF">2020-04-15T15:04:42Z</dcterms:modified>
</cp:coreProperties>
</file>