
<file path=[Content_Types].xml><?xml version="1.0" encoding="utf-8"?>
<Types xmlns="http://schemas.openxmlformats.org/package/2006/content-types">
  <Default Extension="png" ContentType="image/png"/>
  <Default Extension="m4a" ContentType="audio/mp4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262" r:id="rId3"/>
    <p:sldId id="258" r:id="rId4"/>
    <p:sldId id="257" r:id="rId5"/>
    <p:sldId id="260" r:id="rId6"/>
    <p:sldId id="259" r:id="rId7"/>
    <p:sldId id="261" r:id="rId8"/>
    <p:sldId id="263" r:id="rId9"/>
    <p:sldId id="265" r:id="rId10"/>
    <p:sldId id="264" r:id="rId11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95F79B-7BBC-4E54-84A4-4B45FA3848D9}" type="datetimeFigureOut">
              <a:rPr lang="it-IT" smtClean="0"/>
              <a:t>21/04/2020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7E7002-A003-4D80-848C-5C7541F3F9C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559640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E7002-A003-4D80-848C-5C7541F3F9C2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83188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CEE75-7115-4E36-A205-91EF1AC023FB}" type="datetimeFigureOut">
              <a:rPr lang="it-IT" smtClean="0"/>
              <a:t>21/04/2020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BAA12-4950-41A8-96DD-AB37CE9F3B9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136469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CEE75-7115-4E36-A205-91EF1AC023FB}" type="datetimeFigureOut">
              <a:rPr lang="it-IT" smtClean="0"/>
              <a:t>21/04/2020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BAA12-4950-41A8-96DD-AB37CE9F3B9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536996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CEE75-7115-4E36-A205-91EF1AC023FB}" type="datetimeFigureOut">
              <a:rPr lang="it-IT" smtClean="0"/>
              <a:t>21/04/2020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BAA12-4950-41A8-96DD-AB37CE9F3B9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59479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CEE75-7115-4E36-A205-91EF1AC023FB}" type="datetimeFigureOut">
              <a:rPr lang="it-IT" smtClean="0"/>
              <a:t>21/04/2020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BAA12-4950-41A8-96DD-AB37CE9F3B9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63505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CEE75-7115-4E36-A205-91EF1AC023FB}" type="datetimeFigureOut">
              <a:rPr lang="it-IT" smtClean="0"/>
              <a:t>21/04/2020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BAA12-4950-41A8-96DD-AB37CE9F3B9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425930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CEE75-7115-4E36-A205-91EF1AC023FB}" type="datetimeFigureOut">
              <a:rPr lang="it-IT" smtClean="0"/>
              <a:t>21/04/2020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BAA12-4950-41A8-96DD-AB37CE9F3B9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317400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CEE75-7115-4E36-A205-91EF1AC023FB}" type="datetimeFigureOut">
              <a:rPr lang="it-IT" smtClean="0"/>
              <a:t>21/04/2020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BAA12-4950-41A8-96DD-AB37CE9F3B9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960582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CEE75-7115-4E36-A205-91EF1AC023FB}" type="datetimeFigureOut">
              <a:rPr lang="it-IT" smtClean="0"/>
              <a:t>21/04/2020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BAA12-4950-41A8-96DD-AB37CE9F3B9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681693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CEE75-7115-4E36-A205-91EF1AC023FB}" type="datetimeFigureOut">
              <a:rPr lang="it-IT" smtClean="0"/>
              <a:t>21/04/2020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BAA12-4950-41A8-96DD-AB37CE9F3B9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879422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CEE75-7115-4E36-A205-91EF1AC023FB}" type="datetimeFigureOut">
              <a:rPr lang="it-IT" smtClean="0"/>
              <a:t>21/04/2020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BAA12-4950-41A8-96DD-AB37CE9F3B9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30373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CEE75-7115-4E36-A205-91EF1AC023FB}" type="datetimeFigureOut">
              <a:rPr lang="it-IT" smtClean="0"/>
              <a:t>21/04/2020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BAA12-4950-41A8-96DD-AB37CE9F3B9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84791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ACEE75-7115-4E36-A205-91EF1AC023FB}" type="datetimeFigureOut">
              <a:rPr lang="it-IT" smtClean="0"/>
              <a:t>21/04/2020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0BAA12-4950-41A8-96DD-AB37CE9F3B9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73789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1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7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emf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0.emf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72404" y="324182"/>
            <a:ext cx="10515600" cy="1325563"/>
          </a:xfrm>
        </p:spPr>
        <p:txBody>
          <a:bodyPr/>
          <a:lstStyle/>
          <a:p>
            <a:pPr algn="ctr"/>
            <a:r>
              <a:rPr lang="it-IT" i="1" dirty="0" smtClean="0">
                <a:solidFill>
                  <a:srgbClr val="FF0000"/>
                </a:solidFill>
              </a:rPr>
              <a:t>THIS IS MY HOUSE</a:t>
            </a:r>
            <a:endParaRPr lang="it-IT" i="1" dirty="0">
              <a:solidFill>
                <a:srgbClr val="FF0000"/>
              </a:solidFill>
            </a:endParaRP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404" y="1663489"/>
            <a:ext cx="6237026" cy="4826915"/>
          </a:xfrm>
        </p:spPr>
      </p:pic>
      <p:pic>
        <p:nvPicPr>
          <p:cNvPr id="5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26540" y="4442549"/>
            <a:ext cx="609600" cy="609600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7315200" y="3166281"/>
            <a:ext cx="455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CLICCA SULL’ ICONA PER ASCOLTARE L’AUDIO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51956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5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323832" y="365125"/>
            <a:ext cx="10029967" cy="1231663"/>
          </a:xfrm>
        </p:spPr>
        <p:txBody>
          <a:bodyPr>
            <a:normAutofit fontScale="90000"/>
          </a:bodyPr>
          <a:lstStyle/>
          <a:p>
            <a:pPr algn="ctr"/>
            <a:r>
              <a:rPr lang="it-IT" sz="3600" i="1" dirty="0">
                <a:solidFill>
                  <a:srgbClr val="0070C0"/>
                </a:solidFill>
              </a:rPr>
              <a:t/>
            </a:r>
            <a:br>
              <a:rPr lang="it-IT" sz="3600" i="1" dirty="0">
                <a:solidFill>
                  <a:srgbClr val="0070C0"/>
                </a:solidFill>
              </a:rPr>
            </a:br>
            <a:r>
              <a:rPr lang="it-IT" sz="3600" i="1" dirty="0" smtClean="0">
                <a:solidFill>
                  <a:srgbClr val="0070C0"/>
                </a:solidFill>
              </a:rPr>
              <a:t>WHERE IS……………….? (</a:t>
            </a:r>
            <a:r>
              <a:rPr lang="it-IT" sz="3600" i="1" dirty="0" err="1" smtClean="0">
                <a:solidFill>
                  <a:srgbClr val="0070C0"/>
                </a:solidFill>
              </a:rPr>
              <a:t>DOV’è</a:t>
            </a:r>
            <a:r>
              <a:rPr lang="it-IT" sz="3600" i="1" dirty="0" smtClean="0">
                <a:solidFill>
                  <a:srgbClr val="0070C0"/>
                </a:solidFill>
              </a:rPr>
              <a:t>)</a:t>
            </a:r>
            <a:br>
              <a:rPr lang="it-IT" sz="3600" i="1" dirty="0" smtClean="0">
                <a:solidFill>
                  <a:srgbClr val="0070C0"/>
                </a:solidFill>
              </a:rPr>
            </a:br>
            <a:r>
              <a:rPr lang="it-IT" sz="3600" i="1" dirty="0" smtClean="0">
                <a:solidFill>
                  <a:srgbClr val="0070C0"/>
                </a:solidFill>
              </a:rPr>
              <a:t>                                   WHERE ARE……? (DOVE SONO)   </a:t>
            </a:r>
            <a:br>
              <a:rPr lang="it-IT" sz="3600" i="1" dirty="0" smtClean="0">
                <a:solidFill>
                  <a:srgbClr val="0070C0"/>
                </a:solidFill>
              </a:rPr>
            </a:br>
            <a:r>
              <a:rPr lang="it-IT" sz="3600" i="1" dirty="0" smtClean="0">
                <a:solidFill>
                  <a:srgbClr val="0070C0"/>
                </a:solidFill>
              </a:rPr>
              <a:t/>
            </a:r>
            <a:br>
              <a:rPr lang="it-IT" sz="3600" i="1" dirty="0" smtClean="0">
                <a:solidFill>
                  <a:srgbClr val="0070C0"/>
                </a:solidFill>
              </a:rPr>
            </a:br>
            <a:endParaRPr lang="it-IT" sz="3600" i="1" dirty="0">
              <a:solidFill>
                <a:srgbClr val="0070C0"/>
              </a:solidFill>
            </a:endParaRPr>
          </a:p>
        </p:txBody>
      </p:sp>
      <p:pic>
        <p:nvPicPr>
          <p:cNvPr id="1026" name="Picture 2" descr="http://2.bp.blogspot.com/-kC0GAAR4ogw/UWKrJikxHII/AAAAAAAABqs/3aesiJ4yb1s/s1600/Prepositions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5601" y="1446663"/>
            <a:ext cx="4510693" cy="4694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sellaDiTesto 6"/>
          <p:cNvSpPr txBox="1"/>
          <p:nvPr/>
        </p:nvSpPr>
        <p:spPr>
          <a:xfrm>
            <a:off x="395786" y="731701"/>
            <a:ext cx="6301800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/>
              <a:t>WHERE IS THE CAT?</a:t>
            </a:r>
          </a:p>
          <a:p>
            <a:r>
              <a:rPr lang="it-IT" sz="2800" dirty="0" smtClean="0"/>
              <a:t>THE CAT IS NEXT TO THE ARMCHAIR</a:t>
            </a:r>
          </a:p>
          <a:p>
            <a:endParaRPr lang="it-IT" sz="2800" dirty="0"/>
          </a:p>
          <a:p>
            <a:r>
              <a:rPr lang="it-IT" sz="2800" dirty="0" smtClean="0"/>
              <a:t>WHERE IS THE LAMP? </a:t>
            </a:r>
          </a:p>
          <a:p>
            <a:r>
              <a:rPr lang="it-IT" sz="2800" dirty="0" smtClean="0"/>
              <a:t>THE LAMP IS ON THE TABLE.</a:t>
            </a:r>
          </a:p>
          <a:p>
            <a:endParaRPr lang="it-IT" sz="2800" dirty="0" smtClean="0"/>
          </a:p>
          <a:p>
            <a:r>
              <a:rPr lang="it-IT" sz="2800" dirty="0" smtClean="0"/>
              <a:t>WHERE IS THE BALL?</a:t>
            </a:r>
          </a:p>
          <a:p>
            <a:r>
              <a:rPr lang="it-IT" sz="2800" dirty="0" smtClean="0"/>
              <a:t>THE BALL IS UNDER THE </a:t>
            </a:r>
            <a:r>
              <a:rPr lang="it-IT" sz="2800" dirty="0" smtClean="0"/>
              <a:t>TABLE</a:t>
            </a:r>
          </a:p>
          <a:p>
            <a:endParaRPr lang="it-IT" sz="2800" dirty="0" smtClean="0"/>
          </a:p>
          <a:p>
            <a:r>
              <a:rPr lang="it-IT" sz="2800" dirty="0" smtClean="0"/>
              <a:t>WHERE IS THE CHAIR?</a:t>
            </a:r>
          </a:p>
          <a:p>
            <a:r>
              <a:rPr lang="it-IT" sz="2800" dirty="0" smtClean="0"/>
              <a:t>THE CHAIR IS NEAR THE TABLE</a:t>
            </a:r>
            <a:endParaRPr lang="it-IT" sz="2800" dirty="0" smtClean="0"/>
          </a:p>
          <a:p>
            <a:endParaRPr lang="it-IT" sz="2800" dirty="0" smtClean="0"/>
          </a:p>
          <a:p>
            <a:r>
              <a:rPr lang="it-IT" sz="2800" dirty="0" smtClean="0"/>
              <a:t>WHERE ARE THE FLOWERS? </a:t>
            </a:r>
            <a:endParaRPr lang="it-IT" sz="2800" dirty="0"/>
          </a:p>
          <a:p>
            <a:r>
              <a:rPr lang="it-IT" sz="2800" dirty="0" smtClean="0"/>
              <a:t>THE FLOWERS ARE IN THE VASE</a:t>
            </a:r>
            <a:endParaRPr lang="it-IT" sz="2800" dirty="0"/>
          </a:p>
        </p:txBody>
      </p:sp>
      <p:pic>
        <p:nvPicPr>
          <p:cNvPr id="3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79257" y="537608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212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3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>
                <a:solidFill>
                  <a:srgbClr val="0070C0"/>
                </a:solidFill>
              </a:rPr>
              <a:t>IN MY HOUSE:</a:t>
            </a:r>
            <a:endParaRPr lang="it-IT" dirty="0">
              <a:solidFill>
                <a:srgbClr val="0070C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THERE IS </a:t>
            </a:r>
            <a:r>
              <a:rPr lang="it-IT" dirty="0" smtClean="0">
                <a:solidFill>
                  <a:srgbClr val="0070C0"/>
                </a:solidFill>
              </a:rPr>
              <a:t>A KITCHEN,</a:t>
            </a:r>
          </a:p>
          <a:p>
            <a:endParaRPr lang="it-IT" dirty="0" smtClean="0">
              <a:solidFill>
                <a:srgbClr val="0070C0"/>
              </a:solidFill>
            </a:endParaRPr>
          </a:p>
          <a:p>
            <a:r>
              <a:rPr lang="it-IT" dirty="0" smtClean="0">
                <a:solidFill>
                  <a:srgbClr val="FF0000"/>
                </a:solidFill>
              </a:rPr>
              <a:t>THERE IS </a:t>
            </a:r>
            <a:r>
              <a:rPr lang="it-IT" dirty="0" smtClean="0">
                <a:solidFill>
                  <a:srgbClr val="0070C0"/>
                </a:solidFill>
              </a:rPr>
              <a:t>A LIVING ROOM,</a:t>
            </a:r>
          </a:p>
          <a:p>
            <a:endParaRPr lang="it-IT" dirty="0" smtClean="0">
              <a:solidFill>
                <a:srgbClr val="0070C0"/>
              </a:solidFill>
            </a:endParaRPr>
          </a:p>
          <a:p>
            <a:r>
              <a:rPr lang="it-IT" dirty="0" smtClean="0">
                <a:solidFill>
                  <a:srgbClr val="FF0000"/>
                </a:solidFill>
              </a:rPr>
              <a:t> </a:t>
            </a:r>
            <a:r>
              <a:rPr lang="it-IT" dirty="0">
                <a:solidFill>
                  <a:srgbClr val="FF0000"/>
                </a:solidFill>
              </a:rPr>
              <a:t>THERE </a:t>
            </a:r>
            <a:r>
              <a:rPr lang="it-IT" dirty="0" smtClean="0">
                <a:solidFill>
                  <a:srgbClr val="FF0000"/>
                </a:solidFill>
              </a:rPr>
              <a:t>IS </a:t>
            </a:r>
            <a:r>
              <a:rPr lang="it-IT" dirty="0" smtClean="0">
                <a:solidFill>
                  <a:srgbClr val="0070C0"/>
                </a:solidFill>
              </a:rPr>
              <a:t>A DINING ROOM,</a:t>
            </a:r>
          </a:p>
          <a:p>
            <a:endParaRPr lang="it-IT" dirty="0" smtClean="0">
              <a:solidFill>
                <a:srgbClr val="0070C0"/>
              </a:solidFill>
            </a:endParaRPr>
          </a:p>
          <a:p>
            <a:r>
              <a:rPr lang="it-IT" dirty="0" smtClean="0">
                <a:solidFill>
                  <a:srgbClr val="FF0000"/>
                </a:solidFill>
              </a:rPr>
              <a:t>THERE ARE </a:t>
            </a:r>
            <a:r>
              <a:rPr lang="it-IT" dirty="0" smtClean="0">
                <a:solidFill>
                  <a:srgbClr val="0070C0"/>
                </a:solidFill>
              </a:rPr>
              <a:t>THREE BEDROOMS,</a:t>
            </a:r>
          </a:p>
          <a:p>
            <a:endParaRPr lang="it-IT" dirty="0" smtClean="0">
              <a:solidFill>
                <a:srgbClr val="0070C0"/>
              </a:solidFill>
            </a:endParaRPr>
          </a:p>
          <a:p>
            <a:r>
              <a:rPr lang="it-IT" dirty="0" smtClean="0">
                <a:solidFill>
                  <a:srgbClr val="FF0000"/>
                </a:solidFill>
              </a:rPr>
              <a:t>THERE ARE </a:t>
            </a:r>
            <a:r>
              <a:rPr lang="it-IT" dirty="0" smtClean="0">
                <a:solidFill>
                  <a:srgbClr val="0070C0"/>
                </a:solidFill>
              </a:rPr>
              <a:t>TWO BATHROOMS.</a:t>
            </a:r>
            <a:r>
              <a:rPr lang="it-IT" dirty="0" smtClean="0">
                <a:solidFill>
                  <a:srgbClr val="FF0000"/>
                </a:solidFill>
              </a:rPr>
              <a:t> </a:t>
            </a:r>
            <a:endParaRPr lang="it-IT" dirty="0">
              <a:solidFill>
                <a:srgbClr val="0070C0"/>
              </a:solidFill>
            </a:endParaRPr>
          </a:p>
        </p:txBody>
      </p:sp>
      <p:pic>
        <p:nvPicPr>
          <p:cNvPr id="4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97922" y="41341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359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2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-204715"/>
            <a:ext cx="10434852" cy="1310184"/>
          </a:xfrm>
        </p:spPr>
        <p:txBody>
          <a:bodyPr/>
          <a:lstStyle/>
          <a:p>
            <a:pPr algn="ctr"/>
            <a:r>
              <a:rPr lang="it-IT" dirty="0" smtClean="0"/>
              <a:t>   </a:t>
            </a:r>
            <a:r>
              <a:rPr lang="it-IT" i="1" dirty="0" smtClean="0">
                <a:solidFill>
                  <a:srgbClr val="0070C0"/>
                </a:solidFill>
              </a:rPr>
              <a:t>THIS IS MY </a:t>
            </a:r>
            <a:r>
              <a:rPr lang="it-IT" i="1" dirty="0" smtClean="0">
                <a:solidFill>
                  <a:srgbClr val="0070C0"/>
                </a:solidFill>
              </a:rPr>
              <a:t> </a:t>
            </a:r>
            <a:r>
              <a:rPr lang="it-IT" i="1" dirty="0" smtClean="0">
                <a:solidFill>
                  <a:srgbClr val="0070C0"/>
                </a:solidFill>
              </a:rPr>
              <a:t>KITCHEN</a:t>
            </a:r>
            <a:endParaRPr lang="it-IT" i="1" dirty="0">
              <a:solidFill>
                <a:srgbClr val="0070C0"/>
              </a:solidFill>
            </a:endParaRPr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8229600" y="1645396"/>
            <a:ext cx="3325286" cy="3472514"/>
          </a:xfrm>
          <a:prstGeom prst="rect">
            <a:avLst/>
          </a:prstGeom>
        </p:spPr>
      </p:pic>
      <p:cxnSp>
        <p:nvCxnSpPr>
          <p:cNvPr id="7" name="Connettore 1 6"/>
          <p:cNvCxnSpPr/>
          <p:nvPr/>
        </p:nvCxnSpPr>
        <p:spPr>
          <a:xfrm flipH="1">
            <a:off x="8741391" y="3865728"/>
            <a:ext cx="573206" cy="105087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ttangolo 7"/>
          <p:cNvSpPr/>
          <p:nvPr/>
        </p:nvSpPr>
        <p:spPr>
          <a:xfrm>
            <a:off x="8222776" y="4814036"/>
            <a:ext cx="1037230" cy="2593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TABLE</a:t>
            </a:r>
            <a:endParaRPr lang="it-IT" dirty="0"/>
          </a:p>
        </p:txBody>
      </p:sp>
      <p:cxnSp>
        <p:nvCxnSpPr>
          <p:cNvPr id="10" name="Connettore 1 9"/>
          <p:cNvCxnSpPr/>
          <p:nvPr/>
        </p:nvCxnSpPr>
        <p:spPr>
          <a:xfrm>
            <a:off x="10345003" y="4148919"/>
            <a:ext cx="928049" cy="132383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ttangolo 10"/>
          <p:cNvSpPr/>
          <p:nvPr/>
        </p:nvSpPr>
        <p:spPr>
          <a:xfrm>
            <a:off x="10711218" y="5472752"/>
            <a:ext cx="1205552" cy="3821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CHAIR</a:t>
            </a:r>
            <a:endParaRPr lang="it-IT" dirty="0"/>
          </a:p>
        </p:txBody>
      </p:sp>
      <p:cxnSp>
        <p:nvCxnSpPr>
          <p:cNvPr id="13" name="Connettore 1 12"/>
          <p:cNvCxnSpPr/>
          <p:nvPr/>
        </p:nvCxnSpPr>
        <p:spPr>
          <a:xfrm flipV="1">
            <a:off x="10809027" y="1460310"/>
            <a:ext cx="95534" cy="68238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ttangolo 13"/>
          <p:cNvSpPr/>
          <p:nvPr/>
        </p:nvSpPr>
        <p:spPr>
          <a:xfrm>
            <a:off x="10454186" y="1105469"/>
            <a:ext cx="1624084" cy="3548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CUPBOARD</a:t>
            </a:r>
            <a:endParaRPr lang="it-IT" dirty="0"/>
          </a:p>
        </p:txBody>
      </p:sp>
      <p:cxnSp>
        <p:nvCxnSpPr>
          <p:cNvPr id="16" name="Connettore 1 15"/>
          <p:cNvCxnSpPr>
            <a:endCxn id="5" idx="3"/>
          </p:cNvCxnSpPr>
          <p:nvPr/>
        </p:nvCxnSpPr>
        <p:spPr>
          <a:xfrm>
            <a:off x="10345003" y="2897158"/>
            <a:ext cx="1209883" cy="48449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ttangolo 16"/>
          <p:cNvSpPr/>
          <p:nvPr/>
        </p:nvSpPr>
        <p:spPr>
          <a:xfrm>
            <a:off x="11554886" y="3391468"/>
            <a:ext cx="637114" cy="34502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SINK</a:t>
            </a:r>
            <a:endParaRPr lang="it-IT" dirty="0"/>
          </a:p>
        </p:txBody>
      </p:sp>
      <p:cxnSp>
        <p:nvCxnSpPr>
          <p:cNvPr id="19" name="Connettore 1 18"/>
          <p:cNvCxnSpPr/>
          <p:nvPr/>
        </p:nvCxnSpPr>
        <p:spPr>
          <a:xfrm flipH="1">
            <a:off x="8229600" y="3248167"/>
            <a:ext cx="1173707" cy="7369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ttangolo 19"/>
          <p:cNvSpPr/>
          <p:nvPr/>
        </p:nvSpPr>
        <p:spPr>
          <a:xfrm>
            <a:off x="7478973" y="3736495"/>
            <a:ext cx="750627" cy="2584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OVEN</a:t>
            </a:r>
            <a:endParaRPr lang="it-IT" dirty="0"/>
          </a:p>
        </p:txBody>
      </p:sp>
      <p:cxnSp>
        <p:nvCxnSpPr>
          <p:cNvPr id="22" name="Connettore 1 21"/>
          <p:cNvCxnSpPr/>
          <p:nvPr/>
        </p:nvCxnSpPr>
        <p:spPr>
          <a:xfrm flipH="1" flipV="1">
            <a:off x="7902054" y="1750746"/>
            <a:ext cx="723331" cy="77792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ttangolo 22"/>
          <p:cNvSpPr/>
          <p:nvPr/>
        </p:nvSpPr>
        <p:spPr>
          <a:xfrm>
            <a:off x="7478973" y="1446662"/>
            <a:ext cx="1392072" cy="2904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FRIDGE</a:t>
            </a:r>
            <a:endParaRPr lang="it-IT" dirty="0"/>
          </a:p>
        </p:txBody>
      </p:sp>
      <p:cxnSp>
        <p:nvCxnSpPr>
          <p:cNvPr id="25" name="Connettore 1 24"/>
          <p:cNvCxnSpPr/>
          <p:nvPr/>
        </p:nvCxnSpPr>
        <p:spPr>
          <a:xfrm>
            <a:off x="8911988" y="5070143"/>
            <a:ext cx="23201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CasellaDiTesto 26"/>
          <p:cNvSpPr txBox="1"/>
          <p:nvPr/>
        </p:nvSpPr>
        <p:spPr>
          <a:xfrm>
            <a:off x="299596" y="1282890"/>
            <a:ext cx="6028198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>
                <a:solidFill>
                  <a:srgbClr val="0070C0"/>
                </a:solidFill>
              </a:rPr>
              <a:t>IN MY KITCHEN </a:t>
            </a:r>
            <a:r>
              <a:rPr lang="it-IT" sz="2800" dirty="0" smtClean="0">
                <a:solidFill>
                  <a:srgbClr val="FF0000"/>
                </a:solidFill>
              </a:rPr>
              <a:t>THERE IS </a:t>
            </a:r>
            <a:r>
              <a:rPr lang="it-IT" sz="2800" dirty="0" smtClean="0">
                <a:solidFill>
                  <a:srgbClr val="0070C0"/>
                </a:solidFill>
              </a:rPr>
              <a:t>:</a:t>
            </a:r>
          </a:p>
          <a:p>
            <a:r>
              <a:rPr lang="it-IT" dirty="0" smtClean="0"/>
              <a:t>(Nella mia cucina </a:t>
            </a:r>
            <a:r>
              <a:rPr lang="it-IT" sz="2400" dirty="0" smtClean="0">
                <a:solidFill>
                  <a:srgbClr val="FF0000"/>
                </a:solidFill>
              </a:rPr>
              <a:t>c’è</a:t>
            </a:r>
            <a:r>
              <a:rPr lang="it-IT" dirty="0" smtClean="0"/>
              <a:t>)</a:t>
            </a:r>
          </a:p>
          <a:p>
            <a:endParaRPr lang="it-IT" dirty="0" smtClean="0"/>
          </a:p>
          <a:p>
            <a:r>
              <a:rPr lang="it-IT" sz="2800" dirty="0" smtClean="0">
                <a:solidFill>
                  <a:srgbClr val="0070C0"/>
                </a:solidFill>
              </a:rPr>
              <a:t>A FRIDGE,</a:t>
            </a:r>
          </a:p>
          <a:p>
            <a:r>
              <a:rPr lang="it-IT" dirty="0" smtClean="0"/>
              <a:t>( un frigorifero)</a:t>
            </a:r>
          </a:p>
          <a:p>
            <a:endParaRPr lang="it-IT" dirty="0" smtClean="0"/>
          </a:p>
          <a:p>
            <a:r>
              <a:rPr lang="it-IT" sz="2800" dirty="0" smtClean="0">
                <a:solidFill>
                  <a:srgbClr val="0070C0"/>
                </a:solidFill>
              </a:rPr>
              <a:t>A COOKER WITH AN OVEN,</a:t>
            </a:r>
          </a:p>
          <a:p>
            <a:r>
              <a:rPr lang="it-IT" dirty="0" smtClean="0"/>
              <a:t>( un fornello con un forno )</a:t>
            </a:r>
          </a:p>
          <a:p>
            <a:endParaRPr lang="it-IT" dirty="0" smtClean="0"/>
          </a:p>
          <a:p>
            <a:r>
              <a:rPr lang="it-IT" sz="2800" dirty="0" smtClean="0">
                <a:solidFill>
                  <a:srgbClr val="0070C0"/>
                </a:solidFill>
              </a:rPr>
              <a:t>A SINK ,A CUPBOARD, A TABLE AND</a:t>
            </a:r>
          </a:p>
          <a:p>
            <a:r>
              <a:rPr lang="it-IT" dirty="0"/>
              <a:t>( un lavello, una </a:t>
            </a:r>
            <a:r>
              <a:rPr lang="it-IT" dirty="0" smtClean="0"/>
              <a:t>credenza , un tavolo </a:t>
            </a:r>
            <a:r>
              <a:rPr lang="it-IT" dirty="0"/>
              <a:t>e </a:t>
            </a:r>
            <a:r>
              <a:rPr lang="it-IT" dirty="0" smtClean="0"/>
              <a:t>)</a:t>
            </a:r>
          </a:p>
          <a:p>
            <a:endParaRPr lang="it-IT" dirty="0" smtClean="0">
              <a:solidFill>
                <a:srgbClr val="0070C0"/>
              </a:solidFill>
            </a:endParaRPr>
          </a:p>
          <a:p>
            <a:r>
              <a:rPr lang="it-IT" sz="2800" dirty="0" smtClean="0">
                <a:solidFill>
                  <a:srgbClr val="0070C0"/>
                </a:solidFill>
              </a:rPr>
              <a:t> A CHAIR</a:t>
            </a:r>
            <a:r>
              <a:rPr lang="it-IT" dirty="0" smtClean="0"/>
              <a:t>(</a:t>
            </a:r>
            <a:r>
              <a:rPr lang="it-IT" sz="2800" dirty="0" smtClean="0">
                <a:solidFill>
                  <a:srgbClr val="0070C0"/>
                </a:solidFill>
              </a:rPr>
              <a:t> </a:t>
            </a:r>
            <a:r>
              <a:rPr lang="it-IT" dirty="0" smtClean="0"/>
              <a:t>una sedia)</a:t>
            </a:r>
          </a:p>
          <a:p>
            <a:endParaRPr lang="it-IT" sz="2800" dirty="0"/>
          </a:p>
          <a:p>
            <a:endParaRPr lang="it-IT" sz="2800" dirty="0" smtClean="0">
              <a:solidFill>
                <a:srgbClr val="0070C0"/>
              </a:solidFill>
            </a:endParaRPr>
          </a:p>
          <a:p>
            <a:r>
              <a:rPr lang="it-IT" sz="2800" dirty="0" smtClean="0">
                <a:solidFill>
                  <a:srgbClr val="0070C0"/>
                </a:solidFill>
              </a:rPr>
              <a:t> </a:t>
            </a:r>
            <a:endParaRPr lang="it-IT" sz="2800" dirty="0"/>
          </a:p>
        </p:txBody>
      </p:sp>
      <p:pic>
        <p:nvPicPr>
          <p:cNvPr id="3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00524" y="55107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256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2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7765722" y="1596788"/>
            <a:ext cx="3304319" cy="3517960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1777478" y="300250"/>
            <a:ext cx="86936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i="1" dirty="0" smtClean="0">
                <a:solidFill>
                  <a:srgbClr val="0070C0"/>
                </a:solidFill>
              </a:rPr>
              <a:t>THIS IS MY LIVING ROOM</a:t>
            </a:r>
            <a:endParaRPr lang="it-IT" sz="4000" i="1" dirty="0">
              <a:solidFill>
                <a:srgbClr val="0070C0"/>
              </a:solidFill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11191164" y="2470245"/>
            <a:ext cx="668739" cy="5322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SOFA</a:t>
            </a:r>
            <a:endParaRPr lang="it-IT" dirty="0"/>
          </a:p>
        </p:txBody>
      </p:sp>
      <p:cxnSp>
        <p:nvCxnSpPr>
          <p:cNvPr id="21" name="Connettore 1 20"/>
          <p:cNvCxnSpPr/>
          <p:nvPr/>
        </p:nvCxnSpPr>
        <p:spPr>
          <a:xfrm>
            <a:off x="10471102" y="3002508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ttore 1 22"/>
          <p:cNvCxnSpPr/>
          <p:nvPr/>
        </p:nvCxnSpPr>
        <p:spPr>
          <a:xfrm flipV="1">
            <a:off x="9990161" y="2852382"/>
            <a:ext cx="1201003" cy="5459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ttore 1 24"/>
          <p:cNvCxnSpPr/>
          <p:nvPr/>
        </p:nvCxnSpPr>
        <p:spPr>
          <a:xfrm flipV="1">
            <a:off x="11191164" y="5090615"/>
            <a:ext cx="0" cy="2413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ttore 1 26"/>
          <p:cNvCxnSpPr/>
          <p:nvPr/>
        </p:nvCxnSpPr>
        <p:spPr>
          <a:xfrm>
            <a:off x="10471102" y="3889612"/>
            <a:ext cx="378868" cy="8871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ttangolo 27"/>
          <p:cNvSpPr/>
          <p:nvPr/>
        </p:nvSpPr>
        <p:spPr>
          <a:xfrm>
            <a:off x="10590662" y="4804012"/>
            <a:ext cx="1269241" cy="5049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ARMCHAIR</a:t>
            </a:r>
            <a:endParaRPr lang="it-IT" dirty="0"/>
          </a:p>
        </p:txBody>
      </p:sp>
      <p:cxnSp>
        <p:nvCxnSpPr>
          <p:cNvPr id="30" name="Connettore 1 29"/>
          <p:cNvCxnSpPr/>
          <p:nvPr/>
        </p:nvCxnSpPr>
        <p:spPr>
          <a:xfrm flipH="1" flipV="1">
            <a:off x="7342496" y="3998794"/>
            <a:ext cx="750626" cy="25930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ttangolo 31"/>
          <p:cNvSpPr/>
          <p:nvPr/>
        </p:nvSpPr>
        <p:spPr>
          <a:xfrm>
            <a:off x="6796585" y="3804563"/>
            <a:ext cx="969137" cy="1942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CARPET</a:t>
            </a:r>
            <a:endParaRPr lang="it-IT" dirty="0"/>
          </a:p>
        </p:txBody>
      </p:sp>
      <p:cxnSp>
        <p:nvCxnSpPr>
          <p:cNvPr id="37" name="Connettore 1 36"/>
          <p:cNvCxnSpPr/>
          <p:nvPr/>
        </p:nvCxnSpPr>
        <p:spPr>
          <a:xfrm flipH="1" flipV="1">
            <a:off x="7547212" y="3002508"/>
            <a:ext cx="1364776" cy="3821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ttangolo 37"/>
          <p:cNvSpPr/>
          <p:nvPr/>
        </p:nvSpPr>
        <p:spPr>
          <a:xfrm>
            <a:off x="6216629" y="2531163"/>
            <a:ext cx="1549093" cy="4440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COFFEE TABLE</a:t>
            </a:r>
            <a:endParaRPr lang="it-IT" dirty="0"/>
          </a:p>
        </p:txBody>
      </p:sp>
      <p:cxnSp>
        <p:nvCxnSpPr>
          <p:cNvPr id="3" name="Connettore 1 2"/>
          <p:cNvCxnSpPr/>
          <p:nvPr/>
        </p:nvCxnSpPr>
        <p:spPr>
          <a:xfrm flipV="1">
            <a:off x="9417881" y="1296537"/>
            <a:ext cx="340268" cy="69603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ttangolo 5"/>
          <p:cNvSpPr/>
          <p:nvPr/>
        </p:nvSpPr>
        <p:spPr>
          <a:xfrm>
            <a:off x="9758149" y="1008136"/>
            <a:ext cx="1311892" cy="2747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PAINTING</a:t>
            </a:r>
            <a:endParaRPr lang="it-IT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492975" y="1090921"/>
            <a:ext cx="5990832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>
                <a:solidFill>
                  <a:srgbClr val="0070C0"/>
                </a:solidFill>
              </a:rPr>
              <a:t>IN MY LIVING ROOM </a:t>
            </a:r>
            <a:r>
              <a:rPr lang="it-IT" sz="2800" dirty="0" smtClean="0">
                <a:solidFill>
                  <a:srgbClr val="FF0000"/>
                </a:solidFill>
              </a:rPr>
              <a:t>THERE IS </a:t>
            </a:r>
            <a:r>
              <a:rPr lang="it-IT" sz="2800" dirty="0" smtClean="0">
                <a:solidFill>
                  <a:srgbClr val="0070C0"/>
                </a:solidFill>
              </a:rPr>
              <a:t>:</a:t>
            </a:r>
          </a:p>
          <a:p>
            <a:r>
              <a:rPr lang="it-IT" dirty="0" smtClean="0"/>
              <a:t>( Nel mio soggiorno </a:t>
            </a:r>
            <a:r>
              <a:rPr lang="it-IT" sz="2400" dirty="0" smtClean="0">
                <a:solidFill>
                  <a:srgbClr val="FF0000"/>
                </a:solidFill>
              </a:rPr>
              <a:t>c’è</a:t>
            </a:r>
            <a:r>
              <a:rPr lang="it-IT" dirty="0" smtClean="0"/>
              <a:t>)</a:t>
            </a:r>
          </a:p>
          <a:p>
            <a:endParaRPr lang="it-IT" dirty="0" smtClean="0"/>
          </a:p>
          <a:p>
            <a:r>
              <a:rPr lang="it-IT" sz="2800" dirty="0" smtClean="0">
                <a:solidFill>
                  <a:srgbClr val="0070C0"/>
                </a:solidFill>
              </a:rPr>
              <a:t>A SOFA</a:t>
            </a:r>
            <a:r>
              <a:rPr lang="it-IT" dirty="0" smtClean="0"/>
              <a:t>, </a:t>
            </a:r>
            <a:r>
              <a:rPr lang="it-IT" dirty="0" smtClean="0">
                <a:solidFill>
                  <a:srgbClr val="0070C0"/>
                </a:solidFill>
              </a:rPr>
              <a:t> </a:t>
            </a:r>
            <a:r>
              <a:rPr lang="it-IT" sz="2800" dirty="0">
                <a:solidFill>
                  <a:srgbClr val="0070C0"/>
                </a:solidFill>
              </a:rPr>
              <a:t>AN ARMCHAIR, A COFFEE TABLE </a:t>
            </a:r>
            <a:endParaRPr lang="it-IT" sz="2800" dirty="0" smtClean="0"/>
          </a:p>
          <a:p>
            <a:r>
              <a:rPr lang="it-IT" dirty="0" smtClean="0"/>
              <a:t>( </a:t>
            </a:r>
            <a:r>
              <a:rPr lang="it-IT" dirty="0"/>
              <a:t>un </a:t>
            </a:r>
            <a:r>
              <a:rPr lang="it-IT" dirty="0" smtClean="0"/>
              <a:t>divano, una poltrona , un tavolino da caffè)</a:t>
            </a:r>
          </a:p>
          <a:p>
            <a:endParaRPr lang="it-IT" sz="2800" dirty="0" smtClean="0">
              <a:solidFill>
                <a:srgbClr val="0070C0"/>
              </a:solidFill>
            </a:endParaRPr>
          </a:p>
          <a:p>
            <a:r>
              <a:rPr lang="it-IT" sz="2800" dirty="0" smtClean="0">
                <a:solidFill>
                  <a:srgbClr val="0070C0"/>
                </a:solidFill>
              </a:rPr>
              <a:t>A CARPET </a:t>
            </a:r>
            <a:r>
              <a:rPr lang="it-IT" sz="2800" dirty="0" smtClean="0">
                <a:solidFill>
                  <a:srgbClr val="FF0000"/>
                </a:solidFill>
              </a:rPr>
              <a:t>ON</a:t>
            </a:r>
            <a:r>
              <a:rPr lang="it-IT" sz="2800" dirty="0" smtClean="0">
                <a:solidFill>
                  <a:srgbClr val="0070C0"/>
                </a:solidFill>
              </a:rPr>
              <a:t> THE FLOOR,</a:t>
            </a:r>
          </a:p>
          <a:p>
            <a:r>
              <a:rPr lang="it-IT" dirty="0" smtClean="0"/>
              <a:t>( un tappeto</a:t>
            </a:r>
            <a:r>
              <a:rPr lang="it-IT" dirty="0"/>
              <a:t> </a:t>
            </a:r>
            <a:r>
              <a:rPr lang="it-IT" dirty="0" smtClean="0">
                <a:solidFill>
                  <a:srgbClr val="FF0000"/>
                </a:solidFill>
              </a:rPr>
              <a:t>sul</a:t>
            </a:r>
            <a:r>
              <a:rPr lang="it-IT" dirty="0" smtClean="0"/>
              <a:t> pavimento</a:t>
            </a:r>
            <a:r>
              <a:rPr lang="it-IT" dirty="0" smtClean="0"/>
              <a:t>)</a:t>
            </a:r>
          </a:p>
          <a:p>
            <a:endParaRPr lang="it-IT" dirty="0" smtClean="0"/>
          </a:p>
          <a:p>
            <a:r>
              <a:rPr lang="it-IT" sz="2800" dirty="0" smtClean="0">
                <a:solidFill>
                  <a:srgbClr val="0070C0"/>
                </a:solidFill>
              </a:rPr>
              <a:t>A PAINTING </a:t>
            </a:r>
            <a:r>
              <a:rPr lang="it-IT" sz="2800" dirty="0" smtClean="0">
                <a:solidFill>
                  <a:srgbClr val="FF0000"/>
                </a:solidFill>
              </a:rPr>
              <a:t>ON</a:t>
            </a:r>
            <a:r>
              <a:rPr lang="it-IT" sz="2800" dirty="0" smtClean="0">
                <a:solidFill>
                  <a:srgbClr val="0070C0"/>
                </a:solidFill>
              </a:rPr>
              <a:t> THE WALL.</a:t>
            </a:r>
          </a:p>
          <a:p>
            <a:r>
              <a:rPr lang="it-IT" sz="2800" dirty="0" smtClean="0">
                <a:solidFill>
                  <a:srgbClr val="0070C0"/>
                </a:solidFill>
              </a:rPr>
              <a:t> </a:t>
            </a:r>
            <a:r>
              <a:rPr lang="it-IT" dirty="0" smtClean="0"/>
              <a:t>( un quadro</a:t>
            </a:r>
            <a:r>
              <a:rPr lang="it-IT" dirty="0" smtClean="0">
                <a:solidFill>
                  <a:srgbClr val="FF0000"/>
                </a:solidFill>
              </a:rPr>
              <a:t> sul </a:t>
            </a:r>
            <a:r>
              <a:rPr lang="it-IT" dirty="0" smtClean="0"/>
              <a:t>muro)</a:t>
            </a:r>
          </a:p>
          <a:p>
            <a:endParaRPr lang="it-IT" dirty="0" smtClean="0"/>
          </a:p>
          <a:p>
            <a:r>
              <a:rPr lang="it-IT" sz="2800" dirty="0" smtClean="0">
                <a:solidFill>
                  <a:srgbClr val="FF0000"/>
                </a:solidFill>
              </a:rPr>
              <a:t>THERE ISN’T </a:t>
            </a:r>
            <a:r>
              <a:rPr lang="it-IT" sz="2800" dirty="0" smtClean="0">
                <a:solidFill>
                  <a:srgbClr val="0070C0"/>
                </a:solidFill>
              </a:rPr>
              <a:t>A TV</a:t>
            </a:r>
          </a:p>
          <a:p>
            <a:r>
              <a:rPr lang="it-IT" dirty="0" smtClean="0"/>
              <a:t>( </a:t>
            </a:r>
            <a:r>
              <a:rPr lang="it-IT" dirty="0" smtClean="0">
                <a:solidFill>
                  <a:srgbClr val="FF0000"/>
                </a:solidFill>
              </a:rPr>
              <a:t>Non c’è </a:t>
            </a:r>
            <a:r>
              <a:rPr lang="it-IT" dirty="0" smtClean="0"/>
              <a:t>un televisore)</a:t>
            </a:r>
          </a:p>
          <a:p>
            <a:endParaRPr lang="it-IT" sz="2800" dirty="0">
              <a:solidFill>
                <a:srgbClr val="0070C0"/>
              </a:solidFill>
            </a:endParaRPr>
          </a:p>
        </p:txBody>
      </p:sp>
      <p:pic>
        <p:nvPicPr>
          <p:cNvPr id="2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136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2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i="1" dirty="0" smtClean="0">
                <a:solidFill>
                  <a:srgbClr val="0070C0"/>
                </a:solidFill>
              </a:rPr>
              <a:t>THIS IS MY DINING ROOM</a:t>
            </a:r>
            <a:endParaRPr lang="it-IT" i="1" dirty="0">
              <a:solidFill>
                <a:srgbClr val="0070C0"/>
              </a:solidFill>
            </a:endParaRP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7564324" y="1775842"/>
            <a:ext cx="3366446" cy="3563643"/>
          </a:xfrm>
          <a:prstGeom prst="rect">
            <a:avLst/>
          </a:prstGeom>
        </p:spPr>
      </p:pic>
      <p:cxnSp>
        <p:nvCxnSpPr>
          <p:cNvPr id="5" name="Connettore 1 4"/>
          <p:cNvCxnSpPr/>
          <p:nvPr/>
        </p:nvCxnSpPr>
        <p:spPr>
          <a:xfrm flipV="1">
            <a:off x="10372299" y="1542197"/>
            <a:ext cx="286602" cy="60050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ttangolo 6"/>
          <p:cNvSpPr/>
          <p:nvPr/>
        </p:nvSpPr>
        <p:spPr>
          <a:xfrm>
            <a:off x="9416955" y="1308552"/>
            <a:ext cx="2224585" cy="2336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PENDULUM  CLOCK</a:t>
            </a:r>
            <a:endParaRPr lang="it-IT" dirty="0"/>
          </a:p>
        </p:txBody>
      </p:sp>
      <p:cxnSp>
        <p:nvCxnSpPr>
          <p:cNvPr id="9" name="Connettore 1 8"/>
          <p:cNvCxnSpPr/>
          <p:nvPr/>
        </p:nvCxnSpPr>
        <p:spPr>
          <a:xfrm>
            <a:off x="9867331" y="3193576"/>
            <a:ext cx="1228299" cy="2729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ttangolo 9"/>
          <p:cNvSpPr/>
          <p:nvPr/>
        </p:nvSpPr>
        <p:spPr>
          <a:xfrm>
            <a:off x="10930770" y="2988860"/>
            <a:ext cx="1228298" cy="27896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BUFFET</a:t>
            </a:r>
            <a:endParaRPr lang="it-IT" dirty="0"/>
          </a:p>
        </p:txBody>
      </p:sp>
      <p:sp>
        <p:nvSpPr>
          <p:cNvPr id="11" name="CasellaDiTesto 10"/>
          <p:cNvSpPr txBox="1"/>
          <p:nvPr/>
        </p:nvSpPr>
        <p:spPr>
          <a:xfrm>
            <a:off x="436781" y="2018780"/>
            <a:ext cx="6437194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/>
              <a:t> </a:t>
            </a:r>
            <a:r>
              <a:rPr lang="it-IT" sz="2800" dirty="0" smtClean="0">
                <a:solidFill>
                  <a:srgbClr val="0070C0"/>
                </a:solidFill>
              </a:rPr>
              <a:t>IN MY DINING ROOM </a:t>
            </a:r>
            <a:r>
              <a:rPr lang="it-IT" sz="2800" dirty="0" smtClean="0">
                <a:solidFill>
                  <a:srgbClr val="FF0000"/>
                </a:solidFill>
              </a:rPr>
              <a:t>THERE IS </a:t>
            </a:r>
            <a:r>
              <a:rPr lang="it-IT" sz="2800" dirty="0" smtClean="0">
                <a:solidFill>
                  <a:srgbClr val="0070C0"/>
                </a:solidFill>
              </a:rPr>
              <a:t>:</a:t>
            </a:r>
          </a:p>
          <a:p>
            <a:r>
              <a:rPr lang="it-IT" dirty="0" smtClean="0"/>
              <a:t>(Nella mia sala da pranzo c’è)</a:t>
            </a:r>
          </a:p>
          <a:p>
            <a:endParaRPr lang="it-IT" dirty="0" smtClean="0"/>
          </a:p>
          <a:p>
            <a:r>
              <a:rPr lang="it-IT" sz="2800" dirty="0" smtClean="0">
                <a:solidFill>
                  <a:srgbClr val="0070C0"/>
                </a:solidFill>
              </a:rPr>
              <a:t>A OLD PENDULUM CLOCK </a:t>
            </a:r>
            <a:r>
              <a:rPr lang="it-IT" sz="2800" dirty="0" smtClean="0">
                <a:solidFill>
                  <a:srgbClr val="FF0000"/>
                </a:solidFill>
              </a:rPr>
              <a:t>NEXT TO </a:t>
            </a:r>
            <a:r>
              <a:rPr lang="it-IT" sz="2800" dirty="0" smtClean="0">
                <a:solidFill>
                  <a:srgbClr val="0070C0"/>
                </a:solidFill>
              </a:rPr>
              <a:t>THE BUFFET,</a:t>
            </a:r>
          </a:p>
          <a:p>
            <a:r>
              <a:rPr lang="it-IT" dirty="0" smtClean="0"/>
              <a:t>( un vecchio orologio a pendolo</a:t>
            </a:r>
            <a:r>
              <a:rPr lang="it-IT" dirty="0"/>
              <a:t> </a:t>
            </a:r>
            <a:r>
              <a:rPr lang="it-IT" dirty="0" smtClean="0">
                <a:solidFill>
                  <a:srgbClr val="FF0000"/>
                </a:solidFill>
              </a:rPr>
              <a:t>accanto</a:t>
            </a:r>
            <a:r>
              <a:rPr lang="it-IT" dirty="0" smtClean="0"/>
              <a:t> al buffet)</a:t>
            </a:r>
          </a:p>
          <a:p>
            <a:r>
              <a:rPr lang="it-IT" sz="2800" dirty="0" smtClean="0">
                <a:solidFill>
                  <a:srgbClr val="0070C0"/>
                </a:solidFill>
              </a:rPr>
              <a:t>A TABLE</a:t>
            </a:r>
            <a:r>
              <a:rPr lang="it-IT" dirty="0" smtClean="0"/>
              <a:t>.</a:t>
            </a:r>
          </a:p>
          <a:p>
            <a:r>
              <a:rPr lang="it-IT" dirty="0" smtClean="0"/>
              <a:t>( un tavolo)</a:t>
            </a:r>
          </a:p>
          <a:p>
            <a:endParaRPr lang="it-IT" dirty="0" smtClean="0"/>
          </a:p>
          <a:p>
            <a:r>
              <a:rPr lang="it-IT" sz="2800" dirty="0" smtClean="0">
                <a:solidFill>
                  <a:srgbClr val="FF0000"/>
                </a:solidFill>
              </a:rPr>
              <a:t>THERE ARE </a:t>
            </a:r>
            <a:r>
              <a:rPr lang="it-IT" sz="2800" dirty="0" smtClean="0">
                <a:solidFill>
                  <a:srgbClr val="0070C0"/>
                </a:solidFill>
              </a:rPr>
              <a:t>TWO CHAIRS </a:t>
            </a:r>
            <a:r>
              <a:rPr lang="it-IT" sz="2800" dirty="0" smtClean="0">
                <a:solidFill>
                  <a:srgbClr val="FF0000"/>
                </a:solidFill>
              </a:rPr>
              <a:t>NEAR</a:t>
            </a:r>
            <a:r>
              <a:rPr lang="it-IT" sz="2800" dirty="0" smtClean="0">
                <a:solidFill>
                  <a:srgbClr val="0070C0"/>
                </a:solidFill>
              </a:rPr>
              <a:t> THE TABLE.</a:t>
            </a:r>
          </a:p>
          <a:p>
            <a:r>
              <a:rPr lang="it-IT" dirty="0" smtClean="0"/>
              <a:t>(Ci sono due sedie</a:t>
            </a:r>
            <a:r>
              <a:rPr lang="it-IT" dirty="0" smtClean="0">
                <a:solidFill>
                  <a:srgbClr val="FF0000"/>
                </a:solidFill>
              </a:rPr>
              <a:t> vicino </a:t>
            </a:r>
            <a:r>
              <a:rPr lang="it-IT" dirty="0" smtClean="0"/>
              <a:t>al tavolo)</a:t>
            </a:r>
            <a:endParaRPr lang="it-IT" dirty="0"/>
          </a:p>
        </p:txBody>
      </p:sp>
      <p:pic>
        <p:nvPicPr>
          <p:cNvPr id="3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59524" y="562274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722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35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268325" y="1878382"/>
            <a:ext cx="3578534" cy="3937950"/>
          </a:xfrm>
          <a:prstGeom prst="rect">
            <a:avLst/>
          </a:prstGeom>
        </p:spPr>
      </p:pic>
      <p:cxnSp>
        <p:nvCxnSpPr>
          <p:cNvPr id="6" name="Connettore 1 5"/>
          <p:cNvCxnSpPr/>
          <p:nvPr/>
        </p:nvCxnSpPr>
        <p:spPr>
          <a:xfrm>
            <a:off x="9294125" y="4781801"/>
            <a:ext cx="955344" cy="55955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ttangolo 6"/>
          <p:cNvSpPr/>
          <p:nvPr/>
        </p:nvSpPr>
        <p:spPr>
          <a:xfrm>
            <a:off x="9553432" y="5150290"/>
            <a:ext cx="1091821" cy="10099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RUG</a:t>
            </a:r>
            <a:endParaRPr lang="it-IT" dirty="0"/>
          </a:p>
        </p:txBody>
      </p:sp>
      <p:cxnSp>
        <p:nvCxnSpPr>
          <p:cNvPr id="9" name="Connettore 1 8"/>
          <p:cNvCxnSpPr/>
          <p:nvPr/>
        </p:nvCxnSpPr>
        <p:spPr>
          <a:xfrm>
            <a:off x="9266831" y="3614995"/>
            <a:ext cx="805217" cy="2729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ttangolo 9"/>
          <p:cNvSpPr/>
          <p:nvPr/>
        </p:nvSpPr>
        <p:spPr>
          <a:xfrm>
            <a:off x="10072048" y="3330053"/>
            <a:ext cx="1801506" cy="4179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err="1" smtClean="0"/>
              <a:t>Bedside</a:t>
            </a:r>
            <a:r>
              <a:rPr lang="it-IT" dirty="0" smtClean="0"/>
              <a:t> </a:t>
            </a:r>
            <a:r>
              <a:rPr lang="it-IT" dirty="0" err="1" smtClean="0"/>
              <a:t>table</a:t>
            </a:r>
            <a:endParaRPr lang="it-IT" dirty="0"/>
          </a:p>
        </p:txBody>
      </p:sp>
      <p:cxnSp>
        <p:nvCxnSpPr>
          <p:cNvPr id="12" name="Connettore 1 11"/>
          <p:cNvCxnSpPr/>
          <p:nvPr/>
        </p:nvCxnSpPr>
        <p:spPr>
          <a:xfrm flipV="1">
            <a:off x="9109882" y="1402397"/>
            <a:ext cx="1828800" cy="54928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olo 12"/>
          <p:cNvSpPr>
            <a:spLocks noGrp="1"/>
          </p:cNvSpPr>
          <p:nvPr>
            <p:ph type="title"/>
          </p:nvPr>
        </p:nvSpPr>
        <p:spPr>
          <a:xfrm>
            <a:off x="959915" y="-187577"/>
            <a:ext cx="10466696" cy="914373"/>
          </a:xfrm>
        </p:spPr>
        <p:txBody>
          <a:bodyPr>
            <a:normAutofit/>
          </a:bodyPr>
          <a:lstStyle/>
          <a:p>
            <a:pPr algn="ctr"/>
            <a:r>
              <a:rPr lang="it-IT" sz="3200" i="1" dirty="0">
                <a:solidFill>
                  <a:srgbClr val="0070C0"/>
                </a:solidFill>
              </a:rPr>
              <a:t> </a:t>
            </a:r>
            <a:r>
              <a:rPr lang="it-IT" sz="3200" i="1" dirty="0" smtClean="0">
                <a:solidFill>
                  <a:srgbClr val="0070C0"/>
                </a:solidFill>
              </a:rPr>
              <a:t>                           THIS IS MY BEDROOM</a:t>
            </a:r>
            <a:endParaRPr lang="it-IT" sz="3200" i="1" dirty="0">
              <a:solidFill>
                <a:srgbClr val="0070C0"/>
              </a:solidFill>
            </a:endParaRPr>
          </a:p>
        </p:txBody>
      </p:sp>
      <p:sp>
        <p:nvSpPr>
          <p:cNvPr id="15" name="Rettangolo 14"/>
          <p:cNvSpPr/>
          <p:nvPr/>
        </p:nvSpPr>
        <p:spPr>
          <a:xfrm>
            <a:off x="10371161" y="822317"/>
            <a:ext cx="1665027" cy="48623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WINDOW</a:t>
            </a:r>
            <a:endParaRPr lang="it-IT" dirty="0"/>
          </a:p>
        </p:txBody>
      </p:sp>
      <p:cxnSp>
        <p:nvCxnSpPr>
          <p:cNvPr id="17" name="Connettore 1 16"/>
          <p:cNvCxnSpPr/>
          <p:nvPr/>
        </p:nvCxnSpPr>
        <p:spPr>
          <a:xfrm flipV="1">
            <a:off x="9075762" y="2850722"/>
            <a:ext cx="1023580" cy="1774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ttangolo 17"/>
          <p:cNvSpPr/>
          <p:nvPr/>
        </p:nvSpPr>
        <p:spPr>
          <a:xfrm>
            <a:off x="10085695" y="2441289"/>
            <a:ext cx="1610436" cy="40943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LAMP</a:t>
            </a:r>
            <a:endParaRPr lang="it-IT" dirty="0"/>
          </a:p>
        </p:txBody>
      </p:sp>
      <p:cxnSp>
        <p:nvCxnSpPr>
          <p:cNvPr id="27" name="Connettore 1 26"/>
          <p:cNvCxnSpPr/>
          <p:nvPr/>
        </p:nvCxnSpPr>
        <p:spPr>
          <a:xfrm flipV="1">
            <a:off x="7014949" y="1528549"/>
            <a:ext cx="532263" cy="11737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ttangolo 27"/>
          <p:cNvSpPr/>
          <p:nvPr/>
        </p:nvSpPr>
        <p:spPr>
          <a:xfrm>
            <a:off x="7281079" y="955343"/>
            <a:ext cx="2013045" cy="4470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BOOKSHELF</a:t>
            </a:r>
            <a:endParaRPr lang="it-IT" dirty="0"/>
          </a:p>
        </p:txBody>
      </p:sp>
      <p:cxnSp>
        <p:nvCxnSpPr>
          <p:cNvPr id="30" name="Connettore 1 29"/>
          <p:cNvCxnSpPr/>
          <p:nvPr/>
        </p:nvCxnSpPr>
        <p:spPr>
          <a:xfrm flipH="1">
            <a:off x="6810233" y="4380931"/>
            <a:ext cx="586854" cy="127432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ttangolo 30"/>
          <p:cNvSpPr/>
          <p:nvPr/>
        </p:nvSpPr>
        <p:spPr>
          <a:xfrm>
            <a:off x="6073254" y="5540991"/>
            <a:ext cx="818865" cy="2753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BED</a:t>
            </a:r>
            <a:endParaRPr lang="it-IT" dirty="0"/>
          </a:p>
        </p:txBody>
      </p:sp>
      <p:cxnSp>
        <p:nvCxnSpPr>
          <p:cNvPr id="33" name="Connettore 1 32"/>
          <p:cNvCxnSpPr/>
          <p:nvPr/>
        </p:nvCxnSpPr>
        <p:spPr>
          <a:xfrm>
            <a:off x="6387152" y="1677039"/>
            <a:ext cx="1364776" cy="135110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ttangolo 33"/>
          <p:cNvSpPr/>
          <p:nvPr/>
        </p:nvSpPr>
        <p:spPr>
          <a:xfrm>
            <a:off x="5622877" y="1402397"/>
            <a:ext cx="968991" cy="2746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PILLOW</a:t>
            </a:r>
            <a:endParaRPr lang="it-IT" dirty="0"/>
          </a:p>
        </p:txBody>
      </p:sp>
      <p:sp>
        <p:nvSpPr>
          <p:cNvPr id="35" name="CasellaDiTesto 34"/>
          <p:cNvSpPr txBox="1"/>
          <p:nvPr/>
        </p:nvSpPr>
        <p:spPr>
          <a:xfrm>
            <a:off x="476374" y="204716"/>
            <a:ext cx="5160151" cy="63744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>
                <a:solidFill>
                  <a:srgbClr val="0070C0"/>
                </a:solidFill>
              </a:rPr>
              <a:t>IN MY BEDROOM </a:t>
            </a:r>
            <a:r>
              <a:rPr lang="it-IT" sz="2800" dirty="0" smtClean="0">
                <a:solidFill>
                  <a:srgbClr val="FF0000"/>
                </a:solidFill>
              </a:rPr>
              <a:t>THERE IS  </a:t>
            </a:r>
            <a:r>
              <a:rPr lang="it-IT" sz="2800" dirty="0" smtClean="0">
                <a:solidFill>
                  <a:srgbClr val="0070C0"/>
                </a:solidFill>
              </a:rPr>
              <a:t>:</a:t>
            </a:r>
          </a:p>
          <a:p>
            <a:r>
              <a:rPr lang="it-IT" sz="1600" dirty="0" smtClean="0">
                <a:solidFill>
                  <a:srgbClr val="0070C0"/>
                </a:solidFill>
              </a:rPr>
              <a:t>( </a:t>
            </a:r>
            <a:r>
              <a:rPr lang="it-IT" sz="1600" dirty="0" smtClean="0"/>
              <a:t>NELLA MIA CAMERA DA LETTO </a:t>
            </a:r>
            <a:r>
              <a:rPr lang="it-IT" sz="1600" dirty="0" smtClean="0">
                <a:solidFill>
                  <a:srgbClr val="FF0000"/>
                </a:solidFill>
              </a:rPr>
              <a:t>C’è</a:t>
            </a:r>
            <a:r>
              <a:rPr lang="it-IT" sz="1600" dirty="0" smtClean="0"/>
              <a:t>)</a:t>
            </a:r>
          </a:p>
          <a:p>
            <a:r>
              <a:rPr lang="it-IT" sz="2800" dirty="0" smtClean="0">
                <a:solidFill>
                  <a:srgbClr val="0070C0"/>
                </a:solidFill>
              </a:rPr>
              <a:t>A BED,</a:t>
            </a:r>
          </a:p>
          <a:p>
            <a:r>
              <a:rPr lang="it-IT" sz="1600" dirty="0" smtClean="0"/>
              <a:t>(UN  LETTO)</a:t>
            </a:r>
            <a:endParaRPr lang="it-IT" sz="2800" dirty="0" smtClean="0"/>
          </a:p>
          <a:p>
            <a:r>
              <a:rPr lang="it-IT" sz="2800" dirty="0" smtClean="0">
                <a:solidFill>
                  <a:srgbClr val="0070C0"/>
                </a:solidFill>
              </a:rPr>
              <a:t>A PILLOW </a:t>
            </a:r>
            <a:r>
              <a:rPr lang="it-IT" sz="2800" dirty="0" smtClean="0">
                <a:solidFill>
                  <a:srgbClr val="FF0000"/>
                </a:solidFill>
              </a:rPr>
              <a:t>ON</a:t>
            </a:r>
            <a:r>
              <a:rPr lang="it-IT" sz="2800" dirty="0" smtClean="0">
                <a:solidFill>
                  <a:srgbClr val="0070C0"/>
                </a:solidFill>
              </a:rPr>
              <a:t> THE BED,</a:t>
            </a:r>
          </a:p>
          <a:p>
            <a:r>
              <a:rPr lang="it-IT" dirty="0" smtClean="0"/>
              <a:t>(un cuscino </a:t>
            </a:r>
            <a:r>
              <a:rPr lang="it-IT" dirty="0" smtClean="0">
                <a:solidFill>
                  <a:srgbClr val="FF0000"/>
                </a:solidFill>
              </a:rPr>
              <a:t>sul</a:t>
            </a:r>
            <a:r>
              <a:rPr lang="it-IT" dirty="0" smtClean="0"/>
              <a:t> letto)</a:t>
            </a:r>
          </a:p>
          <a:p>
            <a:r>
              <a:rPr lang="it-IT" sz="2800" dirty="0" smtClean="0">
                <a:solidFill>
                  <a:srgbClr val="0070C0"/>
                </a:solidFill>
              </a:rPr>
              <a:t>A BEDSIDE TABLE </a:t>
            </a:r>
            <a:r>
              <a:rPr lang="it-IT" sz="2800" dirty="0" smtClean="0">
                <a:solidFill>
                  <a:srgbClr val="FF0000"/>
                </a:solidFill>
              </a:rPr>
              <a:t>NEXT TO</a:t>
            </a:r>
            <a:r>
              <a:rPr lang="it-IT" sz="2800" dirty="0" smtClean="0">
                <a:solidFill>
                  <a:srgbClr val="0070C0"/>
                </a:solidFill>
              </a:rPr>
              <a:t> </a:t>
            </a:r>
            <a:r>
              <a:rPr lang="it-IT" sz="2800" dirty="0" smtClean="0">
                <a:solidFill>
                  <a:srgbClr val="0070C0"/>
                </a:solidFill>
              </a:rPr>
              <a:t>THE BED,</a:t>
            </a:r>
          </a:p>
          <a:p>
            <a:r>
              <a:rPr lang="it-IT" sz="1600" dirty="0" smtClean="0"/>
              <a:t>( un comodino</a:t>
            </a:r>
            <a:r>
              <a:rPr lang="it-IT" sz="1600" dirty="0" smtClean="0">
                <a:solidFill>
                  <a:srgbClr val="FF0000"/>
                </a:solidFill>
              </a:rPr>
              <a:t> </a:t>
            </a:r>
            <a:r>
              <a:rPr lang="it-IT" sz="1600" dirty="0" smtClean="0">
                <a:solidFill>
                  <a:srgbClr val="FF0000"/>
                </a:solidFill>
              </a:rPr>
              <a:t>accanto </a:t>
            </a:r>
            <a:r>
              <a:rPr lang="it-IT" sz="1600" dirty="0" smtClean="0">
                <a:solidFill>
                  <a:srgbClr val="FF0000"/>
                </a:solidFill>
              </a:rPr>
              <a:t> </a:t>
            </a:r>
            <a:r>
              <a:rPr lang="it-IT" sz="1600" dirty="0" smtClean="0"/>
              <a:t>al letto) </a:t>
            </a:r>
          </a:p>
          <a:p>
            <a:r>
              <a:rPr lang="it-IT" sz="2800" dirty="0" smtClean="0">
                <a:solidFill>
                  <a:srgbClr val="0070C0"/>
                </a:solidFill>
              </a:rPr>
              <a:t>A LAMP </a:t>
            </a:r>
            <a:r>
              <a:rPr lang="it-IT" sz="2800" dirty="0" smtClean="0">
                <a:solidFill>
                  <a:srgbClr val="FF0000"/>
                </a:solidFill>
              </a:rPr>
              <a:t>ON</a:t>
            </a:r>
            <a:r>
              <a:rPr lang="it-IT" sz="2800" dirty="0" smtClean="0">
                <a:solidFill>
                  <a:srgbClr val="0070C0"/>
                </a:solidFill>
              </a:rPr>
              <a:t> THE </a:t>
            </a:r>
            <a:r>
              <a:rPr lang="it-IT" sz="2800" dirty="0" smtClean="0">
                <a:solidFill>
                  <a:srgbClr val="0070C0"/>
                </a:solidFill>
              </a:rPr>
              <a:t>BEDSIDE TABLE,</a:t>
            </a:r>
            <a:endParaRPr lang="it-IT" sz="2800" dirty="0" smtClean="0">
              <a:solidFill>
                <a:srgbClr val="0070C0"/>
              </a:solidFill>
            </a:endParaRPr>
          </a:p>
          <a:p>
            <a:r>
              <a:rPr lang="it-IT" sz="1600" dirty="0" smtClean="0"/>
              <a:t>( una lampada </a:t>
            </a:r>
            <a:r>
              <a:rPr lang="it-IT" sz="1600" dirty="0" smtClean="0">
                <a:solidFill>
                  <a:srgbClr val="FF0000"/>
                </a:solidFill>
              </a:rPr>
              <a:t>sul</a:t>
            </a:r>
            <a:r>
              <a:rPr lang="it-IT" sz="1600" dirty="0" smtClean="0"/>
              <a:t> comodino)</a:t>
            </a:r>
          </a:p>
          <a:p>
            <a:r>
              <a:rPr lang="it-IT" sz="2800" dirty="0" smtClean="0">
                <a:solidFill>
                  <a:srgbClr val="0070C0"/>
                </a:solidFill>
              </a:rPr>
              <a:t>A RUG </a:t>
            </a:r>
            <a:r>
              <a:rPr lang="it-IT" sz="2800" dirty="0" smtClean="0">
                <a:solidFill>
                  <a:srgbClr val="FF0000"/>
                </a:solidFill>
              </a:rPr>
              <a:t>UNDER</a:t>
            </a:r>
            <a:r>
              <a:rPr lang="it-IT" sz="2800" dirty="0" smtClean="0">
                <a:solidFill>
                  <a:srgbClr val="0070C0"/>
                </a:solidFill>
              </a:rPr>
              <a:t> THE BED,</a:t>
            </a:r>
          </a:p>
          <a:p>
            <a:r>
              <a:rPr lang="it-IT" sz="1600" dirty="0" smtClean="0"/>
              <a:t>( un tappeto </a:t>
            </a:r>
            <a:r>
              <a:rPr lang="it-IT" sz="1600" dirty="0" smtClean="0">
                <a:solidFill>
                  <a:srgbClr val="FF0000"/>
                </a:solidFill>
              </a:rPr>
              <a:t>sotto</a:t>
            </a:r>
            <a:r>
              <a:rPr lang="it-IT" sz="1600" dirty="0" smtClean="0"/>
              <a:t> il letto)</a:t>
            </a:r>
          </a:p>
          <a:p>
            <a:r>
              <a:rPr lang="it-IT" sz="2800" dirty="0" smtClean="0">
                <a:solidFill>
                  <a:srgbClr val="0070C0"/>
                </a:solidFill>
              </a:rPr>
              <a:t>A BOOKSHELF </a:t>
            </a:r>
            <a:r>
              <a:rPr lang="it-IT" sz="2800" dirty="0" smtClean="0">
                <a:solidFill>
                  <a:srgbClr val="FF0000"/>
                </a:solidFill>
              </a:rPr>
              <a:t>NEAR</a:t>
            </a:r>
            <a:r>
              <a:rPr lang="it-IT" sz="2800" dirty="0" smtClean="0">
                <a:solidFill>
                  <a:srgbClr val="0070C0"/>
                </a:solidFill>
              </a:rPr>
              <a:t> THE BED, </a:t>
            </a:r>
          </a:p>
          <a:p>
            <a:r>
              <a:rPr lang="it-IT" sz="1600" dirty="0" smtClean="0"/>
              <a:t>( una libreria </a:t>
            </a:r>
            <a:r>
              <a:rPr lang="it-IT" sz="1600" dirty="0" smtClean="0">
                <a:solidFill>
                  <a:srgbClr val="FF0000"/>
                </a:solidFill>
              </a:rPr>
              <a:t>vicino</a:t>
            </a:r>
            <a:r>
              <a:rPr lang="it-IT" sz="1600" dirty="0" smtClean="0"/>
              <a:t> al letto)</a:t>
            </a:r>
            <a:endParaRPr lang="it-IT" sz="2800" dirty="0" smtClean="0">
              <a:solidFill>
                <a:srgbClr val="FF0000"/>
              </a:solidFill>
            </a:endParaRPr>
          </a:p>
          <a:p>
            <a:r>
              <a:rPr lang="it-IT" sz="2800" dirty="0" smtClean="0">
                <a:solidFill>
                  <a:srgbClr val="FF0000"/>
                </a:solidFill>
              </a:rPr>
              <a:t>THERE ISN’T</a:t>
            </a:r>
            <a:r>
              <a:rPr lang="it-IT" sz="2800" dirty="0" smtClean="0">
                <a:solidFill>
                  <a:srgbClr val="0070C0"/>
                </a:solidFill>
              </a:rPr>
              <a:t> A WARDROBE.</a:t>
            </a:r>
          </a:p>
          <a:p>
            <a:r>
              <a:rPr lang="it-IT" sz="1600" dirty="0" smtClean="0"/>
              <a:t>( </a:t>
            </a:r>
            <a:r>
              <a:rPr lang="it-IT" sz="1600" dirty="0" smtClean="0">
                <a:solidFill>
                  <a:srgbClr val="FF0000"/>
                </a:solidFill>
              </a:rPr>
              <a:t>non c’è </a:t>
            </a:r>
            <a:r>
              <a:rPr lang="it-IT" sz="1600" dirty="0" smtClean="0"/>
              <a:t>un armadio)</a:t>
            </a:r>
          </a:p>
          <a:p>
            <a:r>
              <a:rPr lang="it-IT" sz="2800" dirty="0" smtClean="0">
                <a:solidFill>
                  <a:srgbClr val="FF0000"/>
                </a:solidFill>
              </a:rPr>
              <a:t>THERE AREN’T </a:t>
            </a:r>
            <a:r>
              <a:rPr lang="it-IT" sz="2800" dirty="0" smtClean="0">
                <a:solidFill>
                  <a:srgbClr val="0070C0"/>
                </a:solidFill>
              </a:rPr>
              <a:t>BOOKS</a:t>
            </a:r>
          </a:p>
        </p:txBody>
      </p:sp>
      <p:pic>
        <p:nvPicPr>
          <p:cNvPr id="2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95164" y="599082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287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i="1" dirty="0" smtClean="0">
                <a:solidFill>
                  <a:srgbClr val="0070C0"/>
                </a:solidFill>
              </a:rPr>
              <a:t>THIS IS MY BATHROOM</a:t>
            </a:r>
            <a:endParaRPr lang="it-IT" i="1" dirty="0">
              <a:solidFill>
                <a:srgbClr val="0070C0"/>
              </a:solidFill>
            </a:endParaRP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7683690" y="2795014"/>
            <a:ext cx="3287973" cy="2449800"/>
          </a:xfrm>
          <a:prstGeom prst="rect">
            <a:avLst/>
          </a:prstGeom>
        </p:spPr>
      </p:pic>
      <p:cxnSp>
        <p:nvCxnSpPr>
          <p:cNvPr id="6" name="Connettore 1 5"/>
          <p:cNvCxnSpPr/>
          <p:nvPr/>
        </p:nvCxnSpPr>
        <p:spPr>
          <a:xfrm flipV="1">
            <a:off x="8475260" y="2497540"/>
            <a:ext cx="811472" cy="34181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ttangolo 6"/>
          <p:cNvSpPr/>
          <p:nvPr/>
        </p:nvSpPr>
        <p:spPr>
          <a:xfrm>
            <a:off x="9286733" y="2183643"/>
            <a:ext cx="990032" cy="3138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MIRROR</a:t>
            </a:r>
            <a:endParaRPr lang="it-IT" dirty="0"/>
          </a:p>
        </p:txBody>
      </p:sp>
      <p:cxnSp>
        <p:nvCxnSpPr>
          <p:cNvPr id="9" name="Connettore 1 8"/>
          <p:cNvCxnSpPr/>
          <p:nvPr/>
        </p:nvCxnSpPr>
        <p:spPr>
          <a:xfrm>
            <a:off x="10085696" y="4599296"/>
            <a:ext cx="49757" cy="8215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ttangolo 9"/>
          <p:cNvSpPr/>
          <p:nvPr/>
        </p:nvSpPr>
        <p:spPr>
          <a:xfrm>
            <a:off x="9629064" y="5377218"/>
            <a:ext cx="1342599" cy="464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BATHTUB</a:t>
            </a:r>
            <a:endParaRPr lang="it-IT" dirty="0"/>
          </a:p>
        </p:txBody>
      </p:sp>
      <p:cxnSp>
        <p:nvCxnSpPr>
          <p:cNvPr id="15" name="Connettore 1 14"/>
          <p:cNvCxnSpPr/>
          <p:nvPr/>
        </p:nvCxnSpPr>
        <p:spPr>
          <a:xfrm flipH="1" flipV="1">
            <a:off x="7438030" y="2497540"/>
            <a:ext cx="423080" cy="16513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ttangolo 15"/>
          <p:cNvSpPr/>
          <p:nvPr/>
        </p:nvSpPr>
        <p:spPr>
          <a:xfrm>
            <a:off x="7438030" y="2183643"/>
            <a:ext cx="1351128" cy="3138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WASHBASIN</a:t>
            </a:r>
            <a:endParaRPr lang="it-IT" dirty="0"/>
          </a:p>
        </p:txBody>
      </p:sp>
      <p:cxnSp>
        <p:nvCxnSpPr>
          <p:cNvPr id="18" name="Connettore 1 17"/>
          <p:cNvCxnSpPr/>
          <p:nvPr/>
        </p:nvCxnSpPr>
        <p:spPr>
          <a:xfrm flipH="1">
            <a:off x="7861110" y="5244814"/>
            <a:ext cx="150126" cy="29747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ttangolo 19"/>
          <p:cNvSpPr/>
          <p:nvPr/>
        </p:nvSpPr>
        <p:spPr>
          <a:xfrm>
            <a:off x="7861110" y="5542288"/>
            <a:ext cx="818866" cy="2989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TOILET</a:t>
            </a:r>
            <a:endParaRPr lang="it-IT" dirty="0"/>
          </a:p>
        </p:txBody>
      </p:sp>
      <p:sp>
        <p:nvSpPr>
          <p:cNvPr id="22" name="CasellaDiTesto 21"/>
          <p:cNvSpPr txBox="1"/>
          <p:nvPr/>
        </p:nvSpPr>
        <p:spPr>
          <a:xfrm>
            <a:off x="838200" y="1506022"/>
            <a:ext cx="6326305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>
                <a:solidFill>
                  <a:srgbClr val="0070C0"/>
                </a:solidFill>
              </a:rPr>
              <a:t>IN MY BATHROOM </a:t>
            </a:r>
            <a:r>
              <a:rPr lang="it-IT" sz="2800" dirty="0" smtClean="0">
                <a:solidFill>
                  <a:srgbClr val="FF0000"/>
                </a:solidFill>
              </a:rPr>
              <a:t>THERE IS </a:t>
            </a:r>
            <a:r>
              <a:rPr lang="it-IT" sz="2800" dirty="0" smtClean="0">
                <a:solidFill>
                  <a:srgbClr val="0070C0"/>
                </a:solidFill>
              </a:rPr>
              <a:t>:</a:t>
            </a:r>
          </a:p>
          <a:p>
            <a:r>
              <a:rPr lang="it-IT" dirty="0" smtClean="0"/>
              <a:t>(Nel mio bagno c’è)</a:t>
            </a:r>
          </a:p>
          <a:p>
            <a:endParaRPr lang="it-IT" dirty="0" smtClean="0"/>
          </a:p>
          <a:p>
            <a:r>
              <a:rPr lang="it-IT" sz="2800" dirty="0" smtClean="0">
                <a:solidFill>
                  <a:srgbClr val="0070C0"/>
                </a:solidFill>
              </a:rPr>
              <a:t>A WASHBASIN, A MIRROR , A BATHTUB,</a:t>
            </a:r>
          </a:p>
          <a:p>
            <a:r>
              <a:rPr lang="it-IT" dirty="0" smtClean="0"/>
              <a:t>( un lava, uno specchio, una vasca,)</a:t>
            </a:r>
          </a:p>
          <a:p>
            <a:r>
              <a:rPr lang="it-IT" sz="2800" dirty="0" smtClean="0">
                <a:solidFill>
                  <a:srgbClr val="0070C0"/>
                </a:solidFill>
              </a:rPr>
              <a:t> </a:t>
            </a:r>
          </a:p>
          <a:p>
            <a:r>
              <a:rPr lang="it-IT" sz="2800" dirty="0" smtClean="0">
                <a:solidFill>
                  <a:srgbClr val="0070C0"/>
                </a:solidFill>
              </a:rPr>
              <a:t>A TOILET,</a:t>
            </a:r>
          </a:p>
          <a:p>
            <a:r>
              <a:rPr lang="it-IT" dirty="0" smtClean="0"/>
              <a:t>( un gabinetto)</a:t>
            </a:r>
          </a:p>
          <a:p>
            <a:endParaRPr lang="it-IT" dirty="0" smtClean="0"/>
          </a:p>
          <a:p>
            <a:r>
              <a:rPr lang="it-IT" sz="2800" dirty="0" smtClean="0">
                <a:solidFill>
                  <a:srgbClr val="0070C0"/>
                </a:solidFill>
              </a:rPr>
              <a:t> BUT </a:t>
            </a:r>
            <a:r>
              <a:rPr lang="it-IT" sz="2800" dirty="0" smtClean="0">
                <a:solidFill>
                  <a:srgbClr val="FF0000"/>
                </a:solidFill>
              </a:rPr>
              <a:t>THERE ISN’T </a:t>
            </a:r>
            <a:r>
              <a:rPr lang="it-IT" sz="2800" dirty="0" smtClean="0">
                <a:solidFill>
                  <a:srgbClr val="0070C0"/>
                </a:solidFill>
              </a:rPr>
              <a:t>A SHOWER</a:t>
            </a:r>
          </a:p>
          <a:p>
            <a:r>
              <a:rPr lang="it-IT" dirty="0"/>
              <a:t>(</a:t>
            </a:r>
            <a:r>
              <a:rPr lang="it-IT" dirty="0" smtClean="0"/>
              <a:t> ma </a:t>
            </a:r>
            <a:r>
              <a:rPr lang="it-IT" dirty="0" smtClean="0">
                <a:solidFill>
                  <a:srgbClr val="FF0000"/>
                </a:solidFill>
              </a:rPr>
              <a:t>non c’è </a:t>
            </a:r>
            <a:r>
              <a:rPr lang="it-IT" dirty="0" smtClean="0"/>
              <a:t>una doccia) </a:t>
            </a:r>
            <a:endParaRPr lang="it-IT" dirty="0"/>
          </a:p>
        </p:txBody>
      </p:sp>
      <p:pic>
        <p:nvPicPr>
          <p:cNvPr id="3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15133" y="54495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267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7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i="1" dirty="0" smtClean="0">
                <a:solidFill>
                  <a:srgbClr val="0070C0"/>
                </a:solidFill>
              </a:rPr>
              <a:t>GRAMMAR</a:t>
            </a:r>
            <a:endParaRPr lang="it-IT" i="1" dirty="0">
              <a:solidFill>
                <a:srgbClr val="0070C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it-IT" dirty="0" smtClean="0"/>
              <a:t>Nella </a:t>
            </a:r>
            <a:r>
              <a:rPr lang="it-IT" dirty="0" smtClean="0"/>
              <a:t>UNIT </a:t>
            </a:r>
            <a:r>
              <a:rPr lang="it-IT" dirty="0" smtClean="0"/>
              <a:t>«</a:t>
            </a:r>
            <a:r>
              <a:rPr lang="it-IT" dirty="0" smtClean="0">
                <a:solidFill>
                  <a:srgbClr val="0070C0"/>
                </a:solidFill>
              </a:rPr>
              <a:t>WHAT BEAUTIFUL CASTLE</a:t>
            </a:r>
            <a:r>
              <a:rPr lang="it-IT" dirty="0" smtClean="0"/>
              <a:t>» ed in questo </a:t>
            </a:r>
            <a:r>
              <a:rPr lang="it-IT" dirty="0" err="1" smtClean="0"/>
              <a:t>Power</a:t>
            </a:r>
            <a:r>
              <a:rPr lang="it-IT" dirty="0" smtClean="0"/>
              <a:t> Point</a:t>
            </a:r>
          </a:p>
          <a:p>
            <a:pPr marL="0" indent="0">
              <a:buNone/>
            </a:pPr>
            <a:r>
              <a:rPr lang="it-IT" dirty="0" smtClean="0"/>
              <a:t> «</a:t>
            </a:r>
            <a:r>
              <a:rPr lang="it-IT" dirty="0" smtClean="0">
                <a:solidFill>
                  <a:srgbClr val="0070C0"/>
                </a:solidFill>
              </a:rPr>
              <a:t>MY HOUSE</a:t>
            </a:r>
            <a:r>
              <a:rPr lang="it-IT" dirty="0" smtClean="0"/>
              <a:t>» abbiamo incontrato alcune regole grammaticali come:</a:t>
            </a:r>
          </a:p>
          <a:p>
            <a:pPr marL="0" indent="0" algn="ctr">
              <a:buNone/>
            </a:pPr>
            <a:r>
              <a:rPr lang="it-IT" dirty="0"/>
              <a:t>IN MY BEDROOM</a:t>
            </a:r>
            <a:endParaRPr lang="it-IT" dirty="0" smtClean="0"/>
          </a:p>
          <a:p>
            <a:pPr marL="0" indent="0">
              <a:buNone/>
            </a:pPr>
            <a:r>
              <a:rPr lang="it-IT" sz="3600" dirty="0" smtClean="0">
                <a:solidFill>
                  <a:srgbClr val="FF0000"/>
                </a:solidFill>
              </a:rPr>
              <a:t>THERE IS  </a:t>
            </a:r>
            <a:r>
              <a:rPr lang="it-IT" dirty="0"/>
              <a:t>( C’è)</a:t>
            </a:r>
            <a:r>
              <a:rPr lang="it-IT" dirty="0" smtClean="0">
                <a:solidFill>
                  <a:srgbClr val="FF0000"/>
                </a:solidFill>
              </a:rPr>
              <a:t>                        </a:t>
            </a:r>
            <a:r>
              <a:rPr lang="it-IT" sz="3600" dirty="0" smtClean="0">
                <a:solidFill>
                  <a:srgbClr val="FF0000"/>
                </a:solidFill>
              </a:rPr>
              <a:t>THERE ISN’T </a:t>
            </a:r>
            <a:r>
              <a:rPr lang="it-IT" dirty="0" smtClean="0"/>
              <a:t>( </a:t>
            </a:r>
            <a:r>
              <a:rPr lang="it-IT" dirty="0"/>
              <a:t>NON C’è)</a:t>
            </a:r>
          </a:p>
          <a:p>
            <a:pPr marL="0" indent="0">
              <a:buNone/>
            </a:pPr>
            <a:r>
              <a:rPr lang="it-IT" dirty="0" smtClean="0"/>
              <a:t>THERE IS A BED                                       THERE </a:t>
            </a:r>
            <a:r>
              <a:rPr lang="it-IT" dirty="0" smtClean="0"/>
              <a:t>ISN’T A  </a:t>
            </a:r>
            <a:r>
              <a:rPr lang="it-IT" dirty="0" smtClean="0"/>
              <a:t>WARDROBE</a:t>
            </a:r>
            <a:endParaRPr lang="it-IT" dirty="0"/>
          </a:p>
          <a:p>
            <a:pPr marL="0" indent="0">
              <a:buNone/>
            </a:pPr>
            <a:r>
              <a:rPr lang="it-IT" sz="3600" dirty="0" smtClean="0">
                <a:solidFill>
                  <a:srgbClr val="FF0000"/>
                </a:solidFill>
              </a:rPr>
              <a:t>THERE ARE   </a:t>
            </a:r>
            <a:r>
              <a:rPr lang="it-IT" sz="3000" dirty="0"/>
              <a:t>( CI SONO)</a:t>
            </a:r>
            <a:r>
              <a:rPr lang="it-IT" sz="3000" dirty="0" smtClean="0">
                <a:solidFill>
                  <a:srgbClr val="FF0000"/>
                </a:solidFill>
              </a:rPr>
              <a:t>          </a:t>
            </a:r>
            <a:r>
              <a:rPr lang="it-IT" sz="3600" dirty="0" smtClean="0">
                <a:solidFill>
                  <a:srgbClr val="FF0000"/>
                </a:solidFill>
              </a:rPr>
              <a:t>THERE AREN’T </a:t>
            </a:r>
            <a:r>
              <a:rPr lang="it-IT" sz="3000" dirty="0" smtClean="0"/>
              <a:t>( </a:t>
            </a:r>
            <a:r>
              <a:rPr lang="it-IT" sz="3000" dirty="0"/>
              <a:t>NON CI SONO)</a:t>
            </a:r>
          </a:p>
          <a:p>
            <a:pPr marL="0" indent="0">
              <a:buNone/>
            </a:pPr>
            <a:r>
              <a:rPr lang="it-IT" sz="3000" dirty="0" smtClean="0"/>
              <a:t>THERE ARE THREE BOOKS             THERE AREN’T TWO CHAIRS</a:t>
            </a:r>
            <a:endParaRPr lang="it-IT" dirty="0"/>
          </a:p>
        </p:txBody>
      </p:sp>
      <p:pic>
        <p:nvPicPr>
          <p:cNvPr id="4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86233" y="57023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057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8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i="1" dirty="0" smtClean="0"/>
              <a:t>       </a:t>
            </a:r>
            <a:r>
              <a:rPr lang="it-IT" i="1" dirty="0" smtClean="0">
                <a:solidFill>
                  <a:srgbClr val="0070C0"/>
                </a:solidFill>
              </a:rPr>
              <a:t>PREPOSITION OF PLACE</a:t>
            </a:r>
            <a:endParaRPr lang="it-IT" i="1" dirty="0">
              <a:solidFill>
                <a:srgbClr val="0070C0"/>
              </a:solidFill>
            </a:endParaRP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423632" y="2078186"/>
            <a:ext cx="2101412" cy="1572755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3632" y="4434458"/>
            <a:ext cx="2085807" cy="1650279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34077" y="4624176"/>
            <a:ext cx="1776914" cy="1601297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34077" y="1738228"/>
            <a:ext cx="2284603" cy="2252672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409433" y="1738228"/>
            <a:ext cx="2893325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                     </a:t>
            </a:r>
            <a:r>
              <a:rPr lang="it-IT" sz="3200" dirty="0" smtClean="0">
                <a:solidFill>
                  <a:srgbClr val="FF0000"/>
                </a:solidFill>
              </a:rPr>
              <a:t>ON</a:t>
            </a:r>
          </a:p>
          <a:p>
            <a:r>
              <a:rPr lang="it-IT" sz="3200" dirty="0">
                <a:solidFill>
                  <a:srgbClr val="FF0000"/>
                </a:solidFill>
              </a:rPr>
              <a:t> </a:t>
            </a:r>
            <a:r>
              <a:rPr lang="it-IT" sz="3200" dirty="0" smtClean="0">
                <a:solidFill>
                  <a:srgbClr val="FF0000"/>
                </a:solidFill>
              </a:rPr>
              <a:t>   (sopra/ su)   </a:t>
            </a:r>
            <a:endParaRPr lang="it-IT" sz="3200" dirty="0">
              <a:solidFill>
                <a:srgbClr val="FF0000"/>
              </a:solidFill>
            </a:endParaRPr>
          </a:p>
          <a:p>
            <a:endParaRPr lang="it-IT" dirty="0" smtClean="0"/>
          </a:p>
          <a:p>
            <a:r>
              <a:rPr lang="it-IT" sz="2400" dirty="0" smtClean="0"/>
              <a:t>THE CAT IS ON THE CHAIR  </a:t>
            </a:r>
            <a:endParaRPr lang="it-IT" sz="2400" dirty="0"/>
          </a:p>
        </p:txBody>
      </p:sp>
      <p:sp>
        <p:nvSpPr>
          <p:cNvPr id="12" name="CasellaDiTesto 11"/>
          <p:cNvSpPr txBox="1"/>
          <p:nvPr/>
        </p:nvSpPr>
        <p:spPr>
          <a:xfrm>
            <a:off x="530307" y="4397822"/>
            <a:ext cx="2893325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>
                <a:solidFill>
                  <a:srgbClr val="FF0000"/>
                </a:solidFill>
              </a:rPr>
              <a:t>          UNDER</a:t>
            </a:r>
          </a:p>
          <a:p>
            <a:r>
              <a:rPr lang="it-IT" sz="2400" dirty="0" smtClean="0">
                <a:solidFill>
                  <a:srgbClr val="FF0000"/>
                </a:solidFill>
              </a:rPr>
              <a:t>             (sotto)      </a:t>
            </a:r>
            <a:endParaRPr lang="it-IT" sz="2400" dirty="0">
              <a:solidFill>
                <a:srgbClr val="FF0000"/>
              </a:solidFill>
            </a:endParaRPr>
          </a:p>
          <a:p>
            <a:endParaRPr lang="it-IT" dirty="0" smtClean="0"/>
          </a:p>
          <a:p>
            <a:r>
              <a:rPr lang="it-IT" sz="2400" dirty="0" smtClean="0"/>
              <a:t>THE DOG IS UNDER THE TABLE</a:t>
            </a:r>
            <a:endParaRPr lang="it-IT" sz="2400" dirty="0"/>
          </a:p>
        </p:txBody>
      </p:sp>
      <p:sp>
        <p:nvSpPr>
          <p:cNvPr id="13" name="CasellaDiTesto 12"/>
          <p:cNvSpPr txBox="1"/>
          <p:nvPr/>
        </p:nvSpPr>
        <p:spPr>
          <a:xfrm>
            <a:off x="6632812" y="2067286"/>
            <a:ext cx="2866029" cy="4661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>
                <a:solidFill>
                  <a:srgbClr val="FF0000"/>
                </a:solidFill>
              </a:rPr>
              <a:t>         NEXT TO</a:t>
            </a:r>
          </a:p>
          <a:p>
            <a:r>
              <a:rPr lang="it-IT" sz="2400" dirty="0" smtClean="0">
                <a:solidFill>
                  <a:srgbClr val="FF0000"/>
                </a:solidFill>
              </a:rPr>
              <a:t>          (accanto)</a:t>
            </a:r>
          </a:p>
          <a:p>
            <a:endParaRPr lang="it-IT" sz="2400" dirty="0" smtClean="0">
              <a:solidFill>
                <a:srgbClr val="FF0000"/>
              </a:solidFill>
            </a:endParaRPr>
          </a:p>
          <a:p>
            <a:r>
              <a:rPr lang="it-IT" sz="2400" dirty="0" smtClean="0"/>
              <a:t>THE CAT IS NEXT TO THE BOWL</a:t>
            </a:r>
          </a:p>
          <a:p>
            <a:endParaRPr lang="it-IT" dirty="0"/>
          </a:p>
          <a:p>
            <a:endParaRPr lang="it-IT" dirty="0" smtClean="0"/>
          </a:p>
          <a:p>
            <a:endParaRPr lang="it-IT" dirty="0"/>
          </a:p>
          <a:p>
            <a:r>
              <a:rPr lang="it-IT" dirty="0"/>
              <a:t> </a:t>
            </a:r>
            <a:r>
              <a:rPr lang="it-IT" dirty="0" smtClean="0"/>
              <a:t>                     </a:t>
            </a:r>
            <a:r>
              <a:rPr lang="it-IT" sz="2800" dirty="0" smtClean="0">
                <a:solidFill>
                  <a:srgbClr val="FF0000"/>
                </a:solidFill>
              </a:rPr>
              <a:t>IN </a:t>
            </a:r>
          </a:p>
          <a:p>
            <a:r>
              <a:rPr lang="it-IT" sz="2400" dirty="0" smtClean="0">
                <a:solidFill>
                  <a:srgbClr val="FF0000"/>
                </a:solidFill>
              </a:rPr>
              <a:t>          (in/ dentro)</a:t>
            </a:r>
          </a:p>
          <a:p>
            <a:r>
              <a:rPr lang="it-IT" sz="2400" dirty="0" smtClean="0"/>
              <a:t>THE CAT IS IN THE BOWL</a:t>
            </a:r>
            <a:endParaRPr lang="it-IT" sz="2400" dirty="0"/>
          </a:p>
          <a:p>
            <a:endParaRPr lang="it-IT" dirty="0"/>
          </a:p>
        </p:txBody>
      </p:sp>
      <p:pic>
        <p:nvPicPr>
          <p:cNvPr id="3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096000" y="126938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323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07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396</TotalTime>
  <Words>619</Words>
  <Application>Microsoft Office PowerPoint</Application>
  <PresentationFormat>Widescreen</PresentationFormat>
  <Paragraphs>152</Paragraphs>
  <Slides>10</Slides>
  <Notes>1</Notes>
  <HiddenSlides>0</HiddenSlides>
  <MMClips>10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Tema di Office</vt:lpstr>
      <vt:lpstr>THIS IS MY HOUSE</vt:lpstr>
      <vt:lpstr>IN MY HOUSE:</vt:lpstr>
      <vt:lpstr>   THIS IS MY  KITCHEN</vt:lpstr>
      <vt:lpstr>Presentazione standard di PowerPoint</vt:lpstr>
      <vt:lpstr>THIS IS MY DINING ROOM</vt:lpstr>
      <vt:lpstr>                            THIS IS MY BEDROOM</vt:lpstr>
      <vt:lpstr>THIS IS MY BATHROOM</vt:lpstr>
      <vt:lpstr>GRAMMAR</vt:lpstr>
      <vt:lpstr>       PREPOSITION OF PLACE</vt:lpstr>
      <vt:lpstr> WHERE IS……………….? (DOV’è)                                    WHERE ARE……? (DOVE SONO)    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MY HOUSE</dc:title>
  <dc:creator>Pasqualina</dc:creator>
  <cp:lastModifiedBy>Pasqualina</cp:lastModifiedBy>
  <cp:revision>50</cp:revision>
  <dcterms:created xsi:type="dcterms:W3CDTF">2020-04-17T14:19:26Z</dcterms:created>
  <dcterms:modified xsi:type="dcterms:W3CDTF">2020-04-21T08:39:06Z</dcterms:modified>
</cp:coreProperties>
</file>