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1837E-686B-433A-B101-CCA8526F5EF6}" v="3" dt="2020-04-06T10:18:29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Title-R1d.png">
            <a:extLst>
              <a:ext uri="{FF2B5EF4-FFF2-40B4-BE49-F238E27FC236}">
                <a16:creationId xmlns:a16="http://schemas.microsoft.com/office/drawing/2014/main" id="{7E862859-14BF-4CC9-A1AA-9B3100E0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35AB0-D81D-4F0D-886E-AECB6DEF4A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51011" y="1300788"/>
            <a:ext cx="8689972" cy="2509214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6A1F8E8-EDE1-4359-A435-FF05AB3176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2" cy="1371600"/>
          </a:xfrm>
        </p:spPr>
        <p:txBody>
          <a:bodyPr anchorCtr="1"/>
          <a:lstStyle>
            <a:lvl1pPr marL="0" indent="0" algn="ctr">
              <a:buNone/>
              <a:defRPr sz="2200"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918EEA-2833-42B9-8B50-013BB30F15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7A0DC-2A32-4B1F-8391-BE34F241059E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9DE403-E790-4144-9805-BEEF59CC77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B63851-C58E-4531-993E-6E5D2ED01C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4AD13-0EF2-463A-858E-5EC05E6B5B8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5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A9AD3202-7FB6-4284-ACBC-4EDB61B23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5AE9E1-EEE4-41AC-B542-98E8512C1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4289377"/>
            <a:ext cx="10364431" cy="811612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EB1F64A-A4D9-4A4B-ABA2-043DBEECF90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4742" y="698263"/>
            <a:ext cx="9822530" cy="3214134"/>
          </a:xfrm>
          <a:ln w="82552" cap="sq">
            <a:solidFill>
              <a:srgbClr val="C1D4E5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CE03AE-AA01-47C2-855C-9FFD80ADED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5108725"/>
            <a:ext cx="10364449" cy="682471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F87E8CB-F174-4B03-91AB-C6B118D47C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7A985C-59B2-48E2-AD9D-DDF3C74983BB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B8D3059-C643-4D74-BA16-94719F1CDF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7154FC4-46CB-4EB0-9E78-CA36EF1CC6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377AE5-B4C9-4863-AE77-20F16440C56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5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625D5393-7AE3-4D0F-A6A9-62CA8D374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6C3922-12AD-44D9-A03F-C83BBBA6B8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342724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0BF41-0AE0-4375-B8BD-626E4909EF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10364449" cy="1586383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4774D-EF9F-4462-886A-DA508C5B6E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53887B-EA17-4277-BD01-E82E6CDDCBEA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452BA-918A-4CB4-888E-367FDF1A7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A26B-2CF5-4E8B-BA7B-A45F278910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EE4338-5F6B-4358-AE6A-88A076CF297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HD-Content-R1d.png">
            <a:extLst>
              <a:ext uri="{FF2B5EF4-FFF2-40B4-BE49-F238E27FC236}">
                <a16:creationId xmlns:a16="http://schemas.microsoft.com/office/drawing/2014/main" id="{2456BAC9-A3EA-4875-8AC8-1DDF457A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BFF0A1-A884-4F8C-9898-D2B27593F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F3DA5-C095-40CD-AB3D-06BFE8CFEA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947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6E6DB6C-438D-4C9E-966F-1617563F85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372797"/>
            <a:ext cx="10364449" cy="1421050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B020CAD-3AAD-42EF-9D83-1F6BCC1ADB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16801-5130-40AC-AFAF-F645AF7BBDA6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1CCDC2D-ED1A-4CD8-9F24-27E398CA55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933D477-975F-4B87-944B-3969ED6B7C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A743E3-EA24-4E61-8B5A-54A989E050D3}" type="slidenum">
              <a:t>‹N›</a:t>
            </a:fld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4BD79FA-E1A8-4C7A-9ED8-AD690FED0B76}"/>
              </a:ext>
            </a:extLst>
          </p:cNvPr>
          <p:cNvSpPr txBox="1"/>
          <p:nvPr/>
        </p:nvSpPr>
        <p:spPr>
          <a:xfrm>
            <a:off x="1001487" y="75416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“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2A82EB5A-D873-41FC-8A73-1CAB5CA70FBA}"/>
              </a:ext>
            </a:extLst>
          </p:cNvPr>
          <p:cNvSpPr txBox="1"/>
          <p:nvPr/>
        </p:nvSpPr>
        <p:spPr>
          <a:xfrm>
            <a:off x="10557561" y="299358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95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A84A5644-114D-4DA0-B7EB-91581653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9DB34F-6B0B-4FE4-8A92-451B5B2C67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2138717"/>
            <a:ext cx="10364449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B1430-2B91-4182-8A76-91380906CB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662333"/>
            <a:ext cx="10364449" cy="1140640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FF0E7-8CCC-4DAE-82C7-EF48B4DAA6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077A2B-7FAD-42DA-8487-400BE39925DF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C1DC1-002F-44D7-B829-3DB8BBE6C2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A974F-C4BD-439E-A99B-5DA54C55A7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E8F831-65C8-410B-8D91-ACDFE95E975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roplets-HD-Content-R1d.png">
            <a:extLst>
              <a:ext uri="{FF2B5EF4-FFF2-40B4-BE49-F238E27FC236}">
                <a16:creationId xmlns:a16="http://schemas.microsoft.com/office/drawing/2014/main" id="{62338C4F-2DD6-4363-BA48-CF8AECAC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D1FDD20-B419-476B-AF2F-1DAAA89D06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160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5937AA-195D-40FE-8C94-E104BB2C96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2367088"/>
            <a:ext cx="329897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3CC7A4B-E23D-4327-83C9-4096A751AB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2943353"/>
            <a:ext cx="329897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C9F982C-C017-4566-8A30-B8B2624ED8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52387" y="2367088"/>
            <a:ext cx="3291519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93C9EFB-75EE-4478-8B8C-11FB032A05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350" y="2943353"/>
            <a:ext cx="330335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89C788-5F45-47D0-90CC-BF190A0DC6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2367088"/>
            <a:ext cx="3304925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A25A5DD-D244-4278-83E9-B6C8FCDA68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2943353"/>
            <a:ext cx="3304925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6E3364A-3711-4427-9D99-DD1A27895F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9CF20E-4610-4FB5-B4E4-548C89C4E4C3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5010442-2789-4353-8F04-C0B9BA6F6D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D65244-051A-4C48-AE4B-0394F50E36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E09636-E147-40F7-A573-E8DE8BFC2AA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roplets-HD-Content-R1d.png">
            <a:extLst>
              <a:ext uri="{FF2B5EF4-FFF2-40B4-BE49-F238E27FC236}">
                <a16:creationId xmlns:a16="http://schemas.microsoft.com/office/drawing/2014/main" id="{35E1335E-62EB-4C35-80CE-FDAA05BCE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7549F3-11FA-4522-B035-4220180872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10773"/>
            <a:ext cx="10364449" cy="16039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FA05DD-6705-41C9-9399-BA658B6E9C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329641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38CB714-3B28-47D1-AD93-DCBEEC33CB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3778" y="2367088"/>
            <a:ext cx="3296412" cy="1524003"/>
          </a:xfrm>
          <a:ln w="82552" cap="sq">
            <a:solidFill>
              <a:srgbClr val="C1D4E5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EABB836-B070-4363-B353-0028FDF9F5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781077"/>
            <a:ext cx="329641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D280BE2-BBDE-428D-9CC2-98DEC19E39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2758" y="4204822"/>
            <a:ext cx="3301825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25F0468-256C-4A20-8C2A-74392D24D4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41350" y="2367088"/>
            <a:ext cx="3303352" cy="1524003"/>
          </a:xfrm>
          <a:ln w="82552" cap="sq">
            <a:solidFill>
              <a:srgbClr val="C1D4E5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7828840-9576-4861-AAEB-BEC425F55E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350" y="4781077"/>
            <a:ext cx="330335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F901193-D0B3-43C7-A505-F2EAB1307C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4204822"/>
            <a:ext cx="330068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64A5D9D-3D13-4292-80B9-65FA37261B7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973293" y="2367088"/>
            <a:ext cx="3304925" cy="1524003"/>
          </a:xfrm>
          <a:ln w="82552" cap="sq">
            <a:solidFill>
              <a:srgbClr val="C1D4E5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F362BA7-9995-4BC4-80D5-141F314C32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174" y="4781077"/>
            <a:ext cx="3305053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C43E1EB6-793B-4214-B79B-4226B2D7DF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A0B0E6-18E7-48DE-A315-52FFF8112E08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D27E1B1-8791-4ED9-BEEF-B1AD6D0569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6D6D011-5AC2-4B9A-8272-A2896EC3B7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6EFFBC-434F-4944-9AB8-A4AAD613277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1E315DA9-5FCA-4969-89B9-665B43C7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D86FC5-F409-4F9F-AE30-E828833E8A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8FA30CA7-FE1F-4BF6-B146-49CCAFAFD1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5602FF-360F-46E5-B491-0D1A4DF18F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1E44ED-9082-4640-BBC3-4C4826B7B334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77D157-00E6-48B9-B8BA-CB813B84A1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3826EE-A1FF-44A1-846C-FC01B7B501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35504-3628-4F84-A6F3-0FB2AC390DA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2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HD-Content-R1d.png">
            <a:extLst>
              <a:ext uri="{FF2B5EF4-FFF2-40B4-BE49-F238E27FC236}">
                <a16:creationId xmlns:a16="http://schemas.microsoft.com/office/drawing/2014/main" id="{8140AB9A-7E4D-42EB-9097-9DBD371E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3EAD3D78-DC32-4594-A25C-F6888CE36A5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609603"/>
            <a:ext cx="2553324" cy="5181603"/>
          </a:xfrm>
        </p:spPr>
        <p:txBody>
          <a:bodyPr vert="eaVert" anchorCtr="0"/>
          <a:lstStyle>
            <a:lvl1pPr algn="l"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C79C3EB3-6A75-4601-8F8B-4CE0308B779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13778" y="609603"/>
            <a:ext cx="7658721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05731B-A9EA-4424-A1D4-277F3453F7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EC58AF-A641-4093-A91E-1A907F0F2D3D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A4475B-E0CE-44A9-90DA-F1EFEBC4FA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A8511A-029B-4F49-85A7-909A0B3499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6BF94E-9883-47C1-977C-D68A93BA907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oplets-HD-Content-R1d.png">
            <a:extLst>
              <a:ext uri="{FF2B5EF4-FFF2-40B4-BE49-F238E27FC236}">
                <a16:creationId xmlns:a16="http://schemas.microsoft.com/office/drawing/2014/main" id="{9EC4E52C-176C-434E-A020-08BDE335A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F471BF-5DB3-4E22-AEB8-5C5FA6202B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4972AA-3A52-4362-859F-08DF24276D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103638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D477E6-3865-41AB-B72C-D66AC79247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8F490E-3E18-4611-8F09-25A81043E760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B6F725-4EE5-4CA1-A5BD-44897E3CA2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EC8D8B-2DBD-4869-88E5-C5B2BF2B84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8963BA-B9C0-4B36-9E1F-1648D28D815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HD-Content-R1d.png">
            <a:extLst>
              <a:ext uri="{FF2B5EF4-FFF2-40B4-BE49-F238E27FC236}">
                <a16:creationId xmlns:a16="http://schemas.microsoft.com/office/drawing/2014/main" id="{697351C8-03BB-49C2-B71A-3DBCD1A82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22FDC-B3B3-4EA7-9A65-06BEDBC496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828565"/>
            <a:ext cx="10351748" cy="2736817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78ECD32-9DAC-42CC-BA82-538281F6A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78" y="3657453"/>
            <a:ext cx="10351748" cy="136818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BD2999-146D-4B17-A1E8-3738E79D07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F589F9-98D4-4ED6-AAEF-C1F92CA296A7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04D430-3131-4386-A3EB-BC93FE96C7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A82583-A1B8-49C0-8F49-1A934D50DB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8EEE9F-8C8D-46B0-94B4-89BADE68584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2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FFA0363C-1211-4B0F-B341-E024CF32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77F444-9DC9-4ED4-928B-529A7D55B8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5B2695-B2B3-47B0-9A4C-CB97AC9A93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51060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403FAC7-B92B-4ACF-AD67-C0375CEFDA4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367088"/>
            <a:ext cx="5105396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FBB78CA-2272-4468-9862-C44DC61442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F89F5-D573-4B8B-83AA-E8C262231785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495979D-1A4C-4B3B-9257-96FF987807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61422C8-83F2-489F-9966-53A5F92692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DBB6EA-1CD8-4A86-8DB3-08BC91643D2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7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roplets-HD-Content-R1d.png">
            <a:extLst>
              <a:ext uri="{FF2B5EF4-FFF2-40B4-BE49-F238E27FC236}">
                <a16:creationId xmlns:a16="http://schemas.microsoft.com/office/drawing/2014/main" id="{1F489C91-34EC-4930-8332-7DDCE35D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D8FFCB9-4B07-4602-B7FC-DF0195C079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A337019-81AF-45D6-9FA5-7DC15C4AD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6328" y="2371020"/>
            <a:ext cx="4873477" cy="679993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62D2BD8-5A53-4049-A3B9-0F2DDF11161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13778" y="3051014"/>
            <a:ext cx="5106027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7B6CC7-C15D-40F1-8BF2-1887B4A6696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96420" y="2371020"/>
            <a:ext cx="4881807" cy="679993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11CF695-32CF-45D1-87CD-142A69F7D78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51014"/>
            <a:ext cx="5105396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1021F0C-A4C9-4077-BC4B-95416A54CD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DF62D7-0CB6-465C-BDFF-FA766B498CF5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12605D2-D7A7-4804-9D4D-577B16CA0B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7F3EDB1-4987-401B-901C-90F057CDB7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28AE38-3FE2-4EFC-98D0-553923FBD8E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4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88C483F6-8E9A-436A-AE99-EB658F852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E706E0-41C9-4D12-BC0C-6DF7657724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B45C564-3341-484E-9147-885CB8B9C3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6582D-496F-4CDB-8875-A4EB240077B3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07D085F-0F33-4A8D-B37C-E665786A13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C6DB606-7BAA-4CFE-82E9-562CD0165D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838899-F81B-4661-825A-7AB45A48ECE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9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>
            <a:extLst>
              <a:ext uri="{FF2B5EF4-FFF2-40B4-BE49-F238E27FC236}">
                <a16:creationId xmlns:a16="http://schemas.microsoft.com/office/drawing/2014/main" id="{DB9A709A-8E02-4424-B3BD-A4D39AAD4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674280D-0679-40AA-BB8E-7123913E17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8B8670-484F-4ED1-929F-DB7B8B9A62B7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EA4346E-1AF9-4F49-B705-1F5ECB63D8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E743C9-C43A-4B42-A7C8-604B80C7CF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55D42C-7690-4ABC-B7D0-E9C8558D8DF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3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HD-Content-R1d.png">
            <a:extLst>
              <a:ext uri="{FF2B5EF4-FFF2-40B4-BE49-F238E27FC236}">
                <a16:creationId xmlns:a16="http://schemas.microsoft.com/office/drawing/2014/main" id="{18EE1E16-E5D7-4232-AE34-DF4C71A1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00BE35-512B-405B-80A9-890B62DB6A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3935687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E387B0-FF14-4FAE-86E0-56A36CEA6F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78065" y="609603"/>
            <a:ext cx="6200162" cy="5181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23BDA80-77EE-479D-A9CE-6464BDEF420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78" y="2632850"/>
            <a:ext cx="3935687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24A3C22-3CAE-484F-8D9F-50C3BB52CE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C1D899-DCC3-4CDA-9988-A63A541A1971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5FFB4A8-518F-4859-B772-062EEE7C12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1014B51-09BB-44A4-BA7D-838E7B703B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1595AB-0766-44A3-BC87-BFE07F3FD8C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6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DA795DD4-66AA-4DF0-9BC1-964F434E3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4E02EB-6BAA-4238-A70E-BA3D835C64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5934968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03E7FEB-81C9-45E0-8ABB-B4758043DC5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424799" y="609603"/>
            <a:ext cx="3255355" cy="5181603"/>
          </a:xfrm>
          <a:ln w="82552" cap="sq">
            <a:solidFill>
              <a:srgbClr val="C1D4E5"/>
            </a:solidFill>
            <a:prstDash val="solid"/>
            <a:miter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624DC6F-FED1-43E9-9BC4-10C5F467822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632850"/>
            <a:ext cx="5934949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FABB144-D4D7-428C-9AC6-4450A1144F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EA0CAB-878E-4755-831F-197422EEB3B5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7F9274D-1E2E-4431-AA80-E01BFCF811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31209E-E29D-4DE6-9CB4-62C42A3D76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1062E6-9DC8-4BC2-B739-0DF9043399E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0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ECF5"/>
            </a:gs>
            <a:gs pos="100000">
              <a:srgbClr val="73AB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704F111F-D59E-4914-83A8-D3059A45323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7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B9D232C-7073-476E-A323-8E4CCAAA4F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18518"/>
            <a:ext cx="10364449" cy="1596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2E0EA4D-B6A7-4D49-9522-25EC367015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78" y="2367088"/>
            <a:ext cx="10364449" cy="342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5BECC2-3C96-41DE-9B85-7B37057EF15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78738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BABD3587-844D-47B4-A0FD-E2E72A5095C9}" type="datetime1">
              <a:rPr lang="en-US"/>
              <a:pPr lvl="0"/>
              <a:t>4/14/2020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8685C6-F088-4545-8913-CAEA159DC11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13778" y="5883277"/>
            <a:ext cx="667288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720779-F41B-47EC-85C1-24A8DF6FA9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14008" y="5883277"/>
            <a:ext cx="76421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5CF52A14-A61C-4B1E-9961-46B805AEE1ED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36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it-IT" sz="20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it-IT" sz="1800" b="0" i="0" u="none" strike="noStrike" kern="1200" cap="all" spc="0" baseline="0">
          <a:solidFill>
            <a:srgbClr val="000000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it-IT" sz="1600" b="0" i="0" u="none" strike="noStrike" kern="1200" cap="all" spc="0" baseline="0">
          <a:solidFill>
            <a:srgbClr val="000000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it-IT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it-IT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it.wikipedia.org/wiki/Beffa_del_monossido_di_diidrogeno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video" Target="https://www.youtube.com/embed/U0VGE0fhPhU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video" Target="https://www.youtube.com/embed/YCZEN_1uVEE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FD17B-627D-42EF-B7C3-E74B5AF0A2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46725" y="2160375"/>
            <a:ext cx="8353766" cy="2028820"/>
          </a:xfrm>
        </p:spPr>
        <p:txBody>
          <a:bodyPr>
            <a:normAutofit/>
          </a:bodyPr>
          <a:lstStyle/>
          <a:p>
            <a:pPr lvl="0"/>
            <a:r>
              <a:rPr lang="it-IT" sz="5400" b="1" dirty="0">
                <a:solidFill>
                  <a:srgbClr val="0070C0"/>
                </a:solidFill>
                <a:latin typeface="+mn-lt"/>
              </a:rPr>
              <a:t>«Lo spreco dell’acqua»</a:t>
            </a:r>
            <a:br>
              <a:rPr lang="it-IT" sz="5400" b="1" dirty="0">
                <a:solidFill>
                  <a:srgbClr val="0070C0"/>
                </a:solidFill>
                <a:latin typeface="+mn-lt"/>
              </a:rPr>
            </a:br>
            <a:r>
              <a:rPr lang="it-IT" sz="28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it-IT" sz="2700" b="1" dirty="0">
                <a:solidFill>
                  <a:srgbClr val="0070C0"/>
                </a:solidFill>
                <a:latin typeface="+mn-lt"/>
              </a:rPr>
              <a:t>utilizzo consapevole della risorsa)</a:t>
            </a:r>
            <a:br>
              <a:rPr lang="it-IT" sz="2700" b="1" dirty="0">
                <a:solidFill>
                  <a:srgbClr val="0070C0"/>
                </a:solidFill>
                <a:latin typeface="+mn-lt"/>
              </a:rPr>
            </a:br>
            <a:r>
              <a:rPr lang="it-IT" sz="2700" b="1" dirty="0">
                <a:solidFill>
                  <a:srgbClr val="0070C0"/>
                </a:solidFill>
                <a:latin typeface="+mn-lt"/>
              </a:rPr>
              <a:t>classi II scienze – tecnologia – </a:t>
            </a:r>
            <a:r>
              <a:rPr lang="it-IT" sz="2700" b="1" dirty="0" err="1">
                <a:solidFill>
                  <a:srgbClr val="0070C0"/>
                </a:solidFill>
                <a:latin typeface="+mn-lt"/>
              </a:rPr>
              <a:t>steam</a:t>
            </a:r>
            <a:r>
              <a:rPr lang="it-IT" sz="2700" b="1" dirty="0">
                <a:solidFill>
                  <a:srgbClr val="0070C0"/>
                </a:solidFill>
                <a:latin typeface="+mn-lt"/>
              </a:rPr>
              <a:t> - musica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FA6B54-60DB-4880-83AB-B826F1DD6A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51014" y="4227859"/>
            <a:ext cx="8689972" cy="1371600"/>
          </a:xfrm>
        </p:spPr>
        <p:txBody>
          <a:bodyPr anchorCtr="0"/>
          <a:lstStyle/>
          <a:p>
            <a:pPr lvl="0" algn="r"/>
            <a:r>
              <a:rPr lang="it-IT" b="1" dirty="0">
                <a:solidFill>
                  <a:srgbClr val="0070C0"/>
                </a:solidFill>
              </a:rPr>
              <a:t>Doc. V. Romano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997892E-EA59-473E-AE9F-7A7B1840C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1789" y="1258541"/>
            <a:ext cx="487363" cy="487363"/>
          </a:xfrm>
          <a:prstGeom prst="rect">
            <a:avLst/>
          </a:prstGeom>
        </p:spPr>
      </p:pic>
      <p:pic>
        <p:nvPicPr>
          <p:cNvPr id="1026" name="Picture 2" descr="Come risparmiare acqua e salvare il pianeta | Radio Deejay">
            <a:extLst>
              <a:ext uri="{FF2B5EF4-FFF2-40B4-BE49-F238E27FC236}">
                <a16:creationId xmlns:a16="http://schemas.microsoft.com/office/drawing/2014/main" id="{8FB74363-BF93-4E20-ADBF-476356AC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48" y="0"/>
            <a:ext cx="3945252" cy="25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B3562-2D4C-4463-B7CE-EC2F55E5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it-IT" dirty="0">
                <a:latin typeface="+mn-lt"/>
              </a:rPr>
            </a:br>
            <a:r>
              <a:rPr lang="it-IT" dirty="0">
                <a:solidFill>
                  <a:srgbClr val="0070C0"/>
                </a:solidFill>
                <a:latin typeface="+mn-lt"/>
              </a:rPr>
              <a:t>Questo è il simbolo </a:t>
            </a:r>
            <a:r>
              <a:rPr lang="it-IT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dell’acqua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2CF21-1E6B-4544-9252-BE6A0FD83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Significa che l’acqua è formata da 2 atomi di idrogeno (h) e 1 di ossigeno (o)</a:t>
            </a:r>
          </a:p>
        </p:txBody>
      </p:sp>
      <p:pic>
        <p:nvPicPr>
          <p:cNvPr id="4" name="Picture 2" descr="Formula chimica della Molecola di formula Molecolare dell'Acqua ...">
            <a:extLst>
              <a:ext uri="{FF2B5EF4-FFF2-40B4-BE49-F238E27FC236}">
                <a16:creationId xmlns:a16="http://schemas.microsoft.com/office/drawing/2014/main" id="{BC50801F-C4AA-4326-AA73-DA31D238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61" y="0"/>
            <a:ext cx="1867130" cy="126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F240CF4-4C0F-42C9-8388-A518B3350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33829" y="3429000"/>
            <a:ext cx="2676018" cy="27075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D12CD5-E539-47B5-9D1C-E96BD635E267}"/>
              </a:ext>
            </a:extLst>
          </p:cNvPr>
          <p:cNvSpPr txBox="1"/>
          <p:nvPr/>
        </p:nvSpPr>
        <p:spPr>
          <a:xfrm>
            <a:off x="4233829" y="6094202"/>
            <a:ext cx="267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6" tooltip="https://it.wikipedia.org/wiki/Beffa_del_monossido_di_diidrogeno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7" tooltip="https://creativecommons.org/licenses/by-sa/3.0/"/>
              </a:rPr>
              <a:t>CC BY-SA</a:t>
            </a:r>
            <a:endParaRPr lang="it-IT" sz="900"/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A6A59C5-5B15-47DD-8B88-B46A5EC88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5501" y="8231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7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DB419-91C0-4105-B0E4-AE2839C770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it-IT" b="1">
                <a:solidFill>
                  <a:srgbClr val="0070C0"/>
                </a:solidFill>
              </a:rPr>
              <a:t>Cos’è l’acqua?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840E3B-B581-40E3-9755-BD616F0A48A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anchorCtr="1">
            <a:normAutofit fontScale="47500" lnSpcReduction="20000"/>
          </a:bodyPr>
          <a:lstStyle/>
          <a:p>
            <a:pPr marL="0" lvl="0" indent="0" algn="ctr">
              <a:lnSpc>
                <a:spcPct val="280000"/>
              </a:lnSpc>
              <a:buNone/>
            </a:pPr>
            <a:r>
              <a:rPr lang="it-IT" sz="1300" dirty="0">
                <a:solidFill>
                  <a:srgbClr val="0070C0"/>
                </a:solidFill>
              </a:rPr>
              <a:t> </a:t>
            </a:r>
            <a:r>
              <a:rPr lang="it-IT" sz="4400" b="1" dirty="0">
                <a:solidFill>
                  <a:srgbClr val="0070C0"/>
                </a:solidFill>
              </a:rPr>
              <a:t>Più della metà del nostro pianeta e costituito d’acqua. L’acqua è l’elemento essenziale per l’uomo, gli animali, le piante e il territorio in cui essi vivono, un elemento insostituibile per l’agricoltura e l’industria. Ma è anche uno straordinario serbatoio di rifiuti inquinanti.</a:t>
            </a:r>
          </a:p>
        </p:txBody>
      </p:sp>
      <p:pic>
        <p:nvPicPr>
          <p:cNvPr id="4" name="Immagine 4" descr="Immagine che contiene neve, acqua, coperto, spiaggia&#10;&#10;Descrizione generata automaticamente">
            <a:extLst>
              <a:ext uri="{FF2B5EF4-FFF2-40B4-BE49-F238E27FC236}">
                <a16:creationId xmlns:a16="http://schemas.microsoft.com/office/drawing/2014/main" id="{F64E264E-4CD0-4BD1-9097-768755747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900" y="-42729"/>
            <a:ext cx="7397221" cy="26395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E0C77FF-F67D-47A0-845F-A9171B518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38CAF8-F384-4B44-B12B-61812374A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024" y="405844"/>
            <a:ext cx="8689972" cy="204552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rgbClr val="0070C0"/>
                </a:solidFill>
              </a:rPr>
              <a:t>Dobbiamo ricordare che l’acqua non può essere prodotta ma è soggetta ad un ciclo naturale detto «ciclo dell’acqua».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E98594-8B62-4EF2-9057-634EA7838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8565" y="7490549"/>
            <a:ext cx="8689972" cy="1371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 descr="00003] Il Ciclo della acqua | Angolo dei Bimbi">
            <a:extLst>
              <a:ext uri="{FF2B5EF4-FFF2-40B4-BE49-F238E27FC236}">
                <a16:creationId xmlns:a16="http://schemas.microsoft.com/office/drawing/2014/main" id="{EAA78C7B-8860-4DA2-A87A-6F176B0D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89" y="245137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69152FD-2EB2-449A-9C96-4E6E48AEB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4855" y="7052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550535-6DA0-4552-AF74-A2040B94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89906"/>
            <a:ext cx="4905980" cy="1406919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Acqua oro del terzo millennio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11C949-67B0-4BC4-B8BD-122C8026861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3796" y="1857080"/>
            <a:ext cx="5253541" cy="471101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L’acqua è indispensabile per gli esseri viventi. Rappresenta una risorsa preziosissima che va salvaguardata. Proprio per la sua importanza è stata recentemente chiamata «oro blu». L’acqua inizia a scarseggiare e si corrono grossi rischi per il futuro anche perché è diminuita la piovosità e gli scarsi fenomeni a cui assistiamo sono spesso così violenti da provocare alluvioni e smottamenti. L’acqua che cade violentemente non  viene assorbita dal terreno e pertanto non va ad alimentare le falde sotterranee. Per tali motivi si deve diminuire il suo consumo in tutte le attività quotidiane, dall’igiene personale, a quella degli alimenti e degli ambienti.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05F4C36F-762A-4D58-B9A1-74F618ECC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6" y="0"/>
            <a:ext cx="5556614" cy="6759019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A878883-9143-4456-8888-A3326027C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37302" y="5060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7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C0A9DF-B910-4138-816A-91A4C5D6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8" y="2630077"/>
            <a:ext cx="3935687" cy="1244339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Guardiamo il video</a:t>
            </a:r>
          </a:p>
        </p:txBody>
      </p:sp>
      <p:pic>
        <p:nvPicPr>
          <p:cNvPr id="5" name="Elementi multimediali online 4" title="Non beviamoci su:  Video Informativo sul Risparmio dell' Acqua per le scuole">
            <a:hlinkClick r:id="" action="ppaction://media"/>
            <a:extLst>
              <a:ext uri="{FF2B5EF4-FFF2-40B4-BE49-F238E27FC236}">
                <a16:creationId xmlns:a16="http://schemas.microsoft.com/office/drawing/2014/main" id="{00CDC43F-EE89-43E5-B903-10195583891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78413" y="609603"/>
            <a:ext cx="6818214" cy="5621515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BE03989-F29C-4FDF-B5C8-9BA8255645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1958" y="12331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2A8D0-F5D9-4809-9A56-0C605327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37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Rispondi</a:t>
            </a:r>
            <a:r>
              <a:rPr lang="en-US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alle</a:t>
            </a:r>
            <a:r>
              <a:rPr lang="en-US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seguenti</a:t>
            </a:r>
            <a:r>
              <a:rPr lang="en-US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domande</a:t>
            </a:r>
            <a:r>
              <a:rPr lang="en-US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7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leggi</a:t>
            </a:r>
            <a:r>
              <a:rPr lang="en-US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37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pagine</a:t>
            </a:r>
            <a:r>
              <a:rPr lang="en-US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120 - 121 e </a:t>
            </a:r>
            <a:r>
              <a:rPr lang="en-US" sz="37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completa</a:t>
            </a:r>
            <a:r>
              <a:rPr lang="en-US" sz="37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37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scheda</a:t>
            </a:r>
            <a:endParaRPr lang="en-US" sz="37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12650D-8611-43A5-8B77-5FF02CE0C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Cosa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rappresenta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l’acqua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gli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esseri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viventi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Come è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stata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recentemente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chiamata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Perché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l’acqua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comincia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scarseggiare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Cosa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provocano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eccessive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precipitazioni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atmosferiche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Per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quali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motivi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è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necessario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diminuire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consumo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dell’acqua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Quali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regole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dobbiamo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seguire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risparmiare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acqua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L'Acqua: Schede Didattiche per la Scuola Primaria | PianetaBambini.it">
            <a:extLst>
              <a:ext uri="{FF2B5EF4-FFF2-40B4-BE49-F238E27FC236}">
                <a16:creationId xmlns:a16="http://schemas.microsoft.com/office/drawing/2014/main" id="{9C56736B-EEA6-4612-B4F7-F4BC12F24ADE}"/>
              </a:ext>
            </a:extLst>
          </p:cNvPr>
          <p:cNvPicPr>
            <a:picLocks noGrp="1" noChangeAspect="1" noChangeArrowheads="1"/>
          </p:cNvPicPr>
          <p:nvPr>
            <p:ph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" r="-16" b="878"/>
          <a:stretch/>
        </p:blipFill>
        <p:spPr bwMode="auto">
          <a:xfrm>
            <a:off x="7556409" y="640082"/>
            <a:ext cx="3995928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3ED2A82-F7F6-4BBA-82B7-0E0192ED03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7450" y="319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8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ergia idroelettrica - ppt video online scaricare">
            <a:extLst>
              <a:ext uri="{FF2B5EF4-FFF2-40B4-BE49-F238E27FC236}">
                <a16:creationId xmlns:a16="http://schemas.microsoft.com/office/drawing/2014/main" id="{3DA1C4AB-B04C-4B7C-B465-F01F8C310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 bwMode="auto">
          <a:xfrm>
            <a:off x="1684138" y="248218"/>
            <a:ext cx="8599729" cy="63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B5B581A-1131-4643-8844-5C09ADAB70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9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i multimediali online 4" title="ACQUA Rap">
            <a:hlinkClick r:id="" action="ppaction://media"/>
            <a:extLst>
              <a:ext uri="{FF2B5EF4-FFF2-40B4-BE49-F238E27FC236}">
                <a16:creationId xmlns:a16="http://schemas.microsoft.com/office/drawing/2014/main" id="{64432C66-827F-4931-BB7F-A6198A8B29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78413" y="609603"/>
            <a:ext cx="6620251" cy="5602661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FFB1E3-D94E-4083-B74E-B15E4CA09E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3778" y="2516957"/>
            <a:ext cx="3935687" cy="3274239"/>
          </a:xfrm>
        </p:spPr>
        <p:txBody>
          <a:bodyPr/>
          <a:lstStyle/>
          <a:p>
            <a:r>
              <a:rPr lang="it-IT" sz="3200" b="1" dirty="0">
                <a:solidFill>
                  <a:srgbClr val="0070C0"/>
                </a:solidFill>
              </a:rPr>
              <a:t>ascoltiamo</a:t>
            </a:r>
          </a:p>
          <a:p>
            <a:r>
              <a:rPr lang="it-IT" sz="3200" b="1" dirty="0">
                <a:solidFill>
                  <a:srgbClr val="0070C0"/>
                </a:solidFill>
              </a:rPr>
              <a:t>«Acqua rap»</a:t>
            </a:r>
          </a:p>
          <a:p>
            <a:r>
              <a:rPr lang="it-IT" sz="3200" b="1" dirty="0">
                <a:solidFill>
                  <a:srgbClr val="0070C0"/>
                </a:solidFill>
              </a:rPr>
              <a:t>e…arrivederci al prossimo lavoro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1B072A6-AB9E-489E-A5C4-AA2CF647FF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81621" y="3659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5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cc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302</Words>
  <Application>Microsoft Office PowerPoint</Application>
  <PresentationFormat>Widescreen</PresentationFormat>
  <Paragraphs>21</Paragraphs>
  <Slides>9</Slides>
  <Notes>0</Notes>
  <HiddenSlides>0</HiddenSlides>
  <MMClips>11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Goccia</vt:lpstr>
      <vt:lpstr>«Lo spreco dell’acqua» (utilizzo consapevole della risorsa) classi II scienze – tecnologia – steam - musica</vt:lpstr>
      <vt:lpstr> Questo è il simbolo dell’acqua</vt:lpstr>
      <vt:lpstr>Cos’è l’acqua?</vt:lpstr>
      <vt:lpstr>Dobbiamo ricordare che l’acqua non può essere prodotta ma è soggetta ad un ciclo naturale detto «ciclo dell’acqua».</vt:lpstr>
      <vt:lpstr>Acqua oro del terzo millennio</vt:lpstr>
      <vt:lpstr>Guardiamo il video</vt:lpstr>
      <vt:lpstr>Rispondi alle seguenti domande, leggi le pagine 120 - 121 e completa la scheda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«Lo spreco dell’acqua» (utilizzo consapevole della risorsa)</dc:title>
  <dc:creator>Vincenzo Romano</dc:creator>
  <cp:lastModifiedBy>Vincenzo Romano</cp:lastModifiedBy>
  <cp:revision>14</cp:revision>
  <dcterms:created xsi:type="dcterms:W3CDTF">2020-04-07T17:03:36Z</dcterms:created>
  <dcterms:modified xsi:type="dcterms:W3CDTF">2020-04-14T15:05:49Z</dcterms:modified>
</cp:coreProperties>
</file>