
<file path=[Content_Types].xml><?xml version="1.0" encoding="utf-8"?>
<Types xmlns="http://schemas.openxmlformats.org/package/2006/content-types"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1" r:id="rId6"/>
    <p:sldId id="262" r:id="rId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49F4252-3FCD-48C9-A841-CE7182931CA5}" v="70" dt="2020-04-01T16:01:01.54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84" autoAdjust="0"/>
    <p:restoredTop sz="94660"/>
  </p:normalViewPr>
  <p:slideViewPr>
    <p:cSldViewPr snapToGrid="0">
      <p:cViewPr varScale="1">
        <p:scale>
          <a:sx n="71" d="100"/>
          <a:sy n="71" d="100"/>
        </p:scale>
        <p:origin x="66" y="7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13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microsoft.com/office/2016/11/relationships/changesInfo" Target="changesInfos/changesInfo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ntonella pirozzi" userId="f248f5e38db2fba2" providerId="Windows Live" clId="Web-{249F4252-3FCD-48C9-A841-CE7182931CA5}"/>
    <pc:docChg chg="modSld">
      <pc:chgData name="antonella pirozzi" userId="f248f5e38db2fba2" providerId="Windows Live" clId="Web-{249F4252-3FCD-48C9-A841-CE7182931CA5}" dt="2020-04-01T16:01:01.543" v="68" actId="20577"/>
      <pc:docMkLst>
        <pc:docMk/>
      </pc:docMkLst>
      <pc:sldChg chg="addSp modSp">
        <pc:chgData name="antonella pirozzi" userId="f248f5e38db2fba2" providerId="Windows Live" clId="Web-{249F4252-3FCD-48C9-A841-CE7182931CA5}" dt="2020-04-01T16:01:01.528" v="67" actId="20577"/>
        <pc:sldMkLst>
          <pc:docMk/>
          <pc:sldMk cId="3622625124" sldId="256"/>
        </pc:sldMkLst>
        <pc:spChg chg="mod">
          <ac:chgData name="antonella pirozzi" userId="f248f5e38db2fba2" providerId="Windows Live" clId="Web-{249F4252-3FCD-48C9-A841-CE7182931CA5}" dt="2020-04-01T16:00:04.713" v="63" actId="20577"/>
          <ac:spMkLst>
            <pc:docMk/>
            <pc:sldMk cId="3622625124" sldId="256"/>
            <ac:spMk id="3" creationId="{00000000-0000-0000-0000-000000000000}"/>
          </ac:spMkLst>
        </pc:spChg>
        <pc:spChg chg="add mod">
          <ac:chgData name="antonella pirozzi" userId="f248f5e38db2fba2" providerId="Windows Live" clId="Web-{249F4252-3FCD-48C9-A841-CE7182931CA5}" dt="2020-04-01T16:01:01.528" v="67" actId="20577"/>
          <ac:spMkLst>
            <pc:docMk/>
            <pc:sldMk cId="3622625124" sldId="256"/>
            <ac:spMk id="4" creationId="{31DBF4FA-B13F-41ED-86EC-F3C737B95884}"/>
          </ac:spMkLst>
        </pc:spChg>
      </pc:sldChg>
      <pc:sldChg chg="modSp">
        <pc:chgData name="antonella pirozzi" userId="f248f5e38db2fba2" providerId="Windows Live" clId="Web-{249F4252-3FCD-48C9-A841-CE7182931CA5}" dt="2020-04-01T15:57:30.629" v="17" actId="20577"/>
        <pc:sldMkLst>
          <pc:docMk/>
          <pc:sldMk cId="2501388679" sldId="261"/>
        </pc:sldMkLst>
        <pc:spChg chg="mod">
          <ac:chgData name="antonella pirozzi" userId="f248f5e38db2fba2" providerId="Windows Live" clId="Web-{249F4252-3FCD-48C9-A841-CE7182931CA5}" dt="2020-04-01T15:57:30.629" v="17" actId="20577"/>
          <ac:spMkLst>
            <pc:docMk/>
            <pc:sldMk cId="2501388679" sldId="261"/>
            <ac:spMk id="2" creationId="{A7C7CD52-C5C9-664B-B2B6-EEB22A4F998B}"/>
          </ac:spMkLst>
        </pc:spChg>
      </pc:sldChg>
      <pc:sldChg chg="modSp">
        <pc:chgData name="antonella pirozzi" userId="f248f5e38db2fba2" providerId="Windows Live" clId="Web-{249F4252-3FCD-48C9-A841-CE7182931CA5}" dt="2020-04-01T15:56:30.502" v="9" actId="20577"/>
        <pc:sldMkLst>
          <pc:docMk/>
          <pc:sldMk cId="381129039" sldId="262"/>
        </pc:sldMkLst>
        <pc:spChg chg="mod">
          <ac:chgData name="antonella pirozzi" userId="f248f5e38db2fba2" providerId="Windows Live" clId="Web-{249F4252-3FCD-48C9-A841-CE7182931CA5}" dt="2020-04-01T15:56:30.502" v="9" actId="20577"/>
          <ac:spMkLst>
            <pc:docMk/>
            <pc:sldMk cId="381129039" sldId="262"/>
            <ac:spMk id="2" creationId="{3731E30F-6A12-F545-B587-AD6C72D9DAAD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4/1/2020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58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media" Target="../media/media3.mp4"/><Relationship Id="rId7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audio" Target="../media/media4.mp3"/><Relationship Id="rId5" Type="http://schemas.microsoft.com/office/2007/relationships/media" Target="../media/media4.mp3"/><Relationship Id="rId10" Type="http://schemas.openxmlformats.org/officeDocument/2006/relationships/image" Target="../media/image2.png"/><Relationship Id="rId4" Type="http://schemas.openxmlformats.org/officeDocument/2006/relationships/video" Target="../media/media3.mp4"/><Relationship Id="rId9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4" name="Rectangle 44">
            <a:extLst>
              <a:ext uri="{FF2B5EF4-FFF2-40B4-BE49-F238E27FC236}">
                <a16:creationId xmlns:a16="http://schemas.microsoft.com/office/drawing/2014/main" id="{57ABABA7-0420-4200-9B65-1C1967CE93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998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6">
            <a:extLst>
              <a:ext uri="{FF2B5EF4-FFF2-40B4-BE49-F238E27FC236}">
                <a16:creationId xmlns:a16="http://schemas.microsoft.com/office/drawing/2014/main" id="{A317EBE3-FF86-4DA1-BC9A-331F7F2144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7A03E380-9CD1-4ABA-A763-9F9D252B89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6009967" y="0"/>
            <a:ext cx="6176982" cy="6853245"/>
            <a:chOff x="2487613" y="285750"/>
            <a:chExt cx="2428876" cy="5654676"/>
          </a:xfrm>
          <a:solidFill>
            <a:schemeClr val="bg2">
              <a:lumMod val="90000"/>
            </a:schemeClr>
          </a:solidFill>
        </p:grpSpPr>
        <p:sp>
          <p:nvSpPr>
            <p:cNvPr id="50" name="Freeform 11">
              <a:extLst>
                <a:ext uri="{FF2B5EF4-FFF2-40B4-BE49-F238E27FC236}">
                  <a16:creationId xmlns:a16="http://schemas.microsoft.com/office/drawing/2014/main" id="{66E01B84-4C2B-4DE5-90C8-9C4001A75B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51" name="Freeform 12">
              <a:extLst>
                <a:ext uri="{FF2B5EF4-FFF2-40B4-BE49-F238E27FC236}">
                  <a16:creationId xmlns:a16="http://schemas.microsoft.com/office/drawing/2014/main" id="{64CE5A7A-D5C5-4FE5-860C-0B5748FDEE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52" name="Freeform 13">
              <a:extLst>
                <a:ext uri="{FF2B5EF4-FFF2-40B4-BE49-F238E27FC236}">
                  <a16:creationId xmlns:a16="http://schemas.microsoft.com/office/drawing/2014/main" id="{016A7D2A-6EEA-47B8-A763-7D82E41B3C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53" name="Freeform 14">
              <a:extLst>
                <a:ext uri="{FF2B5EF4-FFF2-40B4-BE49-F238E27FC236}">
                  <a16:creationId xmlns:a16="http://schemas.microsoft.com/office/drawing/2014/main" id="{E758F6E7-6DEC-48D0-ACB1-E5E26B13E6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54" name="Freeform 15">
              <a:extLst>
                <a:ext uri="{FF2B5EF4-FFF2-40B4-BE49-F238E27FC236}">
                  <a16:creationId xmlns:a16="http://schemas.microsoft.com/office/drawing/2014/main" id="{B56657FF-C027-42E7-859B-902929B6FA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55" name="Freeform 16">
              <a:extLst>
                <a:ext uri="{FF2B5EF4-FFF2-40B4-BE49-F238E27FC236}">
                  <a16:creationId xmlns:a16="http://schemas.microsoft.com/office/drawing/2014/main" id="{79047F2A-5978-46C6-B3A2-54AAC2136B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56" name="Freeform 17">
              <a:extLst>
                <a:ext uri="{FF2B5EF4-FFF2-40B4-BE49-F238E27FC236}">
                  <a16:creationId xmlns:a16="http://schemas.microsoft.com/office/drawing/2014/main" id="{F3BE8FD1-0A72-4640-AC7A-2E057273F8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57" name="Freeform 18">
              <a:extLst>
                <a:ext uri="{FF2B5EF4-FFF2-40B4-BE49-F238E27FC236}">
                  <a16:creationId xmlns:a16="http://schemas.microsoft.com/office/drawing/2014/main" id="{752FC782-A372-4D11-B20D-958955E564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58" name="Freeform 19">
              <a:extLst>
                <a:ext uri="{FF2B5EF4-FFF2-40B4-BE49-F238E27FC236}">
                  <a16:creationId xmlns:a16="http://schemas.microsoft.com/office/drawing/2014/main" id="{AA00B2F1-BEE2-444A-8249-C8E3212CA1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4" y="468286"/>
              <a:ext cx="1768475" cy="4262464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59" name="Freeform 20">
              <a:extLst>
                <a:ext uri="{FF2B5EF4-FFF2-40B4-BE49-F238E27FC236}">
                  <a16:creationId xmlns:a16="http://schemas.microsoft.com/office/drawing/2014/main" id="{E7F5747E-514B-4CF7-B6B0-DAD7149097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60" name="Freeform 21">
              <a:extLst>
                <a:ext uri="{FF2B5EF4-FFF2-40B4-BE49-F238E27FC236}">
                  <a16:creationId xmlns:a16="http://schemas.microsoft.com/office/drawing/2014/main" id="{931614BB-1593-40ED-8113-2BD11870556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48" name="Freeform 22">
              <a:extLst>
                <a:ext uri="{FF2B5EF4-FFF2-40B4-BE49-F238E27FC236}">
                  <a16:creationId xmlns:a16="http://schemas.microsoft.com/office/drawing/2014/main" id="{2691871F-F15C-4E19-BC9C-78E5748D74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grpFill/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04103" y="1318591"/>
            <a:ext cx="5800929" cy="4220820"/>
          </a:xfrm>
        </p:spPr>
        <p:txBody>
          <a:bodyPr anchor="ctr">
            <a:normAutofit/>
          </a:bodyPr>
          <a:lstStyle/>
          <a:p>
            <a:pPr algn="r"/>
            <a:r>
              <a:rPr lang="en-US" sz="6600">
                <a:solidFill>
                  <a:schemeClr val="tx2">
                    <a:lumMod val="75000"/>
                  </a:schemeClr>
                </a:solidFill>
              </a:rPr>
              <a:t>Geografia</a:t>
            </a:r>
            <a:r>
              <a:rPr lang="it-IT" sz="6600">
                <a:solidFill>
                  <a:schemeClr val="tx2">
                    <a:lumMod val="75000"/>
                  </a:schemeClr>
                </a:solidFill>
              </a:rPr>
              <a:t> e matematica</a:t>
            </a:r>
            <a:r>
              <a:rPr lang="en-US" sz="6600">
                <a:solidFill>
                  <a:schemeClr val="tx2">
                    <a:lumMod val="75000"/>
                  </a:schemeClr>
                </a:solidFill>
              </a:rPr>
              <a:t> classe 2^ B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855048" y="1871831"/>
            <a:ext cx="3084569" cy="3199806"/>
          </a:xfrm>
        </p:spPr>
        <p:txBody>
          <a:bodyPr anchor="ctr">
            <a:normAutofit/>
          </a:bodyPr>
          <a:lstStyle/>
          <a:p>
            <a:r>
              <a:rPr lang="en-US" sz="2000" dirty="0">
                <a:solidFill>
                  <a:schemeClr val="tx2">
                    <a:lumMod val="75000"/>
                  </a:schemeClr>
                </a:solidFill>
              </a:rPr>
              <a:t>I </a:t>
            </a:r>
            <a:r>
              <a:rPr lang="en-US" sz="2000" dirty="0" err="1">
                <a:solidFill>
                  <a:schemeClr val="tx2">
                    <a:lumMod val="75000"/>
                  </a:schemeClr>
                </a:solidFill>
              </a:rPr>
              <a:t>vari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</a:rPr>
              <a:t> tipi di </a:t>
            </a:r>
            <a:r>
              <a:rPr lang="en-US" sz="2000" dirty="0" err="1">
                <a:solidFill>
                  <a:schemeClr val="tx2">
                    <a:lumMod val="75000"/>
                  </a:schemeClr>
                </a:solidFill>
              </a:rPr>
              <a:t>Paesaggi</a:t>
            </a:r>
            <a:endParaRPr lang="en-US" sz="2000">
              <a:solidFill>
                <a:schemeClr val="tx2">
                  <a:lumMod val="75000"/>
                </a:schemeClr>
              </a:solidFill>
            </a:endParaRPr>
          </a:p>
        </p:txBody>
      </p: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34D43EC1-35FA-4FC3-8526-F655CEB09D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537196" y="1871831"/>
            <a:ext cx="0" cy="3200400"/>
          </a:xfrm>
          <a:prstGeom prst="line">
            <a:avLst/>
          </a:prstGeom>
          <a:ln w="158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31DBF4FA-B13F-41ED-86EC-F3C737B95884}"/>
              </a:ext>
            </a:extLst>
          </p:cNvPr>
          <p:cNvSpPr txBox="1"/>
          <p:nvPr/>
        </p:nvSpPr>
        <p:spPr>
          <a:xfrm>
            <a:off x="7956331" y="4579883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it-IT"/>
              <a:t>Ins.PIrozzi</a:t>
            </a:r>
            <a:r>
              <a:rPr lang="it-IT" dirty="0"/>
              <a:t> Antonietta</a:t>
            </a:r>
          </a:p>
        </p:txBody>
      </p:sp>
    </p:spTree>
    <p:extLst>
      <p:ext uri="{BB962C8B-B14F-4D97-AF65-F5344CB8AC3E}">
        <p14:creationId xmlns:p14="http://schemas.microsoft.com/office/powerpoint/2010/main" val="36226251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" name="Group 8">
            <a:extLst>
              <a:ext uri="{FF2B5EF4-FFF2-40B4-BE49-F238E27FC236}">
                <a16:creationId xmlns:a16="http://schemas.microsoft.com/office/drawing/2014/main" id="{166BF9EE-F7AC-4FA5-AC7E-001B3A642F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" y="228600"/>
            <a:ext cx="2851523" cy="6638625"/>
            <a:chOff x="2487613" y="285750"/>
            <a:chExt cx="2428875" cy="5654676"/>
          </a:xfrm>
        </p:grpSpPr>
        <p:sp>
          <p:nvSpPr>
            <p:cNvPr id="10" name="Freeform 11">
              <a:extLst>
                <a:ext uri="{FF2B5EF4-FFF2-40B4-BE49-F238E27FC236}">
                  <a16:creationId xmlns:a16="http://schemas.microsoft.com/office/drawing/2014/main" id="{3B48D182-44E3-4D8B-ACEF-F1A900BE44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1" name="Freeform 12">
              <a:extLst>
                <a:ext uri="{FF2B5EF4-FFF2-40B4-BE49-F238E27FC236}">
                  <a16:creationId xmlns:a16="http://schemas.microsoft.com/office/drawing/2014/main" id="{355A535A-A489-477F-A314-593AA8CAFB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2" name="Freeform 13">
              <a:extLst>
                <a:ext uri="{FF2B5EF4-FFF2-40B4-BE49-F238E27FC236}">
                  <a16:creationId xmlns:a16="http://schemas.microsoft.com/office/drawing/2014/main" id="{954C2D4C-FD83-4EF4-9312-04442ABD66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3" name="Freeform 14">
              <a:extLst>
                <a:ext uri="{FF2B5EF4-FFF2-40B4-BE49-F238E27FC236}">
                  <a16:creationId xmlns:a16="http://schemas.microsoft.com/office/drawing/2014/main" id="{C20701C2-CD9A-4698-BC97-E1085820C2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4" name="Freeform 15">
              <a:extLst>
                <a:ext uri="{FF2B5EF4-FFF2-40B4-BE49-F238E27FC236}">
                  <a16:creationId xmlns:a16="http://schemas.microsoft.com/office/drawing/2014/main" id="{62575C35-466F-42AE-87A1-D691849AB8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5" name="Freeform 16">
              <a:extLst>
                <a:ext uri="{FF2B5EF4-FFF2-40B4-BE49-F238E27FC236}">
                  <a16:creationId xmlns:a16="http://schemas.microsoft.com/office/drawing/2014/main" id="{58236F37-6119-45AC-80A0-CD2C311B50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6" name="Freeform 17">
              <a:extLst>
                <a:ext uri="{FF2B5EF4-FFF2-40B4-BE49-F238E27FC236}">
                  <a16:creationId xmlns:a16="http://schemas.microsoft.com/office/drawing/2014/main" id="{F3FDD799-39FE-4D6F-9A64-2F472B2150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7" name="Freeform 18">
              <a:extLst>
                <a:ext uri="{FF2B5EF4-FFF2-40B4-BE49-F238E27FC236}">
                  <a16:creationId xmlns:a16="http://schemas.microsoft.com/office/drawing/2014/main" id="{9820D241-1D49-442C-A95A-00BC1BF9E2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8" name="Freeform 19">
              <a:extLst>
                <a:ext uri="{FF2B5EF4-FFF2-40B4-BE49-F238E27FC236}">
                  <a16:creationId xmlns:a16="http://schemas.microsoft.com/office/drawing/2014/main" id="{EBC2197C-B383-4866-8ABD-74222400BE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9" name="Freeform 20">
              <a:extLst>
                <a:ext uri="{FF2B5EF4-FFF2-40B4-BE49-F238E27FC236}">
                  <a16:creationId xmlns:a16="http://schemas.microsoft.com/office/drawing/2014/main" id="{404B06AA-FC93-4471-9DE4-56A401E70A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0" name="Freeform 21">
              <a:extLst>
                <a:ext uri="{FF2B5EF4-FFF2-40B4-BE49-F238E27FC236}">
                  <a16:creationId xmlns:a16="http://schemas.microsoft.com/office/drawing/2014/main" id="{E580600C-013F-4FAF-8FB7-4CC0FA80A9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1" name="Freeform 22">
              <a:extLst>
                <a:ext uri="{FF2B5EF4-FFF2-40B4-BE49-F238E27FC236}">
                  <a16:creationId xmlns:a16="http://schemas.microsoft.com/office/drawing/2014/main" id="{9BFCF199-64B2-4AEE-88C4-E954ABF362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56" name="Group 22">
            <a:extLst>
              <a:ext uri="{FF2B5EF4-FFF2-40B4-BE49-F238E27FC236}">
                <a16:creationId xmlns:a16="http://schemas.microsoft.com/office/drawing/2014/main" id="{E312DBA5-56D8-42B2-BA94-28168C2A67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224" y="-786"/>
            <a:ext cx="2356675" cy="6854040"/>
            <a:chOff x="6627813" y="194833"/>
            <a:chExt cx="1952625" cy="5678918"/>
          </a:xfrm>
        </p:grpSpPr>
        <p:sp>
          <p:nvSpPr>
            <p:cNvPr id="24" name="Freeform 27">
              <a:extLst>
                <a:ext uri="{FF2B5EF4-FFF2-40B4-BE49-F238E27FC236}">
                  <a16:creationId xmlns:a16="http://schemas.microsoft.com/office/drawing/2014/main" id="{7AD46C74-3117-46B0-B267-0F61B57CAC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5" name="Freeform 28">
              <a:extLst>
                <a:ext uri="{FF2B5EF4-FFF2-40B4-BE49-F238E27FC236}">
                  <a16:creationId xmlns:a16="http://schemas.microsoft.com/office/drawing/2014/main" id="{8C13B810-9664-45D8-8510-D6ED0ADD72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6" name="Freeform 29">
              <a:extLst>
                <a:ext uri="{FF2B5EF4-FFF2-40B4-BE49-F238E27FC236}">
                  <a16:creationId xmlns:a16="http://schemas.microsoft.com/office/drawing/2014/main" id="{10306E52-A922-4458-BCCE-C3C840CC75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7" name="Freeform 30">
              <a:extLst>
                <a:ext uri="{FF2B5EF4-FFF2-40B4-BE49-F238E27FC236}">
                  <a16:creationId xmlns:a16="http://schemas.microsoft.com/office/drawing/2014/main" id="{CB578819-B7E7-4250-932F-52AE2A2A9A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8" name="Freeform 31">
              <a:extLst>
                <a:ext uri="{FF2B5EF4-FFF2-40B4-BE49-F238E27FC236}">
                  <a16:creationId xmlns:a16="http://schemas.microsoft.com/office/drawing/2014/main" id="{454B9C91-B623-424A-B16E-F764F189D3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9" name="Freeform 32">
              <a:extLst>
                <a:ext uri="{FF2B5EF4-FFF2-40B4-BE49-F238E27FC236}">
                  <a16:creationId xmlns:a16="http://schemas.microsoft.com/office/drawing/2014/main" id="{EFD03C4A-8484-41E6-B458-032F1DCA70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0" name="Freeform 33">
              <a:extLst>
                <a:ext uri="{FF2B5EF4-FFF2-40B4-BE49-F238E27FC236}">
                  <a16:creationId xmlns:a16="http://schemas.microsoft.com/office/drawing/2014/main" id="{DDC2F3C3-1D4E-4913-9C5C-F9A65B47E5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1" name="Freeform 34">
              <a:extLst>
                <a:ext uri="{FF2B5EF4-FFF2-40B4-BE49-F238E27FC236}">
                  <a16:creationId xmlns:a16="http://schemas.microsoft.com/office/drawing/2014/main" id="{1E15BCA2-2420-4C53-ADE9-40FBAC2384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2" name="Freeform 35">
              <a:extLst>
                <a:ext uri="{FF2B5EF4-FFF2-40B4-BE49-F238E27FC236}">
                  <a16:creationId xmlns:a16="http://schemas.microsoft.com/office/drawing/2014/main" id="{73D5FBF4-7129-4C51-B603-E3BC334195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3" name="Freeform 36">
              <a:extLst>
                <a:ext uri="{FF2B5EF4-FFF2-40B4-BE49-F238E27FC236}">
                  <a16:creationId xmlns:a16="http://schemas.microsoft.com/office/drawing/2014/main" id="{0165B164-CE2A-494C-88FC-507232B37C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4" name="Freeform 37">
              <a:extLst>
                <a:ext uri="{FF2B5EF4-FFF2-40B4-BE49-F238E27FC236}">
                  <a16:creationId xmlns:a16="http://schemas.microsoft.com/office/drawing/2014/main" id="{87F127E5-B10B-4D18-BCF0-E7C3C7F401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5" name="Freeform 38">
              <a:extLst>
                <a:ext uri="{FF2B5EF4-FFF2-40B4-BE49-F238E27FC236}">
                  <a16:creationId xmlns:a16="http://schemas.microsoft.com/office/drawing/2014/main" id="{FC692D59-F28D-4E42-B435-225F2C6CFA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57" name="Rectangle 36">
            <a:extLst>
              <a:ext uri="{FF2B5EF4-FFF2-40B4-BE49-F238E27FC236}">
                <a16:creationId xmlns:a16="http://schemas.microsoft.com/office/drawing/2014/main" id="{1996130F-9AB5-4DE9-8574-3AF891C5C1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58" name="Freeform 11">
            <a:extLst>
              <a:ext uri="{FF2B5EF4-FFF2-40B4-BE49-F238E27FC236}">
                <a16:creationId xmlns:a16="http://schemas.microsoft.com/office/drawing/2014/main" id="{7326F4E6-9131-42DA-97B2-0BA8D1E258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 useBgFill="1">
        <p:nvSpPr>
          <p:cNvPr id="59" name="Rectangle 40">
            <a:extLst>
              <a:ext uri="{FF2B5EF4-FFF2-40B4-BE49-F238E27FC236}">
                <a16:creationId xmlns:a16="http://schemas.microsoft.com/office/drawing/2014/main" id="{3F4C104D-5F30-4811-9376-566B26E471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786"/>
            <a:ext cx="12192000" cy="68540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75E39DD6-880E-4069-BB61-9B84EFDB1D57}"/>
              </a:ext>
            </a:extLst>
          </p:cNvPr>
          <p:cNvSpPr txBox="1"/>
          <p:nvPr/>
        </p:nvSpPr>
        <p:spPr>
          <a:xfrm>
            <a:off x="649224" y="645106"/>
            <a:ext cx="3650279" cy="1259894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t" anchorCtr="0" forceAA="0" compatLnSpc="1">
            <a:prstTxWarp prst="textNoShape">
              <a:avLst/>
            </a:prstTxWarp>
            <a:normAutofit/>
          </a:bodyPr>
          <a:lstStyle/>
          <a:p>
            <a:pPr>
              <a:spcBef>
                <a:spcPct val="0"/>
              </a:spcBef>
              <a:spcAft>
                <a:spcPts val="600"/>
              </a:spcAft>
            </a:pPr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La collina</a:t>
            </a:r>
          </a:p>
        </p:txBody>
      </p:sp>
      <p:sp>
        <p:nvSpPr>
          <p:cNvPr id="60" name="Rectangle 42">
            <a:extLst>
              <a:ext uri="{FF2B5EF4-FFF2-40B4-BE49-F238E27FC236}">
                <a16:creationId xmlns:a16="http://schemas.microsoft.com/office/drawing/2014/main" id="{0815E34B-5D02-4E01-A936-E8E1C0AB6F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6B9E7D48-5921-475F-9D03-DDB6F14A6181}"/>
              </a:ext>
            </a:extLst>
          </p:cNvPr>
          <p:cNvSpPr txBox="1"/>
          <p:nvPr/>
        </p:nvSpPr>
        <p:spPr>
          <a:xfrm>
            <a:off x="649225" y="2133600"/>
            <a:ext cx="3650278" cy="3759253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Ctr="0" forceAA="0" compatLnSpc="1">
            <a:prstTxWarp prst="textNoShape">
              <a:avLst/>
            </a:prstTxWarp>
            <a:norm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Wingdings 3" charset="2"/>
              <a:buChar char=""/>
            </a:pPr>
            <a:endParaRPr lang="en-US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Wingdings 3" charset="2"/>
              <a:buChar char=""/>
            </a:pP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LA COLLINA</a:t>
            </a:r>
          </a:p>
          <a:p>
            <a:pPr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Wingdings 3" charset="2"/>
              <a:buChar char=""/>
            </a:pP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La </a:t>
            </a:r>
            <a:r>
              <a:rPr lang="en-US" b="1">
                <a:solidFill>
                  <a:schemeClr val="tx1">
                    <a:lumMod val="75000"/>
                    <a:lumOff val="25000"/>
                  </a:schemeClr>
                </a:solidFill>
              </a:rPr>
              <a:t>collina</a:t>
            </a: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 è un ammasso sopraelevato, la cui altitudine è maggiore di 200 metri ma non supera i 600 metri. Le colline, a differenza delle montagne, sono tondeggianti e non presentano pareti troppo ripide. Il clima in collina si caratterizza per le estati calde e secche e gli inverni freschi.</a:t>
            </a:r>
          </a:p>
          <a:p>
            <a:pPr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Wingdings 3" charset="2"/>
              <a:buChar char=""/>
            </a:pPr>
            <a:endParaRPr 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4" name="Immagine 4" descr="Immagine che contiene testo, mappa&#10;&#10;Descrizione generata con affidabilità molto elevata">
            <a:extLst>
              <a:ext uri="{FF2B5EF4-FFF2-40B4-BE49-F238E27FC236}">
                <a16:creationId xmlns:a16="http://schemas.microsoft.com/office/drawing/2014/main" id="{774491E9-4E3B-4D72-A272-3D7D3EA9F0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19543" y="850098"/>
            <a:ext cx="6953577" cy="4832736"/>
          </a:xfrm>
          <a:prstGeom prst="rect">
            <a:avLst/>
          </a:prstGeom>
        </p:spPr>
      </p:pic>
      <p:sp>
        <p:nvSpPr>
          <p:cNvPr id="61" name="Freeform 11">
            <a:extLst>
              <a:ext uri="{FF2B5EF4-FFF2-40B4-BE49-F238E27FC236}">
                <a16:creationId xmlns:a16="http://schemas.microsoft.com/office/drawing/2014/main" id="{7DE3414B-B032-4710-A468-D3285E38C5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6061223"/>
            <a:ext cx="1038036" cy="506277"/>
          </a:xfrm>
          <a:custGeom>
            <a:avLst/>
            <a:gdLst>
              <a:gd name="connsiteX0" fmla="*/ 0 w 1038036"/>
              <a:gd name="connsiteY0" fmla="*/ 0 h 506277"/>
              <a:gd name="connsiteX1" fmla="*/ 182880 w 1038036"/>
              <a:gd name="connsiteY1" fmla="*/ 0 h 506277"/>
              <a:gd name="connsiteX2" fmla="*/ 291705 w 1038036"/>
              <a:gd name="connsiteY2" fmla="*/ 0 h 506277"/>
              <a:gd name="connsiteX3" fmla="*/ 291705 w 1038036"/>
              <a:gd name="connsiteY3" fmla="*/ 151 h 506277"/>
              <a:gd name="connsiteX4" fmla="*/ 692049 w 1038036"/>
              <a:gd name="connsiteY4" fmla="*/ 705 h 506277"/>
              <a:gd name="connsiteX5" fmla="*/ 782744 w 1038036"/>
              <a:gd name="connsiteY5" fmla="*/ 705 h 506277"/>
              <a:gd name="connsiteX6" fmla="*/ 797001 w 1038036"/>
              <a:gd name="connsiteY6" fmla="*/ 5473 h 506277"/>
              <a:gd name="connsiteX7" fmla="*/ 801982 w 1038036"/>
              <a:gd name="connsiteY7" fmla="*/ 10242 h 506277"/>
              <a:gd name="connsiteX8" fmla="*/ 1030951 w 1038036"/>
              <a:gd name="connsiteY8" fmla="*/ 239185 h 506277"/>
              <a:gd name="connsiteX9" fmla="*/ 1030951 w 1038036"/>
              <a:gd name="connsiteY9" fmla="*/ 267797 h 506277"/>
              <a:gd name="connsiteX10" fmla="*/ 801982 w 1038036"/>
              <a:gd name="connsiteY10" fmla="*/ 496740 h 506277"/>
              <a:gd name="connsiteX11" fmla="*/ 797001 w 1038036"/>
              <a:gd name="connsiteY11" fmla="*/ 501508 h 506277"/>
              <a:gd name="connsiteX12" fmla="*/ 782744 w 1038036"/>
              <a:gd name="connsiteY12" fmla="*/ 506277 h 506277"/>
              <a:gd name="connsiteX13" fmla="*/ 692049 w 1038036"/>
              <a:gd name="connsiteY13" fmla="*/ 506277 h 506277"/>
              <a:gd name="connsiteX14" fmla="*/ 291705 w 1038036"/>
              <a:gd name="connsiteY14" fmla="*/ 505140 h 506277"/>
              <a:gd name="connsiteX15" fmla="*/ 291705 w 1038036"/>
              <a:gd name="connsiteY15" fmla="*/ 506277 h 506277"/>
              <a:gd name="connsiteX16" fmla="*/ 0 w 1038036"/>
              <a:gd name="connsiteY16" fmla="*/ 506277 h 506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038036" h="506277">
                <a:moveTo>
                  <a:pt x="0" y="0"/>
                </a:moveTo>
                <a:lnTo>
                  <a:pt x="182880" y="0"/>
                </a:lnTo>
                <a:lnTo>
                  <a:pt x="291705" y="0"/>
                </a:lnTo>
                <a:lnTo>
                  <a:pt x="291705" y="151"/>
                </a:lnTo>
                <a:lnTo>
                  <a:pt x="692049" y="705"/>
                </a:lnTo>
                <a:lnTo>
                  <a:pt x="782744" y="705"/>
                </a:lnTo>
                <a:cubicBezTo>
                  <a:pt x="787553" y="705"/>
                  <a:pt x="792363" y="5473"/>
                  <a:pt x="797001" y="5473"/>
                </a:cubicBezTo>
                <a:cubicBezTo>
                  <a:pt x="797001" y="10242"/>
                  <a:pt x="801982" y="10242"/>
                  <a:pt x="801982" y="10242"/>
                </a:cubicBezTo>
                <a:lnTo>
                  <a:pt x="1030951" y="239185"/>
                </a:lnTo>
                <a:cubicBezTo>
                  <a:pt x="1040398" y="248722"/>
                  <a:pt x="1040398" y="258259"/>
                  <a:pt x="1030951" y="267797"/>
                </a:cubicBezTo>
                <a:lnTo>
                  <a:pt x="801982" y="496740"/>
                </a:lnTo>
                <a:cubicBezTo>
                  <a:pt x="800436" y="498363"/>
                  <a:pt x="798547" y="499885"/>
                  <a:pt x="797001" y="501508"/>
                </a:cubicBezTo>
                <a:cubicBezTo>
                  <a:pt x="792363" y="506277"/>
                  <a:pt x="787553" y="506277"/>
                  <a:pt x="782744" y="506277"/>
                </a:cubicBezTo>
                <a:lnTo>
                  <a:pt x="692049" y="506277"/>
                </a:lnTo>
                <a:lnTo>
                  <a:pt x="291705" y="505140"/>
                </a:lnTo>
                <a:lnTo>
                  <a:pt x="291705" y="506277"/>
                </a:lnTo>
                <a:lnTo>
                  <a:pt x="0" y="506277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galleryContent180816013.mp3">
            <a:hlinkClick r:id="" action="ppaction://media"/>
            <a:extLst>
              <a:ext uri="{FF2B5EF4-FFF2-40B4-BE49-F238E27FC236}">
                <a16:creationId xmlns:a16="http://schemas.microsoft.com/office/drawing/2014/main" id="{3EE3F736-62D1-7148-87B9-C8116160AAB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 flipH="1" flipV="1">
            <a:off x="4619542" y="5447057"/>
            <a:ext cx="1028222" cy="1028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9376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0DD2B91E-122F-4C03-9AB1-B126775482E3}"/>
              </a:ext>
            </a:extLst>
          </p:cNvPr>
          <p:cNvSpPr txBox="1"/>
          <p:nvPr/>
        </p:nvSpPr>
        <p:spPr>
          <a:xfrm>
            <a:off x="3384332" y="1571297"/>
            <a:ext cx="4083268" cy="424731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it-IT" dirty="0">
                <a:ea typeface="+mn-lt"/>
                <a:cs typeface="+mn-lt"/>
              </a:rPr>
              <a:t>Le montagne sono terre che si elevano verso l’alto. Hanno le cime rocciose o coperte di neve; in alto ci sono i ghiacciai.</a:t>
            </a:r>
            <a:endParaRPr lang="it-IT" dirty="0"/>
          </a:p>
          <a:p>
            <a:r>
              <a:rPr lang="it-IT" dirty="0">
                <a:ea typeface="+mn-lt"/>
                <a:cs typeface="+mn-lt"/>
              </a:rPr>
              <a:t>Più in basso ci sono prati verdi e boschi di pini e abeti. Nel bosco crescono i funghi, le fragoline, i lamponi e i </a:t>
            </a:r>
            <a:r>
              <a:rPr lang="it-IT" dirty="0" err="1">
                <a:ea typeface="+mn-lt"/>
                <a:cs typeface="+mn-lt"/>
              </a:rPr>
              <a:t>mirtilli.I</a:t>
            </a:r>
            <a:r>
              <a:rPr lang="it-IT" dirty="0">
                <a:ea typeface="+mn-lt"/>
                <a:cs typeface="+mn-lt"/>
              </a:rPr>
              <a:t> paesi di montagna sono piccoli e costruiti nelle valli; le strade sono strette, curve e a volte non asfaltate. Per raggiungere le cime ci sono le funivie. Le case (baite) sono costruite con pietre e legno.</a:t>
            </a:r>
            <a:endParaRPr lang="it-IT" dirty="0"/>
          </a:p>
          <a:p>
            <a:pPr algn="l"/>
            <a:endParaRPr lang="it-IT" dirty="0"/>
          </a:p>
        </p:txBody>
      </p:sp>
      <p:pic>
        <p:nvPicPr>
          <p:cNvPr id="4" name="Immagine 4" descr="Immagine che contiene esterni, inpiedi, giallo, gruppo&#10;&#10;Descrizione generata con affidabilità molto elevata">
            <a:extLst>
              <a:ext uri="{FF2B5EF4-FFF2-40B4-BE49-F238E27FC236}">
                <a16:creationId xmlns:a16="http://schemas.microsoft.com/office/drawing/2014/main" id="{5FB4BBFD-FC45-437C-85AB-5B0D863748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36776" y="434209"/>
            <a:ext cx="1931274" cy="2008789"/>
          </a:xfrm>
          <a:prstGeom prst="rect">
            <a:avLst/>
          </a:prstGeom>
        </p:spPr>
      </p:pic>
      <p:pic>
        <p:nvPicPr>
          <p:cNvPr id="6" name="Immagine 6" descr="Immagine che contiene natura, acqua, montagna, albero&#10;&#10;Descrizione generata con affidabilità molto elevata">
            <a:extLst>
              <a:ext uri="{FF2B5EF4-FFF2-40B4-BE49-F238E27FC236}">
                <a16:creationId xmlns:a16="http://schemas.microsoft.com/office/drawing/2014/main" id="{4E0A58DC-7207-4740-AB5C-54FD6FEDD0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19002" y="3069842"/>
            <a:ext cx="4248478" cy="2807247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B067591A-AD1B-F94F-8C7B-D3E7FF134AB2}"/>
              </a:ext>
            </a:extLst>
          </p:cNvPr>
          <p:cNvSpPr txBox="1"/>
          <p:nvPr/>
        </p:nvSpPr>
        <p:spPr>
          <a:xfrm>
            <a:off x="3384332" y="857249"/>
            <a:ext cx="37594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it-IT"/>
              <a:t>Le montagne</a:t>
            </a:r>
          </a:p>
        </p:txBody>
      </p:sp>
    </p:spTree>
    <p:extLst>
      <p:ext uri="{BB962C8B-B14F-4D97-AF65-F5344CB8AC3E}">
        <p14:creationId xmlns:p14="http://schemas.microsoft.com/office/powerpoint/2010/main" val="26045111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LE COLLINE CLASSE SECONDA TERZA_480p_MUX.mp4">
            <a:hlinkClick r:id="" action="ppaction://media"/>
            <a:extLst>
              <a:ext uri="{FF2B5EF4-FFF2-40B4-BE49-F238E27FC236}">
                <a16:creationId xmlns:a16="http://schemas.microsoft.com/office/drawing/2014/main" id="{D2BD583E-9DA6-484A-9694-B6EFB999AA0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731555" y="974912"/>
            <a:ext cx="4672607" cy="2626516"/>
          </a:xfrm>
          <a:prstGeom prst="rect">
            <a:avLst/>
          </a:prstGeom>
        </p:spPr>
      </p:pic>
      <p:pic>
        <p:nvPicPr>
          <p:cNvPr id="4" name="GEOGRAFIA LE MONTAGNE_720p.mp4">
            <a:hlinkClick r:id="" action="ppaction://media"/>
            <a:extLst>
              <a:ext uri="{FF2B5EF4-FFF2-40B4-BE49-F238E27FC236}">
                <a16:creationId xmlns:a16="http://schemas.microsoft.com/office/drawing/2014/main" id="{B5A098CC-8E4B-6145-BF1E-FDE6729C345C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843060" y="3849220"/>
            <a:ext cx="5348940" cy="3008779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C6D6C75F-976B-C746-A463-8FEA08DB02C7}"/>
              </a:ext>
            </a:extLst>
          </p:cNvPr>
          <p:cNvSpPr txBox="1"/>
          <p:nvPr/>
        </p:nvSpPr>
        <p:spPr>
          <a:xfrm>
            <a:off x="5204012" y="2531409"/>
            <a:ext cx="1828800" cy="1828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it-IT"/>
          </a:p>
        </p:txBody>
      </p:sp>
      <p:pic>
        <p:nvPicPr>
          <p:cNvPr id="3" name="galleryContent1027123679.mp3">
            <a:hlinkClick r:id="" action="ppaction://media"/>
            <a:extLst>
              <a:ext uri="{FF2B5EF4-FFF2-40B4-BE49-F238E27FC236}">
                <a16:creationId xmlns:a16="http://schemas.microsoft.com/office/drawing/2014/main" id="{6761B875-D180-B94F-80AD-3D231C9BA695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 flipV="1">
            <a:off x="7807698" y="656665"/>
            <a:ext cx="2352115" cy="2352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2944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5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>
                <p:cTn id="21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A7C7CD52-C5C9-664B-B2B6-EEB22A4F998B}"/>
              </a:ext>
            </a:extLst>
          </p:cNvPr>
          <p:cNvSpPr txBox="1"/>
          <p:nvPr/>
        </p:nvSpPr>
        <p:spPr>
          <a:xfrm>
            <a:off x="5016371" y="1669038"/>
            <a:ext cx="4269441" cy="230832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it-IT" sz="2400" dirty="0"/>
              <a:t>Dopo aver visto i video e letto le slide vi chiedo di rappresentare con un disegno i due paesaggi,  tenendo  però  presente  le differenze .</a:t>
            </a:r>
          </a:p>
        </p:txBody>
      </p:sp>
      <p:pic>
        <p:nvPicPr>
          <p:cNvPr id="3" name="galleryContent462103041.mp3">
            <a:hlinkClick r:id="" action="ppaction://media"/>
            <a:extLst>
              <a:ext uri="{FF2B5EF4-FFF2-40B4-BE49-F238E27FC236}">
                <a16:creationId xmlns:a16="http://schemas.microsoft.com/office/drawing/2014/main" id="{A9A2E384-2CA9-2248-8691-682FA9797C4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378591" y="4099111"/>
            <a:ext cx="2241410" cy="2241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388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3731E30F-6A12-F545-B587-AD6C72D9DAAD}"/>
              </a:ext>
            </a:extLst>
          </p:cNvPr>
          <p:cNvSpPr txBox="1"/>
          <p:nvPr/>
        </p:nvSpPr>
        <p:spPr>
          <a:xfrm>
            <a:off x="3004529" y="1130440"/>
            <a:ext cx="6925236" cy="227754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it-IT" sz="2400" b="1" dirty="0"/>
              <a:t>Problema  di montagna </a:t>
            </a:r>
          </a:p>
          <a:p>
            <a:pPr algn="l"/>
            <a:endParaRPr lang="it-IT"/>
          </a:p>
          <a:p>
            <a:r>
              <a:rPr lang="it-IT" sz="2000" i="1" dirty="0"/>
              <a:t>Un paese di montagna di nome </a:t>
            </a:r>
            <a:r>
              <a:rPr lang="it-IT" sz="2000" i="1" dirty="0" err="1"/>
              <a:t>Sottolaneve</a:t>
            </a:r>
            <a:r>
              <a:rPr lang="it-IT" sz="2000" i="1" dirty="0"/>
              <a:t> è formato d due borgate: nella prima vivono 87 persone e nell’ </a:t>
            </a:r>
            <a:r>
              <a:rPr lang="it-IT" sz="2000" i="1" dirty="0" err="1"/>
              <a:t>altra</a:t>
            </a:r>
            <a:r>
              <a:rPr lang="it-IT" sz="2000" i="1" dirty="0"/>
              <a:t> 56 persone. </a:t>
            </a:r>
          </a:p>
          <a:p>
            <a:pPr algn="l"/>
            <a:r>
              <a:rPr lang="it-IT" sz="2000" i="1" dirty="0"/>
              <a:t>Quante persone  vivono  a </a:t>
            </a:r>
            <a:r>
              <a:rPr lang="it-IT" sz="2000" i="1" dirty="0" err="1"/>
              <a:t>Sottolaneve</a:t>
            </a:r>
            <a:r>
              <a:rPr lang="it-IT" sz="2000" i="1" dirty="0"/>
              <a:t>?</a:t>
            </a:r>
          </a:p>
          <a:p>
            <a:pPr algn="l"/>
            <a:endParaRPr lang="it-IT" sz="2000" i="1" dirty="0"/>
          </a:p>
        </p:txBody>
      </p:sp>
    </p:spTree>
    <p:extLst>
      <p:ext uri="{BB962C8B-B14F-4D97-AF65-F5344CB8AC3E}">
        <p14:creationId xmlns:p14="http://schemas.microsoft.com/office/powerpoint/2010/main" val="381129039"/>
      </p:ext>
    </p:extLst>
  </p:cSld>
  <p:clrMapOvr>
    <a:masterClrMapping/>
  </p:clrMapOvr>
</p:sld>
</file>

<file path=ppt/theme/theme1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0</TotalTime>
  <Words>0</Words>
  <Application>Microsoft Office PowerPoint</Application>
  <PresentationFormat>Widescreen</PresentationFormat>
  <Paragraphs>0</Paragraphs>
  <Slides>6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6</vt:i4>
      </vt:variant>
    </vt:vector>
  </HeadingPairs>
  <TitlesOfParts>
    <vt:vector size="7" baseType="lpstr">
      <vt:lpstr>Wisp</vt:lpstr>
      <vt:lpstr>Geografia e matematica classe 2^ B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/>
  <cp:lastModifiedBy>antonietta pirozzi</cp:lastModifiedBy>
  <cp:revision>200</cp:revision>
  <dcterms:created xsi:type="dcterms:W3CDTF">2020-03-31T15:02:07Z</dcterms:created>
  <dcterms:modified xsi:type="dcterms:W3CDTF">2020-04-01T16:01:03Z</dcterms:modified>
</cp:coreProperties>
</file>