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  <p:sldMasterId id="2147483746" r:id="rId2"/>
  </p:sldMasterIdLst>
  <p:sldIdLst>
    <p:sldId id="260" r:id="rId3"/>
    <p:sldId id="259" r:id="rId4"/>
    <p:sldId id="256" r:id="rId5"/>
    <p:sldId id="257" r:id="rId6"/>
    <p:sldId id="258" r:id="rId7"/>
    <p:sldId id="261" r:id="rId8"/>
    <p:sldId id="264" r:id="rId9"/>
    <p:sldId id="262" r:id="rId10"/>
    <p:sldId id="265" r:id="rId11"/>
    <p:sldId id="263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AC38F-C63A-430F-987C-9CA3B84F1743}" v="2" dt="2020-04-05T22:30:52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47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Romano" userId="28d6a931cc4a616f" providerId="LiveId" clId="{E70AC38F-C63A-430F-987C-9CA3B84F1743}"/>
    <pc:docChg chg="modSld">
      <pc:chgData name="Vincenzo Romano" userId="28d6a931cc4a616f" providerId="LiveId" clId="{E70AC38F-C63A-430F-987C-9CA3B84F1743}" dt="2020-04-05T22:30:52.596" v="18" actId="20577"/>
      <pc:docMkLst>
        <pc:docMk/>
      </pc:docMkLst>
      <pc:sldChg chg="modSp">
        <pc:chgData name="Vincenzo Romano" userId="28d6a931cc4a616f" providerId="LiveId" clId="{E70AC38F-C63A-430F-987C-9CA3B84F1743}" dt="2020-04-05T22:30:52.596" v="18" actId="20577"/>
        <pc:sldMkLst>
          <pc:docMk/>
          <pc:sldMk cId="8869234" sldId="256"/>
        </pc:sldMkLst>
        <pc:spChg chg="mod">
          <ac:chgData name="Vincenzo Romano" userId="28d6a931cc4a616f" providerId="LiveId" clId="{E70AC38F-C63A-430F-987C-9CA3B84F1743}" dt="2020-04-05T22:30:52.596" v="18" actId="20577"/>
          <ac:spMkLst>
            <pc:docMk/>
            <pc:sldMk cId="8869234" sldId="256"/>
            <ac:spMk id="5" creationId="{E0F8D3D5-7AE6-4794-AF4C-67CCA1A6C2C8}"/>
          </ac:spMkLst>
        </pc:spChg>
      </pc:sldChg>
      <pc:sldChg chg="modSp">
        <pc:chgData name="Vincenzo Romano" userId="28d6a931cc4a616f" providerId="LiveId" clId="{E70AC38F-C63A-430F-987C-9CA3B84F1743}" dt="2020-04-05T22:25:36.627" v="16" actId="20577"/>
        <pc:sldMkLst>
          <pc:docMk/>
          <pc:sldMk cId="2585306371" sldId="265"/>
        </pc:sldMkLst>
        <pc:spChg chg="mod">
          <ac:chgData name="Vincenzo Romano" userId="28d6a931cc4a616f" providerId="LiveId" clId="{E70AC38F-C63A-430F-987C-9CA3B84F1743}" dt="2020-04-05T22:25:36.627" v="16" actId="20577"/>
          <ac:spMkLst>
            <pc:docMk/>
            <pc:sldMk cId="2585306371" sldId="265"/>
            <ac:spMk id="2" creationId="{168C8AA4-13AC-4C45-95B2-507970D69AE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05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7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012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1338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34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3007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3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411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85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66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4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364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39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807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72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5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32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1845F5A-061D-4825-9AE9-D7794091C6CF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17/06/relationships/model3d" Target="../media/model3d2.glb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17/06/relationships/model3d" Target="../media/model3d1.glb"/><Relationship Id="rId10" Type="http://schemas.openxmlformats.org/officeDocument/2006/relationships/image" Target="../media/image3.png"/><Relationship Id="rId4" Type="http://schemas.openxmlformats.org/officeDocument/2006/relationships/image" Target="../media/image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video" Target="https://www.youtube.com/embed/qfvdgGI8cOA?feature=oembed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5.xml"/><Relationship Id="rId7" Type="http://schemas.openxmlformats.org/officeDocument/2006/relationships/hyperlink" Target="http://guide.supereva.it/matematica_in_pillole/interventi/2010/04/cose-il-numeratore-di-una-frazione/" TargetMode="Externa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guide.supereva.it/matematica_in_pillole/interventi/2011/01/cosa-sono-i-numeri-decimali/" TargetMode="External"/><Relationship Id="rId5" Type="http://schemas.openxmlformats.org/officeDocument/2006/relationships/hyperlink" Target="http://guide.supereva.it/matematica_in_pillole/interventi/2010/04/cose-il-denominatore-di-una-frazione/" TargetMode="External"/><Relationship Id="rId4" Type="http://schemas.openxmlformats.org/officeDocument/2006/relationships/hyperlink" Target="http://guide.supereva.it/matematica_in_pillole/interventi/2010/06/cosa-sono-le-frazioni-decimali/" TargetMode="External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video" Target="https://www.youtube.com/embed/fVhNS3Zeha8?feature=oembed" TargetMode="External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850078-049F-4613-BB41-ED25A023B9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I numeri decimali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35D42EE-A199-4AB1-A797-F7C17644B3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2800" b="1" dirty="0">
                <a:solidFill>
                  <a:schemeClr val="accent1"/>
                </a:solidFill>
              </a:rPr>
              <a:t>Doc V. Romano</a:t>
            </a:r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46F4A0D-A156-4E97-937C-9DC1E36726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07787" y="693530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Modello 3D 4" descr="Pallone da calcio che rimbalza">
                <a:extLst>
                  <a:ext uri="{FF2B5EF4-FFF2-40B4-BE49-F238E27FC236}">
                    <a16:creationId xmlns:a16="http://schemas.microsoft.com/office/drawing/2014/main" id="{7144C06C-01C0-4AED-BEC9-68A3E7C25C3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3762771"/>
                  </p:ext>
                </p:extLst>
              </p:nvPr>
            </p:nvGraphicFramePr>
            <p:xfrm>
              <a:off x="921141" y="1549652"/>
              <a:ext cx="2455886" cy="5002361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2455886" cy="5002361"/>
                    </a:xfrm>
                    <a:prstGeom prst="rect">
                      <a:avLst/>
                    </a:prstGeom>
                  </am3d:spPr>
                  <am3d:camera>
                    <am3d:pos x="0" y="0" z="5990279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3210766" d="1000000"/>
                    <am3d:preTrans dx="-1564965" dy="-16437999" dz="-834513"/>
                    <am3d:scale>
                      <am3d:sx n="1000000" d="1000000"/>
                      <am3d:sy n="1000000" d="1000000"/>
                      <am3d:sz n="1000000" d="1000000"/>
                    </am3d:scale>
                    <am3d:rot ax="5316931" ay="-4550440" az="-5314332"/>
                    <am3d:postTrans dx="0" dy="0" dz="0"/>
                  </am3d:trans>
                  <am3d:raster rName="Office3DRenderer" rVer="16.0.8326">
                    <am3d:blip r:embed="rId6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38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 frame="64544"/>
                    </a:ext>
                  </am3d:extLst>
                  <am3d:objViewport viewportSz="54186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Modello 3D 4" descr="Pallone da calcio che rimbalza">
                <a:extLst>
                  <a:ext uri="{FF2B5EF4-FFF2-40B4-BE49-F238E27FC236}">
                    <a16:creationId xmlns:a16="http://schemas.microsoft.com/office/drawing/2014/main" id="{7144C06C-01C0-4AED-BEC9-68A3E7C25C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1141" y="1549652"/>
                <a:ext cx="2455886" cy="5002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Modello 3D 5" descr="Numeri stampabili">
                <a:extLst>
                  <a:ext uri="{FF2B5EF4-FFF2-40B4-BE49-F238E27FC236}">
                    <a16:creationId xmlns:a16="http://schemas.microsoft.com/office/drawing/2014/main" id="{47A0D522-AB63-4EF2-8084-DC4D512FFA3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6278909"/>
                  </p:ext>
                </p:extLst>
              </p:nvPr>
            </p:nvGraphicFramePr>
            <p:xfrm>
              <a:off x="5111032" y="385740"/>
              <a:ext cx="4255532" cy="2389571"/>
            </p:xfrm>
            <a:graphic>
              <a:graphicData uri="http://schemas.microsoft.com/office/drawing/2017/model3d">
                <am3d:model3d r:embed="rId8">
                  <am3d:spPr>
                    <a:xfrm>
                      <a:off x="0" y="0"/>
                      <a:ext cx="4255532" cy="2389571"/>
                    </a:xfrm>
                    <a:prstGeom prst="rect">
                      <a:avLst/>
                    </a:prstGeom>
                  </am3d:spPr>
                  <am3d:camera>
                    <am3d:pos x="0" y="0" z="5337529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756235" d="1000000"/>
                    <am3d:preTrans dx="-18" dy="-950225" dz="361"/>
                    <am3d:scale>
                      <am3d:sx n="1000000" d="1000000"/>
                      <am3d:sy n="1000000" d="1000000"/>
                      <am3d:sz n="1000000" d="1000000"/>
                    </am3d:scale>
                    <am3d:rot ax="1685272" ay="1763974" az="880793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61729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Modello 3D 5" descr="Numeri stampabili">
                <a:extLst>
                  <a:ext uri="{FF2B5EF4-FFF2-40B4-BE49-F238E27FC236}">
                    <a16:creationId xmlns:a16="http://schemas.microsoft.com/office/drawing/2014/main" id="{47A0D522-AB63-4EF2-8084-DC4D512FFA3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11032" y="385740"/>
                <a:ext cx="4255532" cy="238957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938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833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E3B744-BEB9-42DA-9142-A346343872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860" y="1707828"/>
            <a:ext cx="4184035" cy="388077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it-IT" sz="4000" b="1" dirty="0">
                <a:solidFill>
                  <a:schemeClr val="accent1"/>
                </a:solidFill>
              </a:rPr>
              <a:t>Adesso, per finire, ascoltate questa canzoncina rap dei numeri decimali.</a:t>
            </a:r>
          </a:p>
          <a:p>
            <a:pPr marL="0" indent="0">
              <a:buNone/>
            </a:pPr>
            <a:r>
              <a:rPr lang="it-IT" sz="4000" b="1" dirty="0">
                <a:solidFill>
                  <a:schemeClr val="accent1"/>
                </a:solidFill>
              </a:rPr>
              <a:t>Arrivederci!</a:t>
            </a:r>
          </a:p>
        </p:txBody>
      </p:sp>
      <p:pic>
        <p:nvPicPr>
          <p:cNvPr id="5" name="Elementi multimediali online 4" title="I numeri decimali">
            <a:hlinkClick r:id="" action="ppaction://media"/>
            <a:extLst>
              <a:ext uri="{FF2B5EF4-FFF2-40B4-BE49-F238E27FC236}">
                <a16:creationId xmlns:a16="http://schemas.microsoft.com/office/drawing/2014/main" id="{B16F62E0-2022-404D-BF5B-84D6E865B3C2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204288" y="2166151"/>
            <a:ext cx="5642025" cy="4008375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F7CD1C2E-34F8-4EC7-9858-0AE3D71946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46313" y="60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7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4187C65-BF61-4E55-AD69-56C65164929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rgbClr val="E48312"/>
                </a:solidFill>
                <a:ea typeface="+mj-ea"/>
                <a:cs typeface="+mj-cs"/>
              </a:rPr>
              <a:t>Il quadrato rappresenta l’intero.</a:t>
            </a:r>
            <a:br>
              <a:rPr lang="it-IT" sz="4000" b="1" dirty="0">
                <a:solidFill>
                  <a:srgbClr val="E48312"/>
                </a:solidFill>
                <a:ea typeface="+mj-ea"/>
                <a:cs typeface="+mj-cs"/>
              </a:rPr>
            </a:br>
            <a:r>
              <a:rPr lang="it-IT" sz="4000" b="1" dirty="0">
                <a:solidFill>
                  <a:srgbClr val="E48312"/>
                </a:solidFill>
                <a:ea typeface="+mj-ea"/>
                <a:cs typeface="+mj-cs"/>
              </a:rPr>
              <a:t>Si scrive </a:t>
            </a:r>
            <a:r>
              <a:rPr lang="it-IT" sz="4000" b="1" dirty="0">
                <a:solidFill>
                  <a:srgbClr val="FF0000"/>
                </a:solidFill>
                <a:ea typeface="+mj-ea"/>
                <a:cs typeface="+mj-cs"/>
              </a:rPr>
              <a:t>1</a:t>
            </a:r>
            <a:r>
              <a:rPr lang="it-IT" sz="4000" b="1" dirty="0">
                <a:solidFill>
                  <a:srgbClr val="E48312"/>
                </a:solidFill>
                <a:ea typeface="+mj-ea"/>
                <a:cs typeface="+mj-cs"/>
              </a:rPr>
              <a:t>.</a:t>
            </a:r>
            <a:br>
              <a:rPr lang="it-IT" sz="4000" b="1" dirty="0">
                <a:solidFill>
                  <a:srgbClr val="E48312"/>
                </a:solidFill>
                <a:ea typeface="+mj-ea"/>
                <a:cs typeface="+mj-cs"/>
              </a:rPr>
            </a:br>
            <a:r>
              <a:rPr lang="it-IT" sz="4000" b="1" dirty="0">
                <a:solidFill>
                  <a:srgbClr val="E48312"/>
                </a:solidFill>
                <a:ea typeface="+mj-ea"/>
                <a:cs typeface="+mj-cs"/>
              </a:rPr>
              <a:t>Si legge </a:t>
            </a:r>
            <a:r>
              <a:rPr lang="it-IT" sz="4000" b="1" dirty="0">
                <a:solidFill>
                  <a:srgbClr val="FF0000"/>
                </a:solidFill>
                <a:ea typeface="+mj-ea"/>
                <a:cs typeface="+mj-cs"/>
              </a:rPr>
              <a:t>uno.</a:t>
            </a:r>
            <a:r>
              <a:rPr lang="it-IT" sz="4000" b="1" dirty="0">
                <a:solidFill>
                  <a:srgbClr val="E48312"/>
                </a:solidFill>
                <a:ea typeface="+mj-ea"/>
                <a:cs typeface="+mj-cs"/>
              </a:rPr>
              <a:t> </a:t>
            </a:r>
            <a:endParaRPr lang="it-IT" sz="4000" b="1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E259E4-5E88-4452-A5FB-B6D7F433FCA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9FBE441-1436-4935-9B2C-C1B6E481C4DB}"/>
              </a:ext>
            </a:extLst>
          </p:cNvPr>
          <p:cNvSpPr/>
          <p:nvPr/>
        </p:nvSpPr>
        <p:spPr>
          <a:xfrm>
            <a:off x="5141084" y="2160589"/>
            <a:ext cx="4081806" cy="369869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BD418E5-29FB-443E-BD3F-CA0310D34B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1293" y="7550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98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E0F8D3D5-7AE6-4794-AF4C-67CCA1A6C2C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77335" y="523783"/>
                <a:ext cx="4184034" cy="5539666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Lo divido in 10 parti uguali. Ogni parte è un decimo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it-IT" sz="4000" b="1" dirty="0">
                    <a:solidFill>
                      <a:schemeClr val="accent1"/>
                    </a:solidFill>
                  </a:rPr>
                  <a:t>) dell’intero.</a:t>
                </a:r>
              </a:p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Si scrive </a:t>
                </a:r>
                <a:r>
                  <a:rPr lang="it-IT" sz="4000" b="1" dirty="0">
                    <a:solidFill>
                      <a:srgbClr val="FF0000"/>
                    </a:solidFill>
                  </a:rPr>
                  <a:t>0,1</a:t>
                </a:r>
                <a:r>
                  <a:rPr lang="it-IT" sz="4000" b="1" dirty="0">
                    <a:solidFill>
                      <a:schemeClr val="accent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Si legge </a:t>
                </a:r>
                <a:r>
                  <a:rPr lang="it-IT" sz="4000" b="1" dirty="0">
                    <a:solidFill>
                      <a:srgbClr val="FF0000"/>
                    </a:solidFill>
                  </a:rPr>
                  <a:t>un decimo (d)</a:t>
                </a:r>
              </a:p>
            </p:txBody>
          </p:sp>
        </mc:Choice>
        <mc:Fallback>
          <p:sp>
            <p:nvSpPr>
              <p:cNvPr id="5" name="Segnaposto contenuto 4">
                <a:extLst>
                  <a:ext uri="{FF2B5EF4-FFF2-40B4-BE49-F238E27FC236}">
                    <a16:creationId xmlns:a16="http://schemas.microsoft.com/office/drawing/2014/main" id="{E0F8D3D5-7AE6-4794-AF4C-67CCA1A6C2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77335" y="523783"/>
                <a:ext cx="4184034" cy="5539666"/>
              </a:xfrm>
              <a:blipFill>
                <a:blip r:embed="rId4"/>
                <a:stretch>
                  <a:fillRect l="-5102" t="-1980" r="-1458" b="-3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C3C2FEFB-4671-41CE-92AD-70E0AD45E8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9799" y="1001251"/>
            <a:ext cx="487363" cy="487363"/>
          </a:xfrm>
          <a:prstGeom prst="rect">
            <a:avLst/>
          </a:prstGeom>
        </p:spPr>
      </p:pic>
      <p:pic>
        <p:nvPicPr>
          <p:cNvPr id="9" name="Segnaposto contenuto 4">
            <a:extLst>
              <a:ext uri="{FF2B5EF4-FFF2-40B4-BE49-F238E27FC236}">
                <a16:creationId xmlns:a16="http://schemas.microsoft.com/office/drawing/2014/main" id="{D441ED2F-55FF-4DB5-AAAC-DC2C8E99F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042" y="1466491"/>
            <a:ext cx="3290461" cy="3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125E8E06-0A37-44A4-9D57-258F9935A75A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86212" y="886355"/>
                <a:ext cx="4184034" cy="5571065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Lo divido in 100 parti uguali. Ogni parte è un centesimo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it-IT" sz="4000" b="1" dirty="0">
                    <a:solidFill>
                      <a:schemeClr val="accent1"/>
                    </a:solidFill>
                  </a:rPr>
                  <a:t>) dell’intero</a:t>
                </a:r>
                <a:r>
                  <a:rPr lang="it-IT" sz="4000" dirty="0"/>
                  <a:t>.</a:t>
                </a:r>
              </a:p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Si scrive </a:t>
                </a:r>
                <a:r>
                  <a:rPr lang="it-IT" sz="4000" dirty="0">
                    <a:solidFill>
                      <a:srgbClr val="FF0000"/>
                    </a:solidFill>
                  </a:rPr>
                  <a:t>0,01</a:t>
                </a:r>
                <a:r>
                  <a:rPr lang="it-IT" sz="4000" dirty="0"/>
                  <a:t>.</a:t>
                </a:r>
              </a:p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Si legge </a:t>
                </a:r>
                <a:r>
                  <a:rPr lang="it-IT" sz="4000" dirty="0">
                    <a:solidFill>
                      <a:srgbClr val="FF0000"/>
                    </a:solidFill>
                  </a:rPr>
                  <a:t>un centesimo (c).</a:t>
                </a:r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125E8E06-0A37-44A4-9D57-258F9935A7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86212" y="886355"/>
                <a:ext cx="4184034" cy="5571065"/>
              </a:xfrm>
              <a:blipFill>
                <a:blip r:embed="rId4"/>
                <a:stretch>
                  <a:fillRect l="-5248" t="-1969" r="-4810" b="-32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Decimi, centesimi e millesimi. Frazioni decimali e numeri decimali.">
            <a:extLst>
              <a:ext uri="{FF2B5EF4-FFF2-40B4-BE49-F238E27FC236}">
                <a16:creationId xmlns:a16="http://schemas.microsoft.com/office/drawing/2014/main" id="{D2DE5C60-F6D1-4565-91EA-E2946D9FD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0138" y="886354"/>
            <a:ext cx="400020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92D52345-3251-4894-9E54-630B87CD79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0FAF8B97-3B7A-4C76-A7A2-88DF69542F2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890398" y="365918"/>
                <a:ext cx="4184035" cy="3880772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Lo divido in 1000 parti uguali. Ogni parte è un millesimo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it-IT" sz="40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𝟏𝟎𝟎𝟎</m:t>
                        </m:r>
                      </m:den>
                    </m:f>
                  </m:oMath>
                </a14:m>
                <a:r>
                  <a:rPr lang="it-IT" sz="4000" b="1" dirty="0">
                    <a:solidFill>
                      <a:schemeClr val="accent1"/>
                    </a:solidFill>
                  </a:rPr>
                  <a:t>) dell’intero.</a:t>
                </a:r>
              </a:p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Si scrive </a:t>
                </a:r>
                <a:r>
                  <a:rPr lang="it-IT" sz="4000" b="1" dirty="0">
                    <a:solidFill>
                      <a:srgbClr val="FF0000"/>
                    </a:solidFill>
                  </a:rPr>
                  <a:t>0,001</a:t>
                </a:r>
                <a:r>
                  <a:rPr lang="it-IT" sz="4000" b="1" dirty="0">
                    <a:solidFill>
                      <a:schemeClr val="accent1"/>
                    </a:solidFill>
                  </a:rPr>
                  <a:t>.</a:t>
                </a:r>
              </a:p>
              <a:p>
                <a:pPr marL="0" indent="0">
                  <a:buNone/>
                </a:pPr>
                <a:r>
                  <a:rPr lang="it-IT" sz="4000" b="1" dirty="0">
                    <a:solidFill>
                      <a:schemeClr val="accent1"/>
                    </a:solidFill>
                  </a:rPr>
                  <a:t>Si legge </a:t>
                </a:r>
                <a:r>
                  <a:rPr lang="it-IT" sz="4000" b="1" dirty="0">
                    <a:solidFill>
                      <a:srgbClr val="FF0000"/>
                    </a:solidFill>
                  </a:rPr>
                  <a:t>un millesimo (m).</a:t>
                </a:r>
              </a:p>
            </p:txBody>
          </p:sp>
        </mc:Choice>
        <mc:Fallback xmlns="">
          <p:sp>
            <p:nvSpPr>
              <p:cNvPr id="4" name="Segnaposto contenuto 3">
                <a:extLst>
                  <a:ext uri="{FF2B5EF4-FFF2-40B4-BE49-F238E27FC236}">
                    <a16:creationId xmlns:a16="http://schemas.microsoft.com/office/drawing/2014/main" id="{0FAF8B97-3B7A-4C76-A7A2-88DF69542F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890398" y="365918"/>
                <a:ext cx="4184035" cy="3880772"/>
              </a:xfrm>
              <a:blipFill>
                <a:blip r:embed="rId4"/>
                <a:stretch>
                  <a:fillRect l="-5102" t="-2826" r="-1458" b="-638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Decimi, centesimi e millesimi. Frazioni decimali e numeri decimali.">
            <a:extLst>
              <a:ext uri="{FF2B5EF4-FFF2-40B4-BE49-F238E27FC236}">
                <a16:creationId xmlns:a16="http://schemas.microsoft.com/office/drawing/2014/main" id="{5730AB68-7180-438E-9291-319B2011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6053" y="1195388"/>
            <a:ext cx="4371155" cy="446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E44E2E8-F173-400E-A570-F8FA77207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89829" y="3659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63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1A1BE-4100-4944-9DB2-B8FB61C30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FC325A-D9FC-4779-B4EE-DC9DE406E9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it-IT" b="1" dirty="0">
                <a:solidFill>
                  <a:schemeClr val="accent1"/>
                </a:solidFill>
              </a:rPr>
              <a:t>Osservate come sono formati i numeri decimali.</a:t>
            </a:r>
          </a:p>
          <a:p>
            <a:pPr marL="0" indent="0">
              <a:buNone/>
            </a:pPr>
            <a:endParaRPr lang="it-IT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chemeClr val="accent1"/>
                </a:solidFill>
              </a:rPr>
              <a:t>  </a:t>
            </a:r>
            <a:r>
              <a:rPr lang="it-IT" b="1" dirty="0">
                <a:solidFill>
                  <a:srgbClr val="FF0000"/>
                </a:solidFill>
              </a:rPr>
              <a:t>Parte intera     </a:t>
            </a:r>
            <a:r>
              <a:rPr lang="it-IT" b="1" dirty="0">
                <a:solidFill>
                  <a:schemeClr val="accent1"/>
                </a:solidFill>
              </a:rPr>
              <a:t>0</a:t>
            </a:r>
            <a:r>
              <a:rPr lang="it-IT" b="1" dirty="0">
                <a:solidFill>
                  <a:srgbClr val="FF0000"/>
                </a:solidFill>
              </a:rPr>
              <a:t>,</a:t>
            </a:r>
            <a:r>
              <a:rPr lang="it-IT" b="1" dirty="0">
                <a:solidFill>
                  <a:schemeClr val="accent1"/>
                </a:solidFill>
              </a:rPr>
              <a:t>1  </a:t>
            </a:r>
            <a:r>
              <a:rPr lang="it-IT" b="1" dirty="0">
                <a:solidFill>
                  <a:srgbClr val="FF0000"/>
                </a:solidFill>
              </a:rPr>
              <a:t>Parte decimale</a:t>
            </a:r>
          </a:p>
          <a:p>
            <a:pPr marL="0" indent="0">
              <a:buNone/>
            </a:pPr>
            <a:endParaRPr lang="it-IT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it-IT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it-IT" b="1" dirty="0">
                <a:solidFill>
                  <a:schemeClr val="accent1"/>
                </a:solidFill>
              </a:rPr>
              <a:t>La virgola separa la parte intera dalla parte decimale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C69C6D61-E559-44C8-81F9-76838A1ACC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330633" y="1481142"/>
            <a:ext cx="3207827" cy="4469443"/>
          </a:xfrm>
          <a:prstGeom prst="rect">
            <a:avLst/>
          </a:prstGeom>
        </p:spPr>
      </p:pic>
      <p:sp>
        <p:nvSpPr>
          <p:cNvPr id="12" name="Freccia bidirezionale orizzontale 11">
            <a:extLst>
              <a:ext uri="{FF2B5EF4-FFF2-40B4-BE49-F238E27FC236}">
                <a16:creationId xmlns:a16="http://schemas.microsoft.com/office/drawing/2014/main" id="{969841C1-5769-407A-A510-7F9578B8B121}"/>
              </a:ext>
            </a:extLst>
          </p:cNvPr>
          <p:cNvSpPr/>
          <p:nvPr/>
        </p:nvSpPr>
        <p:spPr>
          <a:xfrm>
            <a:off x="535644" y="4097888"/>
            <a:ext cx="4440024" cy="6598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84AA7DC4-FA46-4815-8B8A-F8E4A7615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51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AB2863-E819-4FA7-8F27-C1F029F18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latin typeface="Trebuchet MS" panose="020B0603020202020204" pitchFamily="34" charset="0"/>
              </a:rPr>
              <a:t>Come si trasforma una frazione decimale in un numero decimale?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C534D38-FD78-47B1-A5BF-6870251A0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5189" y="1930400"/>
            <a:ext cx="5696833" cy="483438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Supponiamo di avere una 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frazione decimale</a:t>
            </a: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. Come sappiamo una frazione si dice decimale se ha al 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denominatore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</a:rPr>
              <a:t> 10, 100, 1000</a:t>
            </a: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.</a:t>
            </a:r>
            <a:b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Immaginiamo di avere la frazione 25/1000.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Ora vogliamo 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</a:rPr>
              <a:t>trasformare questa frazione in un 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numero decimale</a:t>
            </a: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, cioè in un numero formato da una 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</a:rPr>
              <a:t>parte intera </a:t>
            </a: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e una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</a:rPr>
              <a:t> parte decimale</a:t>
            </a: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Vediamo come occorre procedere.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Dobbiamo scrivere il 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numeratore della frazione</a:t>
            </a: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, nel nostro caso 25.</a:t>
            </a:r>
            <a:b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</a:b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Quindi </a:t>
            </a:r>
            <a:r>
              <a:rPr lang="it-IT" sz="1900" b="1" dirty="0">
                <a:solidFill>
                  <a:schemeClr val="accent1"/>
                </a:solidFill>
                <a:latin typeface="Arial" panose="020B0604020202020204" pitchFamily="34" charset="0"/>
              </a:rPr>
              <a:t>mettiamo tante cifre decimali quanti sono gli zeri del denominatore</a:t>
            </a: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. Nel nostro esempio abbiamo tre zeri, quindi dobbiamo avere tre cifre decimali.</a:t>
            </a:r>
          </a:p>
          <a:p>
            <a:pPr marL="0" indent="0" algn="just">
              <a:buNone/>
            </a:pPr>
            <a:r>
              <a:rPr lang="it-IT" sz="1900" dirty="0">
                <a:solidFill>
                  <a:schemeClr val="accent1"/>
                </a:solidFill>
                <a:latin typeface="Arial" panose="020B0604020202020204" pitchFamily="34" charset="0"/>
              </a:rPr>
              <a:t>Pertanto il nostro numero decimale sarà 0,025.</a:t>
            </a:r>
          </a:p>
          <a:p>
            <a:endParaRPr lang="it-IT" dirty="0"/>
          </a:p>
        </p:txBody>
      </p:sp>
      <p:pic>
        <p:nvPicPr>
          <p:cNvPr id="1026" name="Picture 2" descr="trasformare una frazione in un numero decimale">
            <a:extLst>
              <a:ext uri="{FF2B5EF4-FFF2-40B4-BE49-F238E27FC236}">
                <a16:creationId xmlns:a16="http://schemas.microsoft.com/office/drawing/2014/main" id="{E34C4F88-A6CD-4E74-A64A-529644EB80B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265" y="3123884"/>
            <a:ext cx="4114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7455F73E-3C3A-4EB1-AB7B-0EA285A741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95882" y="782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18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65A43D-5BC1-4432-AAA6-4591E18F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8961" y="1727167"/>
            <a:ext cx="4184035" cy="3880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000" b="1" dirty="0">
                <a:solidFill>
                  <a:schemeClr val="accent1"/>
                </a:solidFill>
              </a:rPr>
              <a:t>Ora bambini ripetiamo quanto detto con un video </a:t>
            </a:r>
          </a:p>
        </p:txBody>
      </p:sp>
      <p:pic>
        <p:nvPicPr>
          <p:cNvPr id="7" name="Elementi multimediali online 6" title="dalle frazioni decimali ai numeri decimali">
            <a:hlinkClick r:id="" action="ppaction://media"/>
            <a:extLst>
              <a:ext uri="{FF2B5EF4-FFF2-40B4-BE49-F238E27FC236}">
                <a16:creationId xmlns:a16="http://schemas.microsoft.com/office/drawing/2014/main" id="{ACFBFF20-540C-4F68-8463-FB7C0547475D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543780" y="1460223"/>
            <a:ext cx="5889194" cy="4414661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E6DA9A2-C442-4029-8E93-D37820366E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41513" y="782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6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8C8AA4-13AC-4C45-95B2-507970D6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Ora bambini esercitiamoci un po’.</a:t>
            </a:r>
            <a:br>
              <a:rPr lang="it-IT" b="1" dirty="0"/>
            </a:br>
            <a:r>
              <a:rPr lang="it-IT" sz="2200" b="1" dirty="0"/>
              <a:t>Completiamo le pagine 64, 65, 66, 67 del vostro testo e le seguenti schede. Buon lavoro!</a:t>
            </a:r>
          </a:p>
        </p:txBody>
      </p:sp>
      <p:pic>
        <p:nvPicPr>
          <p:cNvPr id="2052" name="Picture 4" descr="Esercizi sulle Frazioni da Stampare per la Scuola Primaria ...">
            <a:extLst>
              <a:ext uri="{FF2B5EF4-FFF2-40B4-BE49-F238E27FC236}">
                <a16:creationId xmlns:a16="http://schemas.microsoft.com/office/drawing/2014/main" id="{2F95806F-E5B3-4D7E-9DB2-AEAAF2B3DA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742" y="1927003"/>
            <a:ext cx="3470787" cy="490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sercizi sui Numeri Decimali per la Scuola Primaria ...">
            <a:extLst>
              <a:ext uri="{FF2B5EF4-FFF2-40B4-BE49-F238E27FC236}">
                <a16:creationId xmlns:a16="http://schemas.microsoft.com/office/drawing/2014/main" id="{EAA4FF93-D987-4273-A1E8-F3041ECDF9F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1265" y="1927003"/>
            <a:ext cx="3746089" cy="497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08A872B-18F9-4D52-9981-A6A31BBF11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7319" y="7498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0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rushVTI">
  <a:themeElements>
    <a:clrScheme name="Custom 17">
      <a:dk1>
        <a:sysClr val="windowText" lastClr="000000"/>
      </a:dk1>
      <a:lt1>
        <a:sysClr val="window" lastClr="FFFFFF"/>
      </a:lt1>
      <a:dk2>
        <a:srgbClr val="57495C"/>
      </a:dk2>
      <a:lt2>
        <a:srgbClr val="E7E6E6"/>
      </a:lt2>
      <a:accent1>
        <a:srgbClr val="F07C98"/>
      </a:accent1>
      <a:accent2>
        <a:srgbClr val="A6778D"/>
      </a:accent2>
      <a:accent3>
        <a:srgbClr val="768BA6"/>
      </a:accent3>
      <a:accent4>
        <a:srgbClr val="E8908B"/>
      </a:accent4>
      <a:accent5>
        <a:srgbClr val="C47A93"/>
      </a:accent5>
      <a:accent6>
        <a:srgbClr val="70A8DB"/>
      </a:accent6>
      <a:hlink>
        <a:srgbClr val="EB8067"/>
      </a:hlink>
      <a:folHlink>
        <a:srgbClr val="7BC7C0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Sfaccettatura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163</Words>
  <Application>Microsoft Office PowerPoint</Application>
  <PresentationFormat>Widescreen</PresentationFormat>
  <Paragraphs>30</Paragraphs>
  <Slides>10</Slides>
  <Notes>0</Notes>
  <HiddenSlides>0</HiddenSlides>
  <MMClips>12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10</vt:i4>
      </vt:variant>
    </vt:vector>
  </HeadingPairs>
  <TitlesOfParts>
    <vt:vector size="18" baseType="lpstr">
      <vt:lpstr>Arial</vt:lpstr>
      <vt:lpstr>Cambria Math</vt:lpstr>
      <vt:lpstr>Century Gothic</vt:lpstr>
      <vt:lpstr>Elephant</vt:lpstr>
      <vt:lpstr>Trebuchet MS</vt:lpstr>
      <vt:lpstr>Wingdings 3</vt:lpstr>
      <vt:lpstr>BrushVTI</vt:lpstr>
      <vt:lpstr>Sfaccettatura</vt:lpstr>
      <vt:lpstr>I numeri decimali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Come si trasforma una frazione decimale in un numero decimale?</vt:lpstr>
      <vt:lpstr>Presentazione standard di PowerPoint</vt:lpstr>
      <vt:lpstr>Ora bambini esercitiamoci un po’. Completiamo le pagine 64, 65, 66, 67 del vostro testo e le seguenti schede. Buon lavoro!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Romano</dc:creator>
  <cp:lastModifiedBy>Vincenzo Romano</cp:lastModifiedBy>
  <cp:revision>31</cp:revision>
  <dcterms:created xsi:type="dcterms:W3CDTF">2020-04-01T07:27:12Z</dcterms:created>
  <dcterms:modified xsi:type="dcterms:W3CDTF">2020-04-05T22:31:00Z</dcterms:modified>
</cp:coreProperties>
</file>