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D4BB3"/>
    <a:srgbClr val="20D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9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63366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06227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49996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88551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17487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76975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t>28/04/2020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12277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t>28/04/2020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7550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28/04/2020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81200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46119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216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28/04/2020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extLst>
      <p:ext uri="{BB962C8B-B14F-4D97-AF65-F5344CB8AC3E}">
        <p14:creationId xmlns:p14="http://schemas.microsoft.com/office/powerpoint/2010/main" val="1605677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ace e sviluppo al femminile"/>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340768"/>
            <a:ext cx="7200800" cy="5184576"/>
          </a:xfrm>
          <a:prstGeom prst="rect">
            <a:avLst/>
          </a:prstGeom>
          <a:noFill/>
          <a:ln>
            <a:noFill/>
          </a:ln>
        </p:spPr>
      </p:pic>
      <p:sp>
        <p:nvSpPr>
          <p:cNvPr id="6" name="CasellaDiTesto 5"/>
          <p:cNvSpPr txBox="1"/>
          <p:nvPr/>
        </p:nvSpPr>
        <p:spPr>
          <a:xfrm>
            <a:off x="251520" y="256715"/>
            <a:ext cx="8712968" cy="830997"/>
          </a:xfrm>
          <a:prstGeom prst="rect">
            <a:avLst/>
          </a:prstGeom>
          <a:noFill/>
        </p:spPr>
        <p:txBody>
          <a:bodyPr wrap="square" rtlCol="0">
            <a:spAutoFit/>
          </a:bodyPr>
          <a:lstStyle/>
          <a:p>
            <a:r>
              <a:rPr lang="it-IT" sz="4800" b="1" dirty="0">
                <a:solidFill>
                  <a:srgbClr val="0033CC"/>
                </a:solidFill>
                <a:latin typeface="HGSHeiseiMinchotaiW9" panose="02020A00000000000000" pitchFamily="18" charset="-128"/>
                <a:ea typeface="HGSHeiseiMinchotaiW9" panose="02020A00000000000000" pitchFamily="18" charset="-128"/>
              </a:rPr>
              <a:t>Le Donne, germogli di speranza</a:t>
            </a:r>
          </a:p>
        </p:txBody>
      </p:sp>
      <p:pic>
        <p:nvPicPr>
          <p:cNvPr id="2" name="La vita è bella - Colonna sonora  original soundtrack  - brano_ _La vita è bella_">
            <a:hlinkClick r:id="" action="ppaction://media"/>
            <a:extLst>
              <a:ext uri="{FF2B5EF4-FFF2-40B4-BE49-F238E27FC236}">
                <a16:creationId xmlns:a16="http://schemas.microsoft.com/office/drawing/2014/main" xmlns="" id="{6BACE1B3-0B1C-4F18-8A66-5AA123924F1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476672" y="367413"/>
            <a:ext cx="609600" cy="609600"/>
          </a:xfrm>
          <a:prstGeom prst="rect">
            <a:avLst/>
          </a:prstGeom>
        </p:spPr>
      </p:pic>
    </p:spTree>
    <p:custDataLst>
      <p:tags r:id="rId1"/>
    </p:custDataLst>
    <p:extLst>
      <p:ext uri="{BB962C8B-B14F-4D97-AF65-F5344CB8AC3E}">
        <p14:creationId xmlns:p14="http://schemas.microsoft.com/office/powerpoint/2010/main" val="3557114042"/>
      </p:ext>
    </p:extLst>
  </p:cSld>
  <p:clrMapOvr>
    <a:masterClrMapping/>
  </p:clrMapOvr>
  <mc:AlternateContent xmlns:mc="http://schemas.openxmlformats.org/markup-compatibility/2006" xmlns:p14="http://schemas.microsoft.com/office/powerpoint/2010/main">
    <mc:Choice Requires="p14">
      <p:transition spd="slow" p14:dur="2000" advTm="10966"/>
    </mc:Choice>
    <mc:Fallback xmlns="">
      <p:transition spd="slow" advTm="10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5)">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7">
                <p:cTn id="21"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33CC"/>
                </a:solidFill>
                <a:latin typeface="HGHeiseiMinchotaiW9" panose="02020A09000000000000" pitchFamily="17" charset="-128"/>
                <a:ea typeface="HGHeiseiMinchotaiW9" panose="02020A09000000000000" pitchFamily="17" charset="-128"/>
              </a:rPr>
              <a:t>Madre Teresa di Calcutta</a:t>
            </a:r>
          </a:p>
        </p:txBody>
      </p:sp>
      <p:pic>
        <p:nvPicPr>
          <p:cNvPr id="4" name="Segnaposto contenuto 3" descr="Mutter Teresa von Kalkutta.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556792"/>
            <a:ext cx="2304256" cy="3456384"/>
          </a:xfrm>
          <a:prstGeom prst="rect">
            <a:avLst/>
          </a:prstGeom>
          <a:noFill/>
          <a:ln>
            <a:noFill/>
          </a:ln>
        </p:spPr>
      </p:pic>
      <p:sp>
        <p:nvSpPr>
          <p:cNvPr id="5" name="CasellaDiTesto 4"/>
          <p:cNvSpPr txBox="1"/>
          <p:nvPr/>
        </p:nvSpPr>
        <p:spPr>
          <a:xfrm>
            <a:off x="1115616" y="5323834"/>
            <a:ext cx="7344816" cy="1384995"/>
          </a:xfrm>
          <a:prstGeom prst="rect">
            <a:avLst/>
          </a:prstGeom>
          <a:noFill/>
        </p:spPr>
        <p:txBody>
          <a:bodyPr wrap="square" rtlCol="0">
            <a:spAutoFit/>
          </a:bodyPr>
          <a:lstStyle/>
          <a:p>
            <a:pPr algn="ctr"/>
            <a:r>
              <a:rPr lang="it-IT" sz="2800" b="1" dirty="0">
                <a:solidFill>
                  <a:srgbClr val="0033CC"/>
                </a:solidFill>
              </a:rPr>
              <a:t>"</a:t>
            </a:r>
            <a:r>
              <a:rPr lang="it-IT" sz="2800" b="1" i="1" dirty="0">
                <a:solidFill>
                  <a:srgbClr val="0033CC"/>
                </a:solidFill>
              </a:rPr>
              <a:t>Quello che facciamo è soltanto una goccia nell'oceano. Ma se non lo facessimo l’oceano avrebbe una goccia in meno </a:t>
            </a:r>
            <a:r>
              <a:rPr lang="it-IT" sz="2800" b="1" dirty="0">
                <a:solidFill>
                  <a:srgbClr val="0033CC"/>
                </a:solidFill>
              </a:rPr>
              <a:t>"</a:t>
            </a:r>
            <a:r>
              <a:rPr lang="it-IT" sz="2800" dirty="0">
                <a:solidFill>
                  <a:srgbClr val="0033CC"/>
                </a:solidFill>
              </a:rPr>
              <a:t> </a:t>
            </a:r>
          </a:p>
        </p:txBody>
      </p:sp>
      <p:sp>
        <p:nvSpPr>
          <p:cNvPr id="6" name="CasellaDiTesto 5"/>
          <p:cNvSpPr txBox="1"/>
          <p:nvPr/>
        </p:nvSpPr>
        <p:spPr>
          <a:xfrm>
            <a:off x="159545" y="1694637"/>
            <a:ext cx="3096344" cy="3416320"/>
          </a:xfrm>
          <a:prstGeom prst="rect">
            <a:avLst/>
          </a:prstGeom>
          <a:noFill/>
        </p:spPr>
        <p:txBody>
          <a:bodyPr wrap="square" rtlCol="0">
            <a:spAutoFit/>
          </a:bodyPr>
          <a:lstStyle/>
          <a:p>
            <a:pPr algn="just"/>
            <a:r>
              <a:rPr lang="it-IT" b="1" dirty="0"/>
              <a:t>Il suo lavoro instancabile tra le vittime della povertà di  Calcutta l'ha resa una delle persone più famose al mondo. Ebbe numerosi riconoscimenti, tra cui il  Premio Nobel per la Pace nel 1979  proprio </a:t>
            </a:r>
            <a:r>
              <a:rPr lang="it-IT" b="1" i="1" dirty="0"/>
              <a:t>per  il suo impegno verso i più poveri tra i poveri e il suo </a:t>
            </a:r>
            <a:r>
              <a:rPr lang="it-IT" b="1" dirty="0"/>
              <a:t>rispetto</a:t>
            </a:r>
            <a:r>
              <a:rPr lang="it-IT" b="1" i="1" dirty="0"/>
              <a:t> per il valore e la dignità di ogni singola persona. </a:t>
            </a:r>
            <a:endParaRPr lang="it-IT" b="1" dirty="0"/>
          </a:p>
        </p:txBody>
      </p:sp>
      <p:sp>
        <p:nvSpPr>
          <p:cNvPr id="7" name="CasellaDiTesto 6"/>
          <p:cNvSpPr txBox="1"/>
          <p:nvPr/>
        </p:nvSpPr>
        <p:spPr>
          <a:xfrm>
            <a:off x="5796136" y="1694637"/>
            <a:ext cx="3096344" cy="3416320"/>
          </a:xfrm>
          <a:prstGeom prst="rect">
            <a:avLst/>
          </a:prstGeom>
          <a:noFill/>
        </p:spPr>
        <p:txBody>
          <a:bodyPr wrap="square" rtlCol="0">
            <a:spAutoFit/>
          </a:bodyPr>
          <a:lstStyle/>
          <a:p>
            <a:r>
              <a:rPr lang="it-IT" dirty="0"/>
              <a:t> </a:t>
            </a:r>
            <a:r>
              <a:rPr lang="it-IT" b="1" dirty="0"/>
              <a:t>Chiese che i suoi 6000  dollari, fondi del Premio, fossero destinati ai poveri di Calcutta, che avrebbero potuto essere sfamati per un anno intero. Secondo lei:</a:t>
            </a:r>
          </a:p>
          <a:p>
            <a:r>
              <a:rPr lang="it-IT" b="1" dirty="0"/>
              <a:t>- "</a:t>
            </a:r>
            <a:r>
              <a:rPr lang="it-IT" b="1" i="1" dirty="0"/>
              <a:t>Le ricompense terrene sono importanti solo se utilizzate per aiutare i bisognosi del mondo</a:t>
            </a:r>
            <a:r>
              <a:rPr lang="it-IT" b="1" dirty="0"/>
              <a:t> "</a:t>
            </a:r>
            <a:r>
              <a:rPr lang="it-IT" b="1" i="1" dirty="0"/>
              <a:t>. </a:t>
            </a:r>
            <a:r>
              <a:rPr lang="it-IT" b="1" dirty="0"/>
              <a:t>Fu proclamata         Santa da Papa Francesco nel 2016.</a:t>
            </a:r>
            <a:endParaRPr lang="it-IT" dirty="0"/>
          </a:p>
        </p:txBody>
      </p:sp>
    </p:spTree>
    <p:custDataLst>
      <p:tags r:id="rId1"/>
    </p:custDataLst>
    <p:extLst>
      <p:ext uri="{BB962C8B-B14F-4D97-AF65-F5344CB8AC3E}">
        <p14:creationId xmlns:p14="http://schemas.microsoft.com/office/powerpoint/2010/main" val="2401976124"/>
      </p:ext>
    </p:extLst>
  </p:cSld>
  <p:clrMapOvr>
    <a:masterClrMapping/>
  </p:clrMapOvr>
  <mc:AlternateContent xmlns:mc="http://schemas.openxmlformats.org/markup-compatibility/2006" xmlns:p14="http://schemas.microsoft.com/office/powerpoint/2010/main">
    <mc:Choice Requires="p14">
      <p:transition spd="slow" p14:dur="2000" advTm="59199"/>
    </mc:Choice>
    <mc:Fallback xmlns="">
      <p:transition spd="slow" advTm="59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900" b="1" dirty="0" err="1">
                <a:solidFill>
                  <a:srgbClr val="0033CC"/>
                </a:solidFill>
                <a:latin typeface="HGHeiseiMinchotaiW9" panose="02020A09000000000000" pitchFamily="17" charset="-128"/>
                <a:ea typeface="HGHeiseiMinchotaiW9" panose="02020A09000000000000" pitchFamily="17" charset="-128"/>
              </a:rPr>
              <a:t>Rigoberta</a:t>
            </a:r>
            <a:r>
              <a:rPr lang="it-IT" sz="4900" b="1" dirty="0">
                <a:solidFill>
                  <a:srgbClr val="0033CC"/>
                </a:solidFill>
                <a:latin typeface="HGHeiseiMinchotaiW9" panose="02020A09000000000000" pitchFamily="17" charset="-128"/>
                <a:ea typeface="HGHeiseiMinchotaiW9" panose="02020A09000000000000" pitchFamily="17" charset="-128"/>
              </a:rPr>
              <a:t> </a:t>
            </a:r>
            <a:r>
              <a:rPr lang="it-IT" sz="4900" b="1" dirty="0" err="1">
                <a:solidFill>
                  <a:srgbClr val="0033CC"/>
                </a:solidFill>
                <a:latin typeface="HGHeiseiMinchotaiW9" panose="02020A09000000000000" pitchFamily="17" charset="-128"/>
                <a:ea typeface="HGHeiseiMinchotaiW9" panose="02020A09000000000000" pitchFamily="17" charset="-128"/>
              </a:rPr>
              <a:t>Menchú</a:t>
            </a:r>
            <a:r>
              <a:rPr lang="it-IT" sz="4900" b="1" dirty="0">
                <a:solidFill>
                  <a:srgbClr val="0033CC"/>
                </a:solidFill>
                <a:latin typeface="HGHeiseiMinchotaiW9" panose="02020A09000000000000" pitchFamily="17" charset="-128"/>
                <a:ea typeface="HGHeiseiMinchotaiW9" panose="02020A09000000000000" pitchFamily="17" charset="-128"/>
              </a:rPr>
              <a:t> </a:t>
            </a:r>
            <a:r>
              <a:rPr lang="it-IT" sz="4900" b="1" dirty="0" err="1">
                <a:solidFill>
                  <a:srgbClr val="0033CC"/>
                </a:solidFill>
                <a:latin typeface="HGHeiseiMinchotaiW9" panose="02020A09000000000000" pitchFamily="17" charset="-128"/>
                <a:ea typeface="HGHeiseiMinchotaiW9" panose="02020A09000000000000" pitchFamily="17" charset="-128"/>
              </a:rPr>
              <a:t>Tum</a:t>
            </a:r>
            <a:r>
              <a:rPr lang="it-IT" dirty="0"/>
              <a:t/>
            </a:r>
            <a:br>
              <a:rPr lang="it-IT" dirty="0"/>
            </a:br>
            <a:r>
              <a:rPr lang="it-IT" dirty="0"/>
              <a:t>pacifista guatemalteca</a:t>
            </a:r>
          </a:p>
        </p:txBody>
      </p:sp>
      <p:pic>
        <p:nvPicPr>
          <p:cNvPr id="4" name="Segnaposto contenuto 3" descr="Rigoberta Menchú Tum 1 - BCC Speaker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622" y="2204864"/>
            <a:ext cx="3888610" cy="3240360"/>
          </a:xfrm>
          <a:prstGeom prst="rect">
            <a:avLst/>
          </a:prstGeom>
          <a:noFill/>
          <a:ln>
            <a:noFill/>
          </a:ln>
        </p:spPr>
      </p:pic>
      <p:sp>
        <p:nvSpPr>
          <p:cNvPr id="5" name="CasellaDiTesto 4"/>
          <p:cNvSpPr txBox="1"/>
          <p:nvPr/>
        </p:nvSpPr>
        <p:spPr>
          <a:xfrm>
            <a:off x="-2557" y="5867279"/>
            <a:ext cx="9468544" cy="584775"/>
          </a:xfrm>
          <a:prstGeom prst="rect">
            <a:avLst/>
          </a:prstGeom>
          <a:noFill/>
        </p:spPr>
        <p:txBody>
          <a:bodyPr wrap="square" rtlCol="0">
            <a:spAutoFit/>
          </a:bodyPr>
          <a:lstStyle/>
          <a:p>
            <a:r>
              <a:rPr lang="it-IT" dirty="0">
                <a:solidFill>
                  <a:srgbClr val="00B0F0"/>
                </a:solidFill>
              </a:rPr>
              <a:t> </a:t>
            </a:r>
            <a:r>
              <a:rPr lang="it-IT" b="1" dirty="0">
                <a:solidFill>
                  <a:srgbClr val="0033CC"/>
                </a:solidFill>
              </a:rPr>
              <a:t>" </a:t>
            </a:r>
            <a:r>
              <a:rPr lang="it-IT" sz="3200" b="1" i="1" dirty="0">
                <a:solidFill>
                  <a:srgbClr val="0033CC"/>
                </a:solidFill>
              </a:rPr>
              <a:t>L'unica lotta che si perde è quella che si abbandona</a:t>
            </a:r>
            <a:r>
              <a:rPr lang="it-IT" dirty="0">
                <a:solidFill>
                  <a:srgbClr val="0033CC"/>
                </a:solidFill>
              </a:rPr>
              <a:t>" </a:t>
            </a:r>
          </a:p>
        </p:txBody>
      </p:sp>
      <p:sp>
        <p:nvSpPr>
          <p:cNvPr id="6" name="CasellaDiTesto 5"/>
          <p:cNvSpPr txBox="1"/>
          <p:nvPr/>
        </p:nvSpPr>
        <p:spPr>
          <a:xfrm>
            <a:off x="107504" y="1628800"/>
            <a:ext cx="2448272" cy="4247317"/>
          </a:xfrm>
          <a:prstGeom prst="rect">
            <a:avLst/>
          </a:prstGeom>
          <a:noFill/>
        </p:spPr>
        <p:txBody>
          <a:bodyPr wrap="square" rtlCol="0">
            <a:spAutoFit/>
          </a:bodyPr>
          <a:lstStyle/>
          <a:p>
            <a:pPr algn="just"/>
            <a:r>
              <a:rPr lang="it-IT" b="1" dirty="0"/>
              <a:t>Iniziò a lavorare come bracciante agricola  all'età di 5 anni, in condizioni che causarono la morte dei suoi fratelli e dei suoi amici. Da adulta, si unì ai membri della sua famiglia in azioni contro i militari per i loro abusi dei diritti umani. In seguito  divenne un'importante dirigente nel Comitato di unità contadina.</a:t>
            </a:r>
          </a:p>
        </p:txBody>
      </p:sp>
      <p:sp>
        <p:nvSpPr>
          <p:cNvPr id="7" name="CasellaDiTesto 6"/>
          <p:cNvSpPr txBox="1"/>
          <p:nvPr/>
        </p:nvSpPr>
        <p:spPr>
          <a:xfrm>
            <a:off x="6660232" y="1988839"/>
            <a:ext cx="2339752" cy="3139321"/>
          </a:xfrm>
          <a:prstGeom prst="rect">
            <a:avLst/>
          </a:prstGeom>
          <a:noFill/>
        </p:spPr>
        <p:txBody>
          <a:bodyPr wrap="square" rtlCol="0">
            <a:spAutoFit/>
          </a:bodyPr>
          <a:lstStyle/>
          <a:p>
            <a:pPr algn="just"/>
            <a:r>
              <a:rPr lang="it-IT" b="1" dirty="0"/>
              <a:t>Nel 1992 ha ricevuto il Premio Nobel per la Pace,</a:t>
            </a:r>
            <a:r>
              <a:rPr lang="it-IT" i="1" dirty="0"/>
              <a:t>  «</a:t>
            </a:r>
            <a:r>
              <a:rPr lang="it-IT" b="1" i="1" dirty="0"/>
              <a:t>In riconoscimento dei suoi sforzi per la giustizia sociale e la riconciliazione </a:t>
            </a:r>
            <a:r>
              <a:rPr lang="it-IT" b="1" i="1" dirty="0" err="1"/>
              <a:t>etno</a:t>
            </a:r>
            <a:r>
              <a:rPr lang="it-IT" b="1" i="1" dirty="0"/>
              <a:t>-culturale, basata sul rispetto per i diritti delle popolazioni indigene "</a:t>
            </a:r>
          </a:p>
        </p:txBody>
      </p:sp>
    </p:spTree>
    <p:custDataLst>
      <p:tags r:id="rId1"/>
    </p:custDataLst>
    <p:extLst>
      <p:ext uri="{BB962C8B-B14F-4D97-AF65-F5344CB8AC3E}">
        <p14:creationId xmlns:p14="http://schemas.microsoft.com/office/powerpoint/2010/main" val="3775264983"/>
      </p:ext>
    </p:extLst>
  </p:cSld>
  <p:clrMapOvr>
    <a:masterClrMapping/>
  </p:clrMapOvr>
  <mc:AlternateContent xmlns:mc="http://schemas.openxmlformats.org/markup-compatibility/2006" xmlns:p14="http://schemas.microsoft.com/office/powerpoint/2010/main">
    <mc:Choice Requires="p14">
      <p:transition spd="slow" p14:dur="2000" advTm="59822"/>
    </mc:Choice>
    <mc:Fallback xmlns="">
      <p:transition spd="slow" advTm="598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900" b="1" dirty="0" err="1">
                <a:solidFill>
                  <a:srgbClr val="0033CC"/>
                </a:solidFill>
                <a:latin typeface="HGHeiseiMinchotaiW9" panose="02020A09000000000000" pitchFamily="17" charset="-128"/>
                <a:ea typeface="HGHeiseiMinchotaiW9" panose="02020A09000000000000" pitchFamily="17" charset="-128"/>
              </a:rPr>
              <a:t>Shirin</a:t>
            </a:r>
            <a:r>
              <a:rPr lang="it-IT" sz="4900" b="1" dirty="0">
                <a:solidFill>
                  <a:srgbClr val="0033CC"/>
                </a:solidFill>
                <a:latin typeface="HGHeiseiMinchotaiW9" panose="02020A09000000000000" pitchFamily="17" charset="-128"/>
                <a:ea typeface="HGHeiseiMinchotaiW9" panose="02020A09000000000000" pitchFamily="17" charset="-128"/>
              </a:rPr>
              <a:t> </a:t>
            </a:r>
            <a:r>
              <a:rPr lang="it-IT" sz="4900" b="1" dirty="0" err="1">
                <a:solidFill>
                  <a:srgbClr val="0033CC"/>
                </a:solidFill>
                <a:latin typeface="HGHeiseiMinchotaiW9" panose="02020A09000000000000" pitchFamily="17" charset="-128"/>
                <a:ea typeface="HGHeiseiMinchotaiW9" panose="02020A09000000000000" pitchFamily="17" charset="-128"/>
              </a:rPr>
              <a:t>Ebadi</a:t>
            </a:r>
            <a:r>
              <a:rPr lang="it-IT" dirty="0"/>
              <a:t/>
            </a:r>
            <a:br>
              <a:rPr lang="it-IT" dirty="0"/>
            </a:br>
            <a:endParaRPr lang="it-IT" dirty="0"/>
          </a:p>
        </p:txBody>
      </p:sp>
      <p:pic>
        <p:nvPicPr>
          <p:cNvPr id="4" name="Segnaposto contenuto 3" descr="SHirin Ebadi, foto di Olivier Pacteau"/>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31840" y="1268761"/>
            <a:ext cx="3005857" cy="4104456"/>
          </a:xfrm>
          <a:prstGeom prst="rect">
            <a:avLst/>
          </a:prstGeom>
          <a:noFill/>
          <a:ln>
            <a:noFill/>
          </a:ln>
        </p:spPr>
      </p:pic>
      <p:sp>
        <p:nvSpPr>
          <p:cNvPr id="5" name="CasellaDiTesto 4"/>
          <p:cNvSpPr txBox="1"/>
          <p:nvPr/>
        </p:nvSpPr>
        <p:spPr>
          <a:xfrm>
            <a:off x="323528" y="5805264"/>
            <a:ext cx="8568952" cy="646331"/>
          </a:xfrm>
          <a:prstGeom prst="rect">
            <a:avLst/>
          </a:prstGeom>
          <a:noFill/>
        </p:spPr>
        <p:txBody>
          <a:bodyPr wrap="square" rtlCol="0">
            <a:spAutoFit/>
          </a:bodyPr>
          <a:lstStyle/>
          <a:p>
            <a:r>
              <a:rPr lang="it-IT" sz="3600" b="1" dirty="0">
                <a:solidFill>
                  <a:srgbClr val="0033CC"/>
                </a:solidFill>
              </a:rPr>
              <a:t>" </a:t>
            </a:r>
            <a:r>
              <a:rPr lang="it-IT" sz="3600" b="1" i="1" dirty="0">
                <a:solidFill>
                  <a:srgbClr val="0033CC"/>
                </a:solidFill>
              </a:rPr>
              <a:t>Sull’Isis occorre gettare libri, non bombe </a:t>
            </a:r>
            <a:r>
              <a:rPr lang="it-IT" sz="3600" b="1" dirty="0">
                <a:solidFill>
                  <a:srgbClr val="0033CC"/>
                </a:solidFill>
              </a:rPr>
              <a:t>"</a:t>
            </a:r>
            <a:endParaRPr lang="it-IT" sz="3600" dirty="0">
              <a:solidFill>
                <a:srgbClr val="0033CC"/>
              </a:solidFill>
            </a:endParaRPr>
          </a:p>
        </p:txBody>
      </p:sp>
      <p:sp>
        <p:nvSpPr>
          <p:cNvPr id="7" name="CasellaDiTesto 6"/>
          <p:cNvSpPr txBox="1"/>
          <p:nvPr/>
        </p:nvSpPr>
        <p:spPr>
          <a:xfrm>
            <a:off x="179512" y="1445546"/>
            <a:ext cx="2448272" cy="3693319"/>
          </a:xfrm>
          <a:prstGeom prst="rect">
            <a:avLst/>
          </a:prstGeom>
          <a:noFill/>
        </p:spPr>
        <p:txBody>
          <a:bodyPr wrap="square" rtlCol="0">
            <a:spAutoFit/>
          </a:bodyPr>
          <a:lstStyle/>
          <a:p>
            <a:pPr algn="just"/>
            <a:r>
              <a:rPr lang="it-IT" b="1" dirty="0"/>
              <a:t>È stata uno dei primi giudici donna in Iran e la prima a diventare Presidente della Corte Suprema.</a:t>
            </a:r>
          </a:p>
          <a:p>
            <a:pPr algn="just"/>
            <a:r>
              <a:rPr lang="it-IT" b="1" dirty="0"/>
              <a:t> È convinta che, solo riconoscendo più diritti a donne e bambini, si potrà avere  una maggiore uguaglianza tra le classi sociali e la stabilità politica in Medio Oriente.</a:t>
            </a:r>
          </a:p>
        </p:txBody>
      </p:sp>
      <p:sp>
        <p:nvSpPr>
          <p:cNvPr id="8" name="CasellaDiTesto 7"/>
          <p:cNvSpPr txBox="1"/>
          <p:nvPr/>
        </p:nvSpPr>
        <p:spPr>
          <a:xfrm>
            <a:off x="6516216" y="1445546"/>
            <a:ext cx="2232248" cy="3970318"/>
          </a:xfrm>
          <a:prstGeom prst="rect">
            <a:avLst/>
          </a:prstGeom>
          <a:noFill/>
        </p:spPr>
        <p:txBody>
          <a:bodyPr wrap="square" rtlCol="0">
            <a:spAutoFit/>
          </a:bodyPr>
          <a:lstStyle/>
          <a:p>
            <a:pPr algn="just"/>
            <a:r>
              <a:rPr lang="it-IT" dirty="0"/>
              <a:t>E</a:t>
            </a:r>
            <a:r>
              <a:rPr lang="it-IT" b="1" dirty="0"/>
              <a:t>’ stata anche la prima donna musulmana a ricevere il Premio Nobel per la Pace. </a:t>
            </a:r>
            <a:r>
              <a:rPr lang="it-IT" b="1" dirty="0" err="1"/>
              <a:t>Shirin</a:t>
            </a:r>
            <a:r>
              <a:rPr lang="it-IT" b="1" dirty="0"/>
              <a:t> </a:t>
            </a:r>
            <a:r>
              <a:rPr lang="it-IT" b="1" dirty="0" err="1"/>
              <a:t>Ebadi</a:t>
            </a:r>
            <a:r>
              <a:rPr lang="it-IT" b="1" dirty="0"/>
              <a:t> ha aperto molte nuove strade e prospettive, combattendo in prima linea per i diritti civili, per la pace e per il riconoscimento della donna. </a:t>
            </a:r>
          </a:p>
        </p:txBody>
      </p:sp>
    </p:spTree>
    <p:custDataLst>
      <p:tags r:id="rId1"/>
    </p:custDataLst>
    <p:extLst>
      <p:ext uri="{BB962C8B-B14F-4D97-AF65-F5344CB8AC3E}">
        <p14:creationId xmlns:p14="http://schemas.microsoft.com/office/powerpoint/2010/main" val="1571564013"/>
      </p:ext>
    </p:extLst>
  </p:cSld>
  <p:clrMapOvr>
    <a:masterClrMapping/>
  </p:clrMapOvr>
  <mc:AlternateContent xmlns:mc="http://schemas.openxmlformats.org/markup-compatibility/2006" xmlns:p14="http://schemas.microsoft.com/office/powerpoint/2010/main">
    <mc:Choice Requires="p14">
      <p:transition spd="slow" p14:dur="2000" advTm="36981"/>
    </mc:Choice>
    <mc:Fallback xmlns="">
      <p:transition spd="slow" advTm="36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 </a:t>
            </a:r>
            <a:br>
              <a:rPr lang="it-IT" dirty="0"/>
            </a:br>
            <a:r>
              <a:rPr lang="it-IT" sz="4900" b="1" dirty="0" err="1">
                <a:solidFill>
                  <a:srgbClr val="0033CC"/>
                </a:solidFill>
                <a:latin typeface="HGHeiseiMinchotaiW9" panose="02020A09000000000000" pitchFamily="17" charset="-128"/>
                <a:ea typeface="HGHeiseiMinchotaiW9" panose="02020A09000000000000" pitchFamily="17" charset="-128"/>
              </a:rPr>
              <a:t>Wangari</a:t>
            </a:r>
            <a:r>
              <a:rPr lang="it-IT" sz="4900" b="1" dirty="0">
                <a:solidFill>
                  <a:srgbClr val="0033CC"/>
                </a:solidFill>
                <a:latin typeface="HGHeiseiMinchotaiW9" panose="02020A09000000000000" pitchFamily="17" charset="-128"/>
                <a:ea typeface="HGHeiseiMinchotaiW9" panose="02020A09000000000000" pitchFamily="17" charset="-128"/>
              </a:rPr>
              <a:t> </a:t>
            </a:r>
            <a:r>
              <a:rPr lang="it-IT" sz="4900" b="1" dirty="0" err="1">
                <a:solidFill>
                  <a:srgbClr val="0033CC"/>
                </a:solidFill>
                <a:latin typeface="HGHeiseiMinchotaiW9" panose="02020A09000000000000" pitchFamily="17" charset="-128"/>
                <a:ea typeface="HGHeiseiMinchotaiW9" panose="02020A09000000000000" pitchFamily="17" charset="-128"/>
              </a:rPr>
              <a:t>Maathai</a:t>
            </a:r>
            <a:r>
              <a:rPr lang="it-IT" sz="4900" b="1" dirty="0">
                <a:solidFill>
                  <a:srgbClr val="0033CC"/>
                </a:solidFill>
                <a:latin typeface="HGHeiseiMinchotaiW9" panose="02020A09000000000000" pitchFamily="17" charset="-128"/>
                <a:ea typeface="HGHeiseiMinchotaiW9" panose="02020A09000000000000" pitchFamily="17" charset="-128"/>
              </a:rPr>
              <a:t>   </a:t>
            </a:r>
            <a:r>
              <a:rPr lang="it-IT" dirty="0"/>
              <a:t/>
            </a:r>
            <a:br>
              <a:rPr lang="it-IT" dirty="0"/>
            </a:br>
            <a:endParaRPr lang="it-IT" dirty="0"/>
          </a:p>
        </p:txBody>
      </p:sp>
      <p:pic>
        <p:nvPicPr>
          <p:cNvPr id="5" name="Segnaposto contenuto 4" descr="https://upload.wikimedia.org/wikipedia/commons/thumb/0/05/Wangari_Maathai_no_Brasil.jpg/800px-Wangari_Maathai_no_Brasil.jpg"/>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1681928"/>
            <a:ext cx="2088232" cy="2840256"/>
          </a:xfrm>
          <a:prstGeom prst="rect">
            <a:avLst/>
          </a:prstGeom>
          <a:noFill/>
          <a:ln>
            <a:noFill/>
          </a:ln>
        </p:spPr>
      </p:pic>
      <p:sp>
        <p:nvSpPr>
          <p:cNvPr id="6" name="CasellaDiTesto 5"/>
          <p:cNvSpPr txBox="1"/>
          <p:nvPr/>
        </p:nvSpPr>
        <p:spPr>
          <a:xfrm>
            <a:off x="1547664" y="5480357"/>
            <a:ext cx="5976664" cy="646331"/>
          </a:xfrm>
          <a:prstGeom prst="rect">
            <a:avLst/>
          </a:prstGeom>
          <a:noFill/>
        </p:spPr>
        <p:txBody>
          <a:bodyPr wrap="square" rtlCol="0">
            <a:spAutoFit/>
          </a:bodyPr>
          <a:lstStyle/>
          <a:p>
            <a:r>
              <a:rPr lang="it-IT" sz="3600" b="1" dirty="0">
                <a:solidFill>
                  <a:srgbClr val="0033CC"/>
                </a:solidFill>
              </a:rPr>
              <a:t>" </a:t>
            </a:r>
            <a:r>
              <a:rPr lang="it-IT" sz="3600" b="1" i="1" dirty="0">
                <a:solidFill>
                  <a:srgbClr val="0033CC"/>
                </a:solidFill>
              </a:rPr>
              <a:t>Solo il vento mi piegher</a:t>
            </a:r>
            <a:r>
              <a:rPr lang="it-IT" sz="3600" b="1" dirty="0">
                <a:solidFill>
                  <a:srgbClr val="0033CC"/>
                </a:solidFill>
              </a:rPr>
              <a:t>à" </a:t>
            </a:r>
          </a:p>
        </p:txBody>
      </p:sp>
      <p:sp>
        <p:nvSpPr>
          <p:cNvPr id="7" name="CasellaDiTesto 6"/>
          <p:cNvSpPr txBox="1"/>
          <p:nvPr/>
        </p:nvSpPr>
        <p:spPr>
          <a:xfrm>
            <a:off x="179512" y="1628800"/>
            <a:ext cx="2952328" cy="3416320"/>
          </a:xfrm>
          <a:prstGeom prst="rect">
            <a:avLst/>
          </a:prstGeom>
          <a:noFill/>
        </p:spPr>
        <p:txBody>
          <a:bodyPr wrap="square" rtlCol="0">
            <a:spAutoFit/>
          </a:bodyPr>
          <a:lstStyle/>
          <a:p>
            <a:pPr algn="just"/>
            <a:r>
              <a:rPr lang="it-IT" b="1" dirty="0"/>
              <a:t>Nata in Kenya nel 1940, negli  anni novanta intraprese una forte campagna  di sensibilizzazione verso i problemi della natura e del  disboscamento. Grazie al suo impegno, per combattere l’erosione del terreno, sono stati</a:t>
            </a:r>
          </a:p>
          <a:p>
            <a:pPr algn="just"/>
            <a:r>
              <a:rPr lang="it-IT" b="1" dirty="0"/>
              <a:t> piantati oltre 51 milioni di alberi in Kenya.</a:t>
            </a:r>
          </a:p>
        </p:txBody>
      </p:sp>
      <p:sp>
        <p:nvSpPr>
          <p:cNvPr id="8" name="CasellaDiTesto 7"/>
          <p:cNvSpPr txBox="1"/>
          <p:nvPr/>
        </p:nvSpPr>
        <p:spPr>
          <a:xfrm>
            <a:off x="6012160" y="2276872"/>
            <a:ext cx="2520280" cy="2246769"/>
          </a:xfrm>
          <a:prstGeom prst="rect">
            <a:avLst/>
          </a:prstGeom>
          <a:noFill/>
        </p:spPr>
        <p:txBody>
          <a:bodyPr wrap="square" rtlCol="0">
            <a:spAutoFit/>
          </a:bodyPr>
          <a:lstStyle/>
          <a:p>
            <a:pPr algn="just"/>
            <a:r>
              <a:rPr lang="it-IT" sz="2000" b="1" dirty="0"/>
              <a:t>Nel 2004 ha ricevuto il premio Nobel per la Pace, per il suo contributo a uno sviluppo sostenibile, alla democrazia ed alla pace.</a:t>
            </a:r>
          </a:p>
        </p:txBody>
      </p:sp>
      <p:pic>
        <p:nvPicPr>
          <p:cNvPr id="9" name="La vita è bella - Colonna sonora  original soundtrack  - brano_ _La vita è bella_">
            <a:hlinkClick r:id="" action="ppaction://media"/>
            <a:extLst>
              <a:ext uri="{FF2B5EF4-FFF2-40B4-BE49-F238E27FC236}">
                <a16:creationId xmlns:a16="http://schemas.microsoft.com/office/drawing/2014/main" xmlns="" id="{6BACE1B3-0B1C-4F18-8A66-5AA123924F1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476672" y="367413"/>
            <a:ext cx="304800" cy="304800"/>
          </a:xfrm>
          <a:prstGeom prst="rect">
            <a:avLst/>
          </a:prstGeom>
        </p:spPr>
      </p:pic>
    </p:spTree>
    <p:custDataLst>
      <p:tags r:id="rId1"/>
    </p:custDataLst>
    <p:extLst>
      <p:ext uri="{BB962C8B-B14F-4D97-AF65-F5344CB8AC3E}">
        <p14:creationId xmlns:p14="http://schemas.microsoft.com/office/powerpoint/2010/main" val="2918812409"/>
      </p:ext>
    </p:extLst>
  </p:cSld>
  <p:clrMapOvr>
    <a:masterClrMapping/>
  </p:clrMapOvr>
  <mc:AlternateContent xmlns:mc="http://schemas.openxmlformats.org/markup-compatibility/2006" xmlns:p14="http://schemas.microsoft.com/office/powerpoint/2010/main">
    <mc:Choice Requires="p14">
      <p:transition spd="slow" p14:dur="2000" advTm="34845"/>
    </mc:Choice>
    <mc:Fallback xmlns="">
      <p:transition spd="slow" advTm="34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5)">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7">
                <p:cTn id="38" fill="hold" display="0">
                  <p:stCondLst>
                    <p:cond delay="indefinite"/>
                  </p:stCondLst>
                  <p:endCondLst>
                    <p:cond evt="onStopAudio" delay="0">
                      <p:tgtEl>
                        <p:sldTgt/>
                      </p:tgtEl>
                    </p:cond>
                  </p:endCondLst>
                </p:cTn>
                <p:tgtEl>
                  <p:spTgt spid="9"/>
                </p:tgtEl>
              </p:cMediaNode>
            </p:audio>
          </p:childTnLst>
        </p:cTn>
      </p:par>
    </p:tnLst>
    <p:bldLst>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65626"/>
            <a:ext cx="8229600" cy="1143000"/>
          </a:xfrm>
        </p:spPr>
        <p:txBody>
          <a:bodyPr>
            <a:normAutofit fontScale="90000"/>
          </a:bodyPr>
          <a:lstStyle/>
          <a:p>
            <a:r>
              <a:rPr lang="it-IT" sz="4900" b="1" dirty="0" err="1">
                <a:solidFill>
                  <a:srgbClr val="0033CC"/>
                </a:solidFill>
                <a:latin typeface="HGHeiseiMinchotaiW9" panose="02020A09000000000000" pitchFamily="17" charset="-128"/>
                <a:ea typeface="HGHeiseiMinchotaiW9" panose="02020A09000000000000" pitchFamily="17" charset="-128"/>
              </a:rPr>
              <a:t>Malala</a:t>
            </a:r>
            <a:r>
              <a:rPr lang="it-IT" sz="4900" b="1" dirty="0">
                <a:solidFill>
                  <a:srgbClr val="0033CC"/>
                </a:solidFill>
                <a:latin typeface="HGHeiseiMinchotaiW9" panose="02020A09000000000000" pitchFamily="17" charset="-128"/>
                <a:ea typeface="HGHeiseiMinchotaiW9" panose="02020A09000000000000" pitchFamily="17" charset="-128"/>
              </a:rPr>
              <a:t>  </a:t>
            </a:r>
            <a:r>
              <a:rPr lang="it-IT" sz="4900" b="1" dirty="0" err="1">
                <a:solidFill>
                  <a:srgbClr val="0033CC"/>
                </a:solidFill>
                <a:latin typeface="HGHeiseiMinchotaiW9" panose="02020A09000000000000" pitchFamily="17" charset="-128"/>
                <a:ea typeface="HGHeiseiMinchotaiW9" panose="02020A09000000000000" pitchFamily="17" charset="-128"/>
              </a:rPr>
              <a:t>Yousafzai</a:t>
            </a:r>
            <a:r>
              <a:rPr lang="it-IT" dirty="0"/>
              <a:t/>
            </a:r>
            <a:br>
              <a:rPr lang="it-IT" dirty="0"/>
            </a:br>
            <a:endParaRPr lang="it-IT" dirty="0"/>
          </a:p>
        </p:txBody>
      </p:sp>
      <p:pic>
        <p:nvPicPr>
          <p:cNvPr id="4" name="Segnaposto contenuto 3" descr="Malala Yousafzai a soli 16 anni è diventata un simbolo mondiale ..."/>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776" y="1556792"/>
            <a:ext cx="4104456" cy="3341315"/>
          </a:xfrm>
          <a:prstGeom prst="rect">
            <a:avLst/>
          </a:prstGeom>
          <a:noFill/>
          <a:ln>
            <a:noFill/>
          </a:ln>
        </p:spPr>
      </p:pic>
      <p:sp>
        <p:nvSpPr>
          <p:cNvPr id="5" name="CasellaDiTesto 4"/>
          <p:cNvSpPr txBox="1"/>
          <p:nvPr/>
        </p:nvSpPr>
        <p:spPr>
          <a:xfrm>
            <a:off x="395536" y="5877272"/>
            <a:ext cx="8496944" cy="584775"/>
          </a:xfrm>
          <a:prstGeom prst="rect">
            <a:avLst/>
          </a:prstGeom>
          <a:noFill/>
        </p:spPr>
        <p:txBody>
          <a:bodyPr wrap="square" rtlCol="0">
            <a:spAutoFit/>
          </a:bodyPr>
          <a:lstStyle/>
          <a:p>
            <a:r>
              <a:rPr lang="it-IT" sz="3200" b="1" dirty="0">
                <a:solidFill>
                  <a:srgbClr val="0033CC"/>
                </a:solidFill>
              </a:rPr>
              <a:t>" </a:t>
            </a:r>
            <a:r>
              <a:rPr lang="it-IT" sz="3200" b="1" i="1" dirty="0">
                <a:solidFill>
                  <a:srgbClr val="0033CC"/>
                </a:solidFill>
              </a:rPr>
              <a:t>Penne e libri sono armi più potenti dei fucili </a:t>
            </a:r>
            <a:r>
              <a:rPr lang="it-IT" sz="3200" b="1" dirty="0">
                <a:solidFill>
                  <a:srgbClr val="0033CC"/>
                </a:solidFill>
              </a:rPr>
              <a:t>" </a:t>
            </a:r>
          </a:p>
        </p:txBody>
      </p:sp>
      <p:sp>
        <p:nvSpPr>
          <p:cNvPr id="6" name="CasellaDiTesto 5"/>
          <p:cNvSpPr txBox="1"/>
          <p:nvPr/>
        </p:nvSpPr>
        <p:spPr>
          <a:xfrm>
            <a:off x="179512" y="1628800"/>
            <a:ext cx="2160240" cy="3970318"/>
          </a:xfrm>
          <a:prstGeom prst="rect">
            <a:avLst/>
          </a:prstGeom>
          <a:noFill/>
        </p:spPr>
        <p:txBody>
          <a:bodyPr wrap="square" rtlCol="0">
            <a:spAutoFit/>
          </a:bodyPr>
          <a:lstStyle/>
          <a:p>
            <a:pPr algn="just"/>
            <a:r>
              <a:rPr lang="it-IT" b="1" dirty="0"/>
              <a:t>È nata il 12 luglio 1997 in Pakistan, sin da piccola si è battuta a favore dell’istruzione per tutti. Il 9 ottobre 2012 fu  gravemente ferita alla testa e al collo da uomini armati, saliti a bordo del pullman scolastico su cui lei tornava a casa da scuola.</a:t>
            </a:r>
          </a:p>
        </p:txBody>
      </p:sp>
      <p:sp>
        <p:nvSpPr>
          <p:cNvPr id="7" name="CasellaDiTesto 6"/>
          <p:cNvSpPr txBox="1"/>
          <p:nvPr/>
        </p:nvSpPr>
        <p:spPr>
          <a:xfrm>
            <a:off x="6804248" y="2148813"/>
            <a:ext cx="2339752" cy="1877437"/>
          </a:xfrm>
          <a:prstGeom prst="rect">
            <a:avLst/>
          </a:prstGeom>
          <a:noFill/>
        </p:spPr>
        <p:txBody>
          <a:bodyPr wrap="square" rtlCol="0">
            <a:spAutoFit/>
          </a:bodyPr>
          <a:lstStyle/>
          <a:p>
            <a:r>
              <a:rPr lang="it-IT" b="1" dirty="0"/>
              <a:t>Ha ricevuto il premio Nobel per la Pace nel 2014 " </a:t>
            </a:r>
            <a:r>
              <a:rPr lang="it-IT" sz="2000" b="1" i="1" dirty="0"/>
              <a:t>per il suo impegno a favore dell’istruzione dei bambini Pakista</a:t>
            </a:r>
            <a:r>
              <a:rPr lang="it-IT" sz="2000" b="1" dirty="0"/>
              <a:t>ni ".</a:t>
            </a:r>
            <a:endParaRPr lang="it-IT" sz="2000" b="1" i="1" dirty="0"/>
          </a:p>
        </p:txBody>
      </p:sp>
    </p:spTree>
    <p:custDataLst>
      <p:tags r:id="rId1"/>
    </p:custDataLst>
    <p:extLst>
      <p:ext uri="{BB962C8B-B14F-4D97-AF65-F5344CB8AC3E}">
        <p14:creationId xmlns:p14="http://schemas.microsoft.com/office/powerpoint/2010/main" val="1305342056"/>
      </p:ext>
    </p:extLst>
  </p:cSld>
  <p:clrMapOvr>
    <a:masterClrMapping/>
  </p:clrMapOvr>
  <mc:AlternateContent xmlns:mc="http://schemas.openxmlformats.org/markup-compatibility/2006" xmlns:p14="http://schemas.microsoft.com/office/powerpoint/2010/main">
    <mc:Choice Requires="p14">
      <p:transition spd="slow" p14:dur="2000" advTm="29853"/>
    </mc:Choice>
    <mc:Fallback xmlns="">
      <p:transition spd="slow" advTm="29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900" b="1" dirty="0">
                <a:solidFill>
                  <a:srgbClr val="0033CC"/>
                </a:solidFill>
                <a:latin typeface="HGHeiseiMinchotaiW9" panose="02020A09000000000000" pitchFamily="17" charset="-128"/>
                <a:ea typeface="HGHeiseiMinchotaiW9" panose="02020A09000000000000" pitchFamily="17" charset="-128"/>
              </a:rPr>
              <a:t>Tante donne un unico obiettivo</a:t>
            </a:r>
            <a:r>
              <a:rPr lang="it-IT" b="1" dirty="0">
                <a:solidFill>
                  <a:srgbClr val="0033CC"/>
                </a:solidFill>
              </a:rPr>
              <a:t>:</a:t>
            </a:r>
          </a:p>
        </p:txBody>
      </p:sp>
      <p:sp>
        <p:nvSpPr>
          <p:cNvPr id="3" name="Segnaposto contenuto 2"/>
          <p:cNvSpPr>
            <a:spLocks noGrp="1"/>
          </p:cNvSpPr>
          <p:nvPr>
            <p:ph idx="1"/>
          </p:nvPr>
        </p:nvSpPr>
        <p:spPr>
          <a:xfrm>
            <a:off x="318356" y="4502849"/>
            <a:ext cx="8219256" cy="2121099"/>
          </a:xfrm>
        </p:spPr>
        <p:txBody>
          <a:bodyPr/>
          <a:lstStyle/>
          <a:p>
            <a:pPr marL="0" indent="0" algn="ctr">
              <a:buNone/>
            </a:pPr>
            <a:r>
              <a:rPr lang="it-IT" b="1" dirty="0">
                <a:solidFill>
                  <a:srgbClr val="0033CC"/>
                </a:solidFill>
                <a:latin typeface="Algerian" panose="04020705040A02060702" pitchFamily="82" charset="0"/>
              </a:rPr>
              <a:t>la speranza in un mondo migliore, dove vengono rispettati i diritti di tutti gli uomini, specialmente quelli dei più deboli</a:t>
            </a:r>
          </a:p>
        </p:txBody>
      </p:sp>
      <p:pic>
        <p:nvPicPr>
          <p:cNvPr id="4" name="Immagine 3" descr="65 Messaggi e Frasi sulla Pace - NotizieSecche: Frasi, aforismi e ..."/>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700808"/>
            <a:ext cx="3672408" cy="2592288"/>
          </a:xfrm>
          <a:prstGeom prst="rect">
            <a:avLst/>
          </a:prstGeom>
          <a:noFill/>
          <a:ln>
            <a:noFill/>
          </a:ln>
        </p:spPr>
      </p:pic>
    </p:spTree>
    <p:custDataLst>
      <p:tags r:id="rId1"/>
    </p:custDataLst>
    <p:extLst>
      <p:ext uri="{BB962C8B-B14F-4D97-AF65-F5344CB8AC3E}">
        <p14:creationId xmlns:p14="http://schemas.microsoft.com/office/powerpoint/2010/main" val="876694579"/>
      </p:ext>
    </p:extLst>
  </p:cSld>
  <p:clrMapOvr>
    <a:masterClrMapping/>
  </p:clrMapOvr>
  <mc:AlternateContent xmlns:mc="http://schemas.openxmlformats.org/markup-compatibility/2006" xmlns:p14="http://schemas.microsoft.com/office/powerpoint/2010/main">
    <mc:Choice Requires="p14">
      <p:transition spd="slow" p14:dur="2000" advTm="16869"/>
    </mc:Choice>
    <mc:Fallback xmlns="">
      <p:transition spd="slow" advTm="168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906279"/>
            <a:ext cx="8229600" cy="5835089"/>
          </a:xfrm>
        </p:spPr>
        <p:txBody>
          <a:bodyPr>
            <a:normAutofit fontScale="70000" lnSpcReduction="20000"/>
          </a:bodyPr>
          <a:lstStyle/>
          <a:p>
            <a:pPr marL="0" indent="0">
              <a:buNone/>
            </a:pPr>
            <a:r>
              <a:rPr lang="it-IT" sz="4000" b="1" dirty="0">
                <a:solidFill>
                  <a:srgbClr val="0033CC"/>
                </a:solidFill>
              </a:rPr>
              <a:t>Lasciatemi sperare in un mondo migliore dove l'odio sia sconfitto, sconfitto dall'amore</a:t>
            </a:r>
            <a:br>
              <a:rPr lang="it-IT" sz="4000" b="1" dirty="0">
                <a:solidFill>
                  <a:srgbClr val="0033CC"/>
                </a:solidFill>
              </a:rPr>
            </a:br>
            <a:r>
              <a:rPr lang="it-IT" sz="4000" b="1" dirty="0">
                <a:solidFill>
                  <a:srgbClr val="0033CC"/>
                </a:solidFill>
              </a:rPr>
              <a:t>Lasciatemi sperare che i figli dei miei figli vedranno ancora i fiori, ma non quelli stampati in una foto a colori</a:t>
            </a:r>
            <a:br>
              <a:rPr lang="it-IT" sz="4000" b="1" dirty="0">
                <a:solidFill>
                  <a:srgbClr val="0033CC"/>
                </a:solidFill>
              </a:rPr>
            </a:br>
            <a:r>
              <a:rPr lang="it-IT" sz="4000" b="1" dirty="0">
                <a:solidFill>
                  <a:srgbClr val="0033CC"/>
                </a:solidFill>
              </a:rPr>
              <a:t>Lasciatemi sperare che sofferenza, fame, guerra, rimangano parole un ricordo della terra</a:t>
            </a:r>
            <a:br>
              <a:rPr lang="it-IT" sz="4000" b="1" dirty="0">
                <a:solidFill>
                  <a:srgbClr val="0033CC"/>
                </a:solidFill>
              </a:rPr>
            </a:br>
            <a:r>
              <a:rPr lang="it-IT" sz="4000" b="1" dirty="0">
                <a:solidFill>
                  <a:srgbClr val="0033CC"/>
                </a:solidFill>
              </a:rPr>
              <a:t>Lasciatemi sperare che nasca un mondo nuovo dove ci sia rispetto, dove ci sia perdono dove tutti sono uguali Dove esiste la coscienza che non è certo il colore che fa la differenza</a:t>
            </a:r>
            <a:br>
              <a:rPr lang="it-IT" sz="4000" b="1" dirty="0">
                <a:solidFill>
                  <a:srgbClr val="0033CC"/>
                </a:solidFill>
              </a:rPr>
            </a:br>
            <a:r>
              <a:rPr lang="it-IT" sz="4000" b="1" dirty="0">
                <a:solidFill>
                  <a:srgbClr val="0033CC"/>
                </a:solidFill>
              </a:rPr>
              <a:t>Lasciatemi sperare che vinca la speranza perché la vita è un dono dire solo grazie non credo sia abbastanza</a:t>
            </a:r>
            <a:br>
              <a:rPr lang="it-IT" sz="4000" b="1" dirty="0">
                <a:solidFill>
                  <a:srgbClr val="0033CC"/>
                </a:solidFill>
              </a:rPr>
            </a:br>
            <a:r>
              <a:rPr lang="it-IT" sz="4000" b="1" dirty="0">
                <a:solidFill>
                  <a:srgbClr val="0033CC"/>
                </a:solidFill>
              </a:rPr>
              <a:t>Lasciatemi sperare anche che esista Dio che mi ami come sono non come vorrei esser io</a:t>
            </a:r>
            <a:r>
              <a:rPr lang="it-IT" sz="4000" dirty="0">
                <a:solidFill>
                  <a:srgbClr val="0033CC"/>
                </a:solidFill>
              </a:rPr>
              <a:t>.</a:t>
            </a:r>
          </a:p>
          <a:p>
            <a:pPr marL="0" indent="0">
              <a:buNone/>
            </a:pPr>
            <a:r>
              <a:rPr lang="it-IT" sz="4000" dirty="0">
                <a:solidFill>
                  <a:srgbClr val="0033CC"/>
                </a:solidFill>
              </a:rPr>
              <a:t>Emily </a:t>
            </a:r>
            <a:r>
              <a:rPr lang="it-IT" sz="4000" dirty="0" err="1">
                <a:solidFill>
                  <a:srgbClr val="0033CC"/>
                </a:solidFill>
              </a:rPr>
              <a:t>Seraphine</a:t>
            </a:r>
            <a:endParaRPr lang="it-IT" sz="4000" dirty="0">
              <a:solidFill>
                <a:srgbClr val="0033CC"/>
              </a:solidFill>
            </a:endParaRPr>
          </a:p>
          <a:p>
            <a:endParaRPr lang="it-IT" dirty="0"/>
          </a:p>
          <a:p>
            <a:endParaRPr lang="it-IT" dirty="0"/>
          </a:p>
        </p:txBody>
      </p:sp>
      <p:sp>
        <p:nvSpPr>
          <p:cNvPr id="4" name="CasellaDiTesto 3"/>
          <p:cNvSpPr txBox="1"/>
          <p:nvPr/>
        </p:nvSpPr>
        <p:spPr>
          <a:xfrm>
            <a:off x="611560" y="404664"/>
            <a:ext cx="8172400" cy="461665"/>
          </a:xfrm>
          <a:prstGeom prst="rect">
            <a:avLst/>
          </a:prstGeom>
          <a:noFill/>
        </p:spPr>
        <p:txBody>
          <a:bodyPr wrap="square" rtlCol="0">
            <a:spAutoFit/>
          </a:bodyPr>
          <a:lstStyle/>
          <a:p>
            <a:pPr algn="ctr"/>
            <a:r>
              <a:rPr lang="it-IT" sz="2400" b="1" dirty="0"/>
              <a:t>Scegli tu il titolo </a:t>
            </a:r>
          </a:p>
        </p:txBody>
      </p:sp>
    </p:spTree>
    <p:custDataLst>
      <p:tags r:id="rId1"/>
    </p:custDataLst>
    <p:extLst>
      <p:ext uri="{BB962C8B-B14F-4D97-AF65-F5344CB8AC3E}">
        <p14:creationId xmlns:p14="http://schemas.microsoft.com/office/powerpoint/2010/main" val="117605078"/>
      </p:ext>
    </p:extLst>
  </p:cSld>
  <p:clrMapOvr>
    <a:masterClrMapping/>
  </p:clrMapOvr>
  <mc:AlternateContent xmlns:mc="http://schemas.openxmlformats.org/markup-compatibility/2006" xmlns:p14="http://schemas.microsoft.com/office/powerpoint/2010/main">
    <mc:Choice Requires="p14">
      <p:transition spd="slow" p14:dur="2000" advTm="44038"/>
    </mc:Choice>
    <mc:Fallback xmlns="">
      <p:transition spd="slow" advTm="4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844824"/>
            <a:ext cx="8229600" cy="4525963"/>
          </a:xfrm>
        </p:spPr>
        <p:txBody>
          <a:bodyPr/>
          <a:lstStyle/>
          <a:p>
            <a:r>
              <a:rPr lang="it-IT" b="1" dirty="0"/>
              <a:t>Fai una breve ricerca su una di queste donne e scrivile una lettera.</a:t>
            </a:r>
          </a:p>
          <a:p>
            <a:r>
              <a:rPr lang="it-IT" b="1" dirty="0"/>
              <a:t>Impara la poesia</a:t>
            </a:r>
          </a:p>
          <a:p>
            <a:pPr marL="0" indent="0">
              <a:buNone/>
            </a:pPr>
            <a:endParaRPr lang="it-IT" b="1" dirty="0"/>
          </a:p>
          <a:p>
            <a:pPr marL="0" indent="0" algn="ctr">
              <a:buNone/>
            </a:pPr>
            <a:r>
              <a:rPr lang="it-IT" sz="3600" b="1" dirty="0"/>
              <a:t>BUON LAVORO</a:t>
            </a:r>
          </a:p>
        </p:txBody>
      </p:sp>
    </p:spTree>
    <p:extLst>
      <p:ext uri="{BB962C8B-B14F-4D97-AF65-F5344CB8AC3E}">
        <p14:creationId xmlns:p14="http://schemas.microsoft.com/office/powerpoint/2010/main" val="2712017145"/>
      </p:ext>
    </p:extLst>
  </p:cSld>
  <p:clrMapOvr>
    <a:masterClrMapping/>
  </p:clrMapOvr>
  <mc:AlternateContent xmlns:mc="http://schemas.openxmlformats.org/markup-compatibility/2006" xmlns:p14="http://schemas.microsoft.com/office/powerpoint/2010/main">
    <mc:Choice Requires="p14">
      <p:transition spd="slow" p14:dur="2000" advTm="7233"/>
    </mc:Choice>
    <mc:Fallback xmlns="">
      <p:transition spd="slow" advTm="723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3.2"/>
</p:tagLst>
</file>

<file path=ppt/tags/tag2.xml><?xml version="1.0" encoding="utf-8"?>
<p:tagLst xmlns:a="http://schemas.openxmlformats.org/drawingml/2006/main" xmlns:r="http://schemas.openxmlformats.org/officeDocument/2006/relationships" xmlns:p="http://schemas.openxmlformats.org/presentationml/2006/main">
  <p:tag name="TIMING" val="|2|3.8|3.3|8.1|5"/>
</p:tagLst>
</file>

<file path=ppt/tags/tag3.xml><?xml version="1.0" encoding="utf-8"?>
<p:tagLst xmlns:a="http://schemas.openxmlformats.org/drawingml/2006/main" xmlns:r="http://schemas.openxmlformats.org/officeDocument/2006/relationships" xmlns:p="http://schemas.openxmlformats.org/presentationml/2006/main">
  <p:tag name="TIMING" val="|2.4|4.7|2.7|18.7|4.8"/>
</p:tagLst>
</file>

<file path=ppt/tags/tag4.xml><?xml version="1.0" encoding="utf-8"?>
<p:tagLst xmlns:a="http://schemas.openxmlformats.org/drawingml/2006/main" xmlns:r="http://schemas.openxmlformats.org/officeDocument/2006/relationships" xmlns:p="http://schemas.openxmlformats.org/presentationml/2006/main">
  <p:tag name="TIMING" val="|2.4|3.1|3.4|10.4|8.7"/>
</p:tagLst>
</file>

<file path=ppt/tags/tag5.xml><?xml version="1.0" encoding="utf-8"?>
<p:tagLst xmlns:a="http://schemas.openxmlformats.org/drawingml/2006/main" xmlns:r="http://schemas.openxmlformats.org/officeDocument/2006/relationships" xmlns:p="http://schemas.openxmlformats.org/presentationml/2006/main">
  <p:tag name="TIMING" val="|2.1|4|3|11.6|6.8"/>
</p:tagLst>
</file>

<file path=ppt/tags/tag6.xml><?xml version="1.0" encoding="utf-8"?>
<p:tagLst xmlns:a="http://schemas.openxmlformats.org/drawingml/2006/main" xmlns:r="http://schemas.openxmlformats.org/officeDocument/2006/relationships" xmlns:p="http://schemas.openxmlformats.org/presentationml/2006/main">
  <p:tag name="TIMING" val="|1.6|2.4|3.2|10.9|5.3"/>
</p:tagLst>
</file>

<file path=ppt/tags/tag7.xml><?xml version="1.0" encoding="utf-8"?>
<p:tagLst xmlns:a="http://schemas.openxmlformats.org/drawingml/2006/main" xmlns:r="http://schemas.openxmlformats.org/officeDocument/2006/relationships" xmlns:p="http://schemas.openxmlformats.org/presentationml/2006/main">
  <p:tag name="TIMING" val="|2.1|2.5|3.5"/>
</p:tagLst>
</file>

<file path=ppt/tags/tag8.xml><?xml version="1.0" encoding="utf-8"?>
<p:tagLst xmlns:a="http://schemas.openxmlformats.org/drawingml/2006/main" xmlns:r="http://schemas.openxmlformats.org/officeDocument/2006/relationships" xmlns:p="http://schemas.openxmlformats.org/presentationml/2006/main">
  <p:tag name="TIMING" val="|1.3|3.2|36.5"/>
</p:tagLst>
</file>

<file path=ppt/theme/theme1.xml><?xml version="1.0" encoding="utf-8"?>
<a:theme xmlns:a="http://schemas.openxmlformats.org/drawingml/2006/main" name="Tema di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TotalTime>
  <Words>445</Words>
  <Application>Microsoft Office PowerPoint</Application>
  <PresentationFormat>Presentazione su schermo (4:3)</PresentationFormat>
  <Paragraphs>33</Paragraphs>
  <Slides>9</Slides>
  <Notes>0</Notes>
  <HiddenSlides>0</HiddenSlides>
  <MMClips>2</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Presentazione standard di PowerPoint</vt:lpstr>
      <vt:lpstr>Madre Teresa di Calcutta</vt:lpstr>
      <vt:lpstr>Rigoberta Menchú Tum pacifista guatemalteca</vt:lpstr>
      <vt:lpstr>Shirin Ebadi </vt:lpstr>
      <vt:lpstr>  Wangari Maathai    </vt:lpstr>
      <vt:lpstr>Malala  Yousafzai </vt:lpstr>
      <vt:lpstr>Tante donne un unico obiettivo:</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Veronica</dc:creator>
  <cp:lastModifiedBy>Veronica</cp:lastModifiedBy>
  <cp:revision>47</cp:revision>
  <dcterms:created xsi:type="dcterms:W3CDTF">2020-04-26T05:20:37Z</dcterms:created>
  <dcterms:modified xsi:type="dcterms:W3CDTF">2020-04-28T04:09:38Z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e00b9-34e2-4b26-a577-af1fd0f9f7ee_Enabled">
    <vt:lpwstr>True</vt:lpwstr>
  </property>
  <property fmtid="{D5CDD505-2E9C-101B-9397-08002B2CF9AE}" pid="3" name="MSIP_Label_112e00b9-34e2-4b26-a577-af1fd0f9f7ee_SiteId">
    <vt:lpwstr>33440fc6-b7c7-412c-bb73-0e70b0198d5a</vt:lpwstr>
  </property>
  <property fmtid="{D5CDD505-2E9C-101B-9397-08002B2CF9AE}" pid="4" name="MSIP_Label_112e00b9-34e2-4b26-a577-af1fd0f9f7ee_Owner">
    <vt:lpwstr>domenico.piccolo@atos.net</vt:lpwstr>
  </property>
  <property fmtid="{D5CDD505-2E9C-101B-9397-08002B2CF9AE}" pid="5" name="MSIP_Label_112e00b9-34e2-4b26-a577-af1fd0f9f7ee_SetDate">
    <vt:lpwstr>2020-04-27T19:20:39.6643735Z</vt:lpwstr>
  </property>
  <property fmtid="{D5CDD505-2E9C-101B-9397-08002B2CF9AE}" pid="6" name="MSIP_Label_112e00b9-34e2-4b26-a577-af1fd0f9f7ee_Name">
    <vt:lpwstr>Atos For Internal Use</vt:lpwstr>
  </property>
  <property fmtid="{D5CDD505-2E9C-101B-9397-08002B2CF9AE}" pid="7" name="MSIP_Label_112e00b9-34e2-4b26-a577-af1fd0f9f7ee_Application">
    <vt:lpwstr>Microsoft Azure Information Protection</vt:lpwstr>
  </property>
  <property fmtid="{D5CDD505-2E9C-101B-9397-08002B2CF9AE}" pid="8" name="MSIP_Label_112e00b9-34e2-4b26-a577-af1fd0f9f7ee_ActionId">
    <vt:lpwstr>b440413d-2e0c-45b4-b508-f40b83ce9a86</vt:lpwstr>
  </property>
  <property fmtid="{D5CDD505-2E9C-101B-9397-08002B2CF9AE}" pid="9" name="MSIP_Label_112e00b9-34e2-4b26-a577-af1fd0f9f7ee_Extended_MSFT_Method">
    <vt:lpwstr>Automatic</vt:lpwstr>
  </property>
  <property fmtid="{D5CDD505-2E9C-101B-9397-08002B2CF9AE}" pid="10" name="MSIP_Label_e463cba9-5f6c-478d-9329-7b2295e4e8ed_Enabled">
    <vt:lpwstr>True</vt:lpwstr>
  </property>
  <property fmtid="{D5CDD505-2E9C-101B-9397-08002B2CF9AE}" pid="11" name="MSIP_Label_e463cba9-5f6c-478d-9329-7b2295e4e8ed_SiteId">
    <vt:lpwstr>33440fc6-b7c7-412c-bb73-0e70b0198d5a</vt:lpwstr>
  </property>
  <property fmtid="{D5CDD505-2E9C-101B-9397-08002B2CF9AE}" pid="12" name="MSIP_Label_e463cba9-5f6c-478d-9329-7b2295e4e8ed_Owner">
    <vt:lpwstr>domenico.piccolo@atos.net</vt:lpwstr>
  </property>
  <property fmtid="{D5CDD505-2E9C-101B-9397-08002B2CF9AE}" pid="13" name="MSIP_Label_e463cba9-5f6c-478d-9329-7b2295e4e8ed_SetDate">
    <vt:lpwstr>2020-04-27T19:20:39.6643735Z</vt:lpwstr>
  </property>
  <property fmtid="{D5CDD505-2E9C-101B-9397-08002B2CF9AE}" pid="14" name="MSIP_Label_e463cba9-5f6c-478d-9329-7b2295e4e8ed_Name">
    <vt:lpwstr>Atos For Internal Use - All Employees</vt:lpwstr>
  </property>
  <property fmtid="{D5CDD505-2E9C-101B-9397-08002B2CF9AE}" pid="15" name="MSIP_Label_e463cba9-5f6c-478d-9329-7b2295e4e8ed_Application">
    <vt:lpwstr>Microsoft Azure Information Protection</vt:lpwstr>
  </property>
  <property fmtid="{D5CDD505-2E9C-101B-9397-08002B2CF9AE}" pid="16" name="MSIP_Label_e463cba9-5f6c-478d-9329-7b2295e4e8ed_ActionId">
    <vt:lpwstr>b440413d-2e0c-45b4-b508-f40b83ce9a86</vt:lpwstr>
  </property>
  <property fmtid="{D5CDD505-2E9C-101B-9397-08002B2CF9AE}" pid="17" name="MSIP_Label_e463cba9-5f6c-478d-9329-7b2295e4e8ed_Parent">
    <vt:lpwstr>112e00b9-34e2-4b26-a577-af1fd0f9f7ee</vt:lpwstr>
  </property>
  <property fmtid="{D5CDD505-2E9C-101B-9397-08002B2CF9AE}" pid="18" name="MSIP_Label_e463cba9-5f6c-478d-9329-7b2295e4e8ed_Extended_MSFT_Method">
    <vt:lpwstr>Automatic</vt:lpwstr>
  </property>
  <property fmtid="{D5CDD505-2E9C-101B-9397-08002B2CF9AE}" pid="19" name="Sensitivity">
    <vt:lpwstr>Atos For Internal Use Atos For Internal Use - All Employees</vt:lpwstr>
  </property>
</Properties>
</file>