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2" r:id="rId6"/>
    <p:sldId id="260"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20" d="100"/>
          <a:sy n="120" d="100"/>
        </p:scale>
        <p:origin x="120"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4/25/2020</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‹N›</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4/25/2020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4/25/2020</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‹N›</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4/25/2020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4/25/2020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4/25/2020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4/25/2020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fld id="{1CF131DD-A141-4471-BCF9-C6073EDD7E20}" type="datetimeFigureOut">
              <a:rPr lang="en-US" dirty="0"/>
              <a:t>4/25/2020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‹N›</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4/25/2020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‹N›</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4/25/2020</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video" Target="https://www.youtube.com/embed/98DpfbMPbW0?feature=oembed" TargetMode="Externa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5.m4a"/><Relationship Id="rId7" Type="http://schemas.openxmlformats.org/officeDocument/2006/relationships/image" Target="../media/image12.jpeg"/><Relationship Id="rId2" Type="http://schemas.openxmlformats.org/officeDocument/2006/relationships/video" Target="https://www.youtube.com/embed/kNVt3fxnTfU?feature=oembed" TargetMode="External"/><Relationship Id="rId1" Type="http://schemas.openxmlformats.org/officeDocument/2006/relationships/video" Target="https://www.youtube.com/embed/1fIEbdJDLqY?feature=oembed" TargetMode="External"/><Relationship Id="rId6" Type="http://schemas.openxmlformats.org/officeDocument/2006/relationships/image" Target="../media/image11.jpeg"/><Relationship Id="rId5" Type="http://schemas.openxmlformats.org/officeDocument/2006/relationships/slideLayout" Target="../slideLayouts/slideLayout2.xml"/><Relationship Id="rId4" Type="http://schemas.openxmlformats.org/officeDocument/2006/relationships/audio" Target="../media/media5.m4a"/></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FE298F-C596-479F-8AC2-8FBFC2B607D4}"/>
              </a:ext>
            </a:extLst>
          </p:cNvPr>
          <p:cNvSpPr>
            <a:spLocks noGrp="1"/>
          </p:cNvSpPr>
          <p:nvPr>
            <p:ph type="ctrTitle"/>
          </p:nvPr>
        </p:nvSpPr>
        <p:spPr>
          <a:xfrm>
            <a:off x="1486894" y="1924285"/>
            <a:ext cx="9207610" cy="3339478"/>
          </a:xfrm>
        </p:spPr>
        <p:txBody>
          <a:bodyPr/>
          <a:lstStyle/>
          <a:p>
            <a:r>
              <a:rPr lang="it-IT" sz="2800" dirty="0">
                <a:solidFill>
                  <a:srgbClr val="00B0F0"/>
                </a:solidFill>
              </a:rPr>
              <a:t> Il Mare</a:t>
            </a:r>
            <a:br>
              <a:rPr lang="it-IT" sz="2800" dirty="0">
                <a:solidFill>
                  <a:srgbClr val="00B0F0"/>
                </a:solidFill>
              </a:rPr>
            </a:br>
            <a:r>
              <a:rPr lang="it-IT" sz="2800" dirty="0">
                <a:solidFill>
                  <a:srgbClr val="00B0F0"/>
                </a:solidFill>
              </a:rPr>
              <a:t> </a:t>
            </a:r>
            <a:r>
              <a:rPr lang="it-IT" sz="2400" dirty="0" err="1">
                <a:solidFill>
                  <a:srgbClr val="00B0F0"/>
                </a:solidFill>
              </a:rPr>
              <a:t>Attivita’</a:t>
            </a:r>
            <a:r>
              <a:rPr lang="it-IT" sz="2400" dirty="0">
                <a:solidFill>
                  <a:srgbClr val="00B0F0"/>
                </a:solidFill>
              </a:rPr>
              <a:t> Trasversale di Italiano-geografia-arte-Musica</a:t>
            </a:r>
            <a:br>
              <a:rPr lang="it-IT" sz="2800" dirty="0">
                <a:solidFill>
                  <a:srgbClr val="00B0F0"/>
                </a:solidFill>
              </a:rPr>
            </a:br>
            <a:br>
              <a:rPr lang="it-IT" sz="2800" dirty="0">
                <a:solidFill>
                  <a:srgbClr val="00B0F0"/>
                </a:solidFill>
              </a:rPr>
            </a:br>
            <a:r>
              <a:rPr lang="it-IT" sz="2800" dirty="0">
                <a:solidFill>
                  <a:srgbClr val="00B0F0"/>
                </a:solidFill>
              </a:rPr>
              <a:t> classi ii F Siciliano- </a:t>
            </a:r>
            <a:r>
              <a:rPr lang="it-IT" sz="2800" dirty="0" err="1">
                <a:solidFill>
                  <a:srgbClr val="00B0F0"/>
                </a:solidFill>
              </a:rPr>
              <a:t>Ii</a:t>
            </a:r>
            <a:r>
              <a:rPr lang="it-IT" sz="2800" dirty="0">
                <a:solidFill>
                  <a:srgbClr val="00B0F0"/>
                </a:solidFill>
              </a:rPr>
              <a:t> a/b Rodari</a:t>
            </a:r>
          </a:p>
        </p:txBody>
      </p:sp>
      <p:sp>
        <p:nvSpPr>
          <p:cNvPr id="3" name="Sottotitolo 2">
            <a:extLst>
              <a:ext uri="{FF2B5EF4-FFF2-40B4-BE49-F238E27FC236}">
                <a16:creationId xmlns:a16="http://schemas.microsoft.com/office/drawing/2014/main" id="{AAA72A92-B8FF-479E-8B40-6B8A110D1F61}"/>
              </a:ext>
            </a:extLst>
          </p:cNvPr>
          <p:cNvSpPr>
            <a:spLocks noGrp="1"/>
          </p:cNvSpPr>
          <p:nvPr>
            <p:ph type="subTitle" idx="1"/>
          </p:nvPr>
        </p:nvSpPr>
        <p:spPr/>
        <p:txBody>
          <a:bodyPr>
            <a:normAutofit/>
          </a:bodyPr>
          <a:lstStyle/>
          <a:p>
            <a:r>
              <a:rPr lang="it-IT" sz="1800" dirty="0">
                <a:solidFill>
                  <a:srgbClr val="0070C0"/>
                </a:solidFill>
              </a:rPr>
              <a:t>Doc. Pascale Maria Rosaria</a:t>
            </a:r>
          </a:p>
        </p:txBody>
      </p:sp>
    </p:spTree>
    <p:extLst>
      <p:ext uri="{BB962C8B-B14F-4D97-AF65-F5344CB8AC3E}">
        <p14:creationId xmlns:p14="http://schemas.microsoft.com/office/powerpoint/2010/main" val="2415966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0FC55B-75F1-4487-ABAD-5EF1AF90F201}"/>
              </a:ext>
            </a:extLst>
          </p:cNvPr>
          <p:cNvSpPr>
            <a:spLocks noGrp="1"/>
          </p:cNvSpPr>
          <p:nvPr>
            <p:ph type="title"/>
          </p:nvPr>
        </p:nvSpPr>
        <p:spPr>
          <a:xfrm>
            <a:off x="1066800" y="642594"/>
            <a:ext cx="10058400" cy="955618"/>
          </a:xfrm>
        </p:spPr>
        <p:txBody>
          <a:bodyPr/>
          <a:lstStyle/>
          <a:p>
            <a:r>
              <a:rPr lang="it-IT" dirty="0"/>
              <a:t>Il paesaggio marino</a:t>
            </a:r>
          </a:p>
        </p:txBody>
      </p:sp>
      <p:sp>
        <p:nvSpPr>
          <p:cNvPr id="3" name="Segnaposto contenuto 2">
            <a:extLst>
              <a:ext uri="{FF2B5EF4-FFF2-40B4-BE49-F238E27FC236}">
                <a16:creationId xmlns:a16="http://schemas.microsoft.com/office/drawing/2014/main" id="{8234C3BA-1BF5-4304-9544-766D455DC569}"/>
              </a:ext>
            </a:extLst>
          </p:cNvPr>
          <p:cNvSpPr>
            <a:spLocks noGrp="1"/>
          </p:cNvSpPr>
          <p:nvPr>
            <p:ph idx="1"/>
          </p:nvPr>
        </p:nvSpPr>
        <p:spPr>
          <a:xfrm>
            <a:off x="1066800" y="1669774"/>
            <a:ext cx="10058400" cy="4897010"/>
          </a:xfrm>
        </p:spPr>
        <p:txBody>
          <a:bodyPr>
            <a:normAutofit/>
          </a:bodyPr>
          <a:lstStyle/>
          <a:p>
            <a:r>
              <a:rPr lang="it-IT" sz="1600" dirty="0"/>
              <a:t>Il mare è, forse, il paesaggio più amato da tutti noi che viviamo in un paese che ha chilometri di coste e spiagge bellissime.  </a:t>
            </a:r>
            <a:r>
              <a:rPr lang="it-IT" sz="1600" dirty="0" err="1"/>
              <a:t>E’un</a:t>
            </a:r>
            <a:r>
              <a:rPr lang="it-IT" sz="1600" dirty="0"/>
              <a:t> paesaggio naturale capace di incantarci e farci sognare ed è in questo ambiente naturale, che sono ambientate alcune delle più belle fiabe e favole, perciò   vi invito a godere di questa visione.</a:t>
            </a:r>
          </a:p>
          <a:p>
            <a:r>
              <a:rPr lang="it-IT" sz="1600" dirty="0"/>
              <a:t>A dopo e mi raccomando silenzio:</a:t>
            </a:r>
          </a:p>
          <a:p>
            <a:endParaRPr lang="it-IT" sz="1600" dirty="0"/>
          </a:p>
        </p:txBody>
      </p:sp>
      <p:pic>
        <p:nvPicPr>
          <p:cNvPr id="4" name="Elementi multimediali online 3" title="La Sirenetta storie per bambini - Cartoni Animati - Fiabe e Favole per Bambini">
            <a:hlinkClick r:id="" action="ppaction://media"/>
            <a:extLst>
              <a:ext uri="{FF2B5EF4-FFF2-40B4-BE49-F238E27FC236}">
                <a16:creationId xmlns:a16="http://schemas.microsoft.com/office/drawing/2014/main" id="{E0CCD37B-39A9-42B1-9183-16B79214AFA1}"/>
              </a:ext>
            </a:extLst>
          </p:cNvPr>
          <p:cNvPicPr>
            <a:picLocks noRot="1" noChangeAspect="1"/>
          </p:cNvPicPr>
          <p:nvPr>
            <a:videoFile r:link="rId1"/>
          </p:nvPr>
        </p:nvPicPr>
        <p:blipFill>
          <a:blip r:embed="rId5"/>
          <a:stretch>
            <a:fillRect/>
          </a:stretch>
        </p:blipFill>
        <p:spPr>
          <a:xfrm>
            <a:off x="5029200" y="3137784"/>
            <a:ext cx="6096000" cy="3429000"/>
          </a:xfrm>
          <a:prstGeom prst="rect">
            <a:avLst/>
          </a:prstGeom>
        </p:spPr>
      </p:pic>
      <p:pic>
        <p:nvPicPr>
          <p:cNvPr id="6" name="Audio registrato">
            <a:hlinkClick r:id="" action="ppaction://media"/>
            <a:extLst>
              <a:ext uri="{FF2B5EF4-FFF2-40B4-BE49-F238E27FC236}">
                <a16:creationId xmlns:a16="http://schemas.microsoft.com/office/drawing/2014/main" id="{ED5FCFF9-39CD-4DBD-9D56-33F5319CB1C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69286" y="510803"/>
            <a:ext cx="609600" cy="609600"/>
          </a:xfrm>
          <a:prstGeom prst="rect">
            <a:avLst/>
          </a:prstGeom>
        </p:spPr>
      </p:pic>
    </p:spTree>
    <p:extLst>
      <p:ext uri="{BB962C8B-B14F-4D97-AF65-F5344CB8AC3E}">
        <p14:creationId xmlns:p14="http://schemas.microsoft.com/office/powerpoint/2010/main" val="137705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9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81FF0D-7F23-4A00-9950-5CFDDF15EF98}"/>
              </a:ext>
            </a:extLst>
          </p:cNvPr>
          <p:cNvSpPr>
            <a:spLocks noGrp="1"/>
          </p:cNvSpPr>
          <p:nvPr>
            <p:ph type="title"/>
          </p:nvPr>
        </p:nvSpPr>
        <p:spPr>
          <a:xfrm>
            <a:off x="7064082" y="642593"/>
            <a:ext cx="4472921" cy="2307341"/>
          </a:xfrm>
        </p:spPr>
        <p:txBody>
          <a:bodyPr>
            <a:normAutofit fontScale="90000"/>
          </a:bodyPr>
          <a:lstStyle/>
          <a:p>
            <a:r>
              <a:rPr lang="it-IT" sz="2000" dirty="0">
                <a:solidFill>
                  <a:srgbClr val="FF0000"/>
                </a:solidFill>
              </a:rPr>
              <a:t>Geografia: il mare</a:t>
            </a:r>
            <a:br>
              <a:rPr lang="it-IT" sz="1200" dirty="0"/>
            </a:br>
            <a:br>
              <a:rPr lang="it-IT" sz="1200" dirty="0"/>
            </a:br>
            <a:r>
              <a:rPr lang="it-IT" sz="1200" dirty="0"/>
              <a:t>Il mare è un’immensa distesa d’acqua salata con profondità differenti,  è la casa di tanti esseri viventi. Anche sulle coste l’uomo ha costruito strutture utili al suo lavoro od all’economia</a:t>
            </a:r>
            <a:br>
              <a:rPr lang="it-IT" sz="1200" dirty="0"/>
            </a:br>
            <a:r>
              <a:rPr lang="it-IT" sz="1200" dirty="0"/>
              <a:t>e per questo ha creato grandi danni poiché ha alterato un equilibrio naturale.</a:t>
            </a:r>
            <a:br>
              <a:rPr lang="it-IT" sz="1200" dirty="0"/>
            </a:br>
            <a:br>
              <a:rPr lang="it-IT" sz="1200" dirty="0"/>
            </a:br>
            <a:br>
              <a:rPr lang="it-IT" sz="1200" dirty="0"/>
            </a:br>
            <a:r>
              <a:rPr lang="it-IT" sz="1200" dirty="0">
                <a:solidFill>
                  <a:srgbClr val="FF0000"/>
                </a:solidFill>
              </a:rPr>
              <a:t>Ora osserva attentamente le due schede, in quella in alto a sinistra sono denominati solo elementi naturali, in basso a destra ci sono elementi antropici, cerchiali in rosso.</a:t>
            </a:r>
            <a:br>
              <a:rPr lang="it-IT" sz="1200" dirty="0">
                <a:solidFill>
                  <a:srgbClr val="FF0000"/>
                </a:solidFill>
              </a:rPr>
            </a:br>
            <a:r>
              <a:rPr lang="it-IT" sz="1200" dirty="0">
                <a:solidFill>
                  <a:srgbClr val="FF0000"/>
                </a:solidFill>
              </a:rPr>
              <a:t> </a:t>
            </a:r>
          </a:p>
        </p:txBody>
      </p:sp>
      <p:sp>
        <p:nvSpPr>
          <p:cNvPr id="1038" name="Rectangle 78">
            <a:extLst>
              <a:ext uri="{FF2B5EF4-FFF2-40B4-BE49-F238E27FC236}">
                <a16:creationId xmlns:a16="http://schemas.microsoft.com/office/drawing/2014/main" id="{E7466779-CC72-4765-90DC-60D672C67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IL MARE&quot; GEOGRAFIA CLASSE TERZA | Blog di Maestra Mile">
            <a:extLst>
              <a:ext uri="{FF2B5EF4-FFF2-40B4-BE49-F238E27FC236}">
                <a16:creationId xmlns:a16="http://schemas.microsoft.com/office/drawing/2014/main" id="{8C0B0892-93A0-41A5-8C9B-49309EA1A0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9056"/>
          <a:stretch/>
        </p:blipFill>
        <p:spPr bwMode="auto">
          <a:xfrm>
            <a:off x="233264" y="233264"/>
            <a:ext cx="3324388" cy="6391471"/>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80">
            <a:extLst>
              <a:ext uri="{FF2B5EF4-FFF2-40B4-BE49-F238E27FC236}">
                <a16:creationId xmlns:a16="http://schemas.microsoft.com/office/drawing/2014/main" id="{D4CC21CB-C801-4F0F-9D0C-F0DC56B41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39052"/>
            <a:ext cx="2722671" cy="2474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1F54991-4556-4CD5-8883-CB801924B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324388" cy="247004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Geografia: Il Mare - Lessons - Tes Teach">
            <a:extLst>
              <a:ext uri="{FF2B5EF4-FFF2-40B4-BE49-F238E27FC236}">
                <a16:creationId xmlns:a16="http://schemas.microsoft.com/office/drawing/2014/main" id="{C459AF73-93B0-4520-9555-13793467DE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92" r="-2" b="4707"/>
          <a:stretch/>
        </p:blipFill>
        <p:spPr bwMode="auto">
          <a:xfrm>
            <a:off x="3692243" y="2874858"/>
            <a:ext cx="2722671" cy="37498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Spiagge Salento Più Belle | Foto | Mappa - Idee di viaggio ...">
            <a:extLst>
              <a:ext uri="{FF2B5EF4-FFF2-40B4-BE49-F238E27FC236}">
                <a16:creationId xmlns:a16="http://schemas.microsoft.com/office/drawing/2014/main" id="{AE7C3126-7FE5-4DD6-A02B-E619619282D8}"/>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6881567" y="3429000"/>
            <a:ext cx="4920792" cy="300007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gistrato">
            <a:hlinkClick r:id="" action="ppaction://media"/>
            <a:extLst>
              <a:ext uri="{FF2B5EF4-FFF2-40B4-BE49-F238E27FC236}">
                <a16:creationId xmlns:a16="http://schemas.microsoft.com/office/drawing/2014/main" id="{3FDBB00A-9006-42F2-B1BE-BCBDEFA756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48778" y="945543"/>
            <a:ext cx="609600" cy="609600"/>
          </a:xfrm>
          <a:prstGeom prst="rect">
            <a:avLst/>
          </a:prstGeom>
        </p:spPr>
      </p:pic>
    </p:spTree>
    <p:extLst>
      <p:ext uri="{BB962C8B-B14F-4D97-AF65-F5344CB8AC3E}">
        <p14:creationId xmlns:p14="http://schemas.microsoft.com/office/powerpoint/2010/main" val="107950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6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3162"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77" name="Rectangle 76">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162"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Amazon.it: Favole al telefono - Rodari, Gianni, Munari, B. - Libri">
            <a:extLst>
              <a:ext uri="{FF2B5EF4-FFF2-40B4-BE49-F238E27FC236}">
                <a16:creationId xmlns:a16="http://schemas.microsoft.com/office/drawing/2014/main" id="{925E117E-9CC1-40F4-844E-CC805C751EA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89196" y="906143"/>
            <a:ext cx="7258373" cy="5504084"/>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5029" cy="6858000"/>
          </a:xfrm>
          <a:prstGeom prst="rect">
            <a:avLst/>
          </a:prstGeom>
          <a:blipFill dpi="0" rotWithShape="1">
            <a:blip r:embed="rId5">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a:extLst>
              <a:ext uri="{FF2B5EF4-FFF2-40B4-BE49-F238E27FC236}">
                <a16:creationId xmlns:a16="http://schemas.microsoft.com/office/drawing/2014/main" id="{22950384-38FF-43D3-AAFD-29A32303BFDA}"/>
              </a:ext>
            </a:extLst>
          </p:cNvPr>
          <p:cNvSpPr>
            <a:spLocks noGrp="1"/>
          </p:cNvSpPr>
          <p:nvPr>
            <p:ph type="title"/>
          </p:nvPr>
        </p:nvSpPr>
        <p:spPr>
          <a:xfrm>
            <a:off x="643433" y="643464"/>
            <a:ext cx="2888344" cy="1428737"/>
          </a:xfrm>
        </p:spPr>
        <p:txBody>
          <a:bodyPr>
            <a:normAutofit/>
          </a:bodyPr>
          <a:lstStyle/>
          <a:p>
            <a:r>
              <a:rPr lang="it-IT" sz="1800" dirty="0">
                <a:solidFill>
                  <a:srgbClr val="FFFFFF"/>
                </a:solidFill>
              </a:rPr>
              <a:t>Ma il mare è anche racconti: </a:t>
            </a:r>
            <a:br>
              <a:rPr lang="it-IT" sz="1800" dirty="0">
                <a:solidFill>
                  <a:srgbClr val="FFFFFF"/>
                </a:solidFill>
              </a:rPr>
            </a:br>
            <a:r>
              <a:rPr lang="it-IT" sz="1800" dirty="0">
                <a:solidFill>
                  <a:srgbClr val="FFFFFF"/>
                </a:solidFill>
              </a:rPr>
              <a:t>ascolta, leggi poi scrivi quello che fai quando sei al mare.</a:t>
            </a:r>
          </a:p>
        </p:txBody>
      </p:sp>
      <p:sp>
        <p:nvSpPr>
          <p:cNvPr id="2056" name="Content Placeholder 2055">
            <a:extLst>
              <a:ext uri="{FF2B5EF4-FFF2-40B4-BE49-F238E27FC236}">
                <a16:creationId xmlns:a16="http://schemas.microsoft.com/office/drawing/2014/main" id="{72FC0FEB-7E0C-4C7D-9CC0-7681686F8752}"/>
              </a:ext>
            </a:extLst>
          </p:cNvPr>
          <p:cNvSpPr>
            <a:spLocks noGrp="1"/>
          </p:cNvSpPr>
          <p:nvPr>
            <p:ph idx="1"/>
          </p:nvPr>
        </p:nvSpPr>
        <p:spPr>
          <a:xfrm>
            <a:off x="643337" y="2184036"/>
            <a:ext cx="2888439" cy="3869634"/>
          </a:xfrm>
        </p:spPr>
        <p:txBody>
          <a:bodyPr>
            <a:normAutofit lnSpcReduction="10000"/>
          </a:bodyPr>
          <a:lstStyle/>
          <a:p>
            <a:r>
              <a:rPr lang="en-US" sz="1600" dirty="0">
                <a:solidFill>
                  <a:srgbClr val="FFFFFF"/>
                </a:solidFill>
              </a:rPr>
              <a:t>Ora </a:t>
            </a:r>
            <a:r>
              <a:rPr lang="en-US" sz="1600" dirty="0" err="1">
                <a:solidFill>
                  <a:srgbClr val="FFFFFF"/>
                </a:solidFill>
              </a:rPr>
              <a:t>rispondi</a:t>
            </a:r>
            <a:r>
              <a:rPr lang="en-US" sz="1600" dirty="0">
                <a:solidFill>
                  <a:srgbClr val="FFFFFF"/>
                </a:solidFill>
              </a:rPr>
              <a:t>:</a:t>
            </a:r>
          </a:p>
          <a:p>
            <a:r>
              <a:rPr lang="en-US" sz="1600" dirty="0">
                <a:solidFill>
                  <a:srgbClr val="FFFFFF"/>
                </a:solidFill>
              </a:rPr>
              <a:t>- Di quale </a:t>
            </a:r>
            <a:r>
              <a:rPr lang="en-US" sz="1600" dirty="0" err="1">
                <a:solidFill>
                  <a:srgbClr val="FFFFFF"/>
                </a:solidFill>
              </a:rPr>
              <a:t>elemento</a:t>
            </a:r>
            <a:r>
              <a:rPr lang="en-US" sz="1600" dirty="0">
                <a:solidFill>
                  <a:srgbClr val="FFFFFF"/>
                </a:solidFill>
              </a:rPr>
              <a:t> </a:t>
            </a:r>
            <a:r>
              <a:rPr lang="en-US" sz="1600" dirty="0" err="1">
                <a:solidFill>
                  <a:srgbClr val="FFFFFF"/>
                </a:solidFill>
              </a:rPr>
              <a:t>naturale</a:t>
            </a:r>
            <a:r>
              <a:rPr lang="en-US" sz="1600" dirty="0">
                <a:solidFill>
                  <a:srgbClr val="FFFFFF"/>
                </a:solidFill>
              </a:rPr>
              <a:t> </a:t>
            </a:r>
            <a:r>
              <a:rPr lang="en-US" sz="1600" dirty="0" err="1">
                <a:solidFill>
                  <a:srgbClr val="FFFFFF"/>
                </a:solidFill>
              </a:rPr>
              <a:t>si</a:t>
            </a:r>
            <a:r>
              <a:rPr lang="en-US" sz="1600" dirty="0">
                <a:solidFill>
                  <a:srgbClr val="FFFFFF"/>
                </a:solidFill>
              </a:rPr>
              <a:t> </a:t>
            </a:r>
            <a:r>
              <a:rPr lang="en-US" sz="1600" dirty="0" err="1">
                <a:solidFill>
                  <a:srgbClr val="FFFFFF"/>
                </a:solidFill>
              </a:rPr>
              <a:t>innamora</a:t>
            </a:r>
            <a:r>
              <a:rPr lang="en-US" sz="1600" dirty="0">
                <a:solidFill>
                  <a:srgbClr val="FFFFFF"/>
                </a:solidFill>
              </a:rPr>
              <a:t> Alice?</a:t>
            </a:r>
          </a:p>
          <a:p>
            <a:r>
              <a:rPr lang="en-US" sz="1600" dirty="0">
                <a:solidFill>
                  <a:srgbClr val="FFFFFF"/>
                </a:solidFill>
              </a:rPr>
              <a:t>- Cosa </a:t>
            </a:r>
            <a:r>
              <a:rPr lang="en-US" sz="1600" dirty="0" err="1">
                <a:solidFill>
                  <a:srgbClr val="FFFFFF"/>
                </a:solidFill>
              </a:rPr>
              <a:t>voleva</a:t>
            </a:r>
            <a:r>
              <a:rPr lang="en-US" sz="1600" dirty="0">
                <a:solidFill>
                  <a:srgbClr val="FFFFFF"/>
                </a:solidFill>
              </a:rPr>
              <a:t> Alice </a:t>
            </a:r>
            <a:r>
              <a:rPr lang="en-US" sz="1600" dirty="0" err="1">
                <a:solidFill>
                  <a:srgbClr val="FFFFFF"/>
                </a:solidFill>
              </a:rPr>
              <a:t>che</a:t>
            </a:r>
            <a:r>
              <a:rPr lang="en-US" sz="1600" dirty="0">
                <a:solidFill>
                  <a:srgbClr val="FFFFFF"/>
                </a:solidFill>
              </a:rPr>
              <a:t> le </a:t>
            </a:r>
            <a:r>
              <a:rPr lang="en-US" sz="1600" dirty="0" err="1">
                <a:solidFill>
                  <a:srgbClr val="FFFFFF"/>
                </a:solidFill>
              </a:rPr>
              <a:t>crescesse</a:t>
            </a:r>
            <a:r>
              <a:rPr lang="en-US" sz="1600" dirty="0">
                <a:solidFill>
                  <a:srgbClr val="FFFFFF"/>
                </a:solidFill>
              </a:rPr>
              <a:t> </a:t>
            </a:r>
            <a:r>
              <a:rPr lang="en-US" sz="1600" dirty="0" err="1">
                <a:solidFill>
                  <a:srgbClr val="FFFFFF"/>
                </a:solidFill>
              </a:rPr>
              <a:t>sulle</a:t>
            </a:r>
            <a:r>
              <a:rPr lang="en-US" sz="1600" dirty="0">
                <a:solidFill>
                  <a:srgbClr val="FFFFFF"/>
                </a:solidFill>
              </a:rPr>
              <a:t> </a:t>
            </a:r>
            <a:r>
              <a:rPr lang="en-US" sz="1600" dirty="0" err="1">
                <a:solidFill>
                  <a:srgbClr val="FFFFFF"/>
                </a:solidFill>
              </a:rPr>
              <a:t>spalle</a:t>
            </a:r>
            <a:r>
              <a:rPr lang="en-US" sz="1600" dirty="0">
                <a:solidFill>
                  <a:srgbClr val="FFFFFF"/>
                </a:solidFill>
              </a:rPr>
              <a:t>?</a:t>
            </a:r>
          </a:p>
          <a:p>
            <a:r>
              <a:rPr lang="en-US" sz="1600" dirty="0">
                <a:solidFill>
                  <a:srgbClr val="FFFFFF"/>
                </a:solidFill>
              </a:rPr>
              <a:t>- Cosa </a:t>
            </a:r>
            <a:r>
              <a:rPr lang="en-US" sz="1600" dirty="0" err="1">
                <a:solidFill>
                  <a:srgbClr val="FFFFFF"/>
                </a:solidFill>
              </a:rPr>
              <a:t>raccoglieva</a:t>
            </a:r>
            <a:r>
              <a:rPr lang="en-US" sz="1600" dirty="0">
                <a:solidFill>
                  <a:srgbClr val="FFFFFF"/>
                </a:solidFill>
              </a:rPr>
              <a:t> </a:t>
            </a:r>
            <a:r>
              <a:rPr lang="en-US" sz="1600" dirty="0" err="1">
                <a:solidFill>
                  <a:srgbClr val="FFFFFF"/>
                </a:solidFill>
              </a:rPr>
              <a:t>il</a:t>
            </a:r>
            <a:r>
              <a:rPr lang="en-US" sz="1600" dirty="0">
                <a:solidFill>
                  <a:srgbClr val="FFFFFF"/>
                </a:solidFill>
              </a:rPr>
              <a:t> </a:t>
            </a:r>
            <a:r>
              <a:rPr lang="en-US" sz="1600" dirty="0" err="1">
                <a:solidFill>
                  <a:srgbClr val="FFFFFF"/>
                </a:solidFill>
              </a:rPr>
              <a:t>ragazzo</a:t>
            </a:r>
            <a:r>
              <a:rPr lang="en-US" sz="1600" dirty="0">
                <a:solidFill>
                  <a:srgbClr val="FFFFFF"/>
                </a:solidFill>
              </a:rPr>
              <a:t> </a:t>
            </a:r>
            <a:r>
              <a:rPr lang="en-US" sz="1600" dirty="0" err="1">
                <a:solidFill>
                  <a:srgbClr val="FFFFFF"/>
                </a:solidFill>
              </a:rPr>
              <a:t>sulla</a:t>
            </a:r>
            <a:r>
              <a:rPr lang="en-US" sz="1600" dirty="0">
                <a:solidFill>
                  <a:srgbClr val="FFFFFF"/>
                </a:solidFill>
              </a:rPr>
              <a:t> </a:t>
            </a:r>
            <a:r>
              <a:rPr lang="en-US" sz="1600" dirty="0" err="1">
                <a:solidFill>
                  <a:srgbClr val="FFFFFF"/>
                </a:solidFill>
              </a:rPr>
              <a:t>spiaggia</a:t>
            </a:r>
            <a:r>
              <a:rPr lang="en-US" sz="1600" dirty="0">
                <a:solidFill>
                  <a:srgbClr val="FFFFFF"/>
                </a:solidFill>
              </a:rPr>
              <a:t>?</a:t>
            </a:r>
          </a:p>
          <a:p>
            <a:r>
              <a:rPr lang="en-US" sz="1600" dirty="0">
                <a:solidFill>
                  <a:srgbClr val="FFFFFF"/>
                </a:solidFill>
              </a:rPr>
              <a:t>- Quale </a:t>
            </a:r>
            <a:r>
              <a:rPr lang="en-US" sz="1600" dirty="0" err="1">
                <a:solidFill>
                  <a:srgbClr val="FFFFFF"/>
                </a:solidFill>
              </a:rPr>
              <a:t>animale</a:t>
            </a:r>
            <a:r>
              <a:rPr lang="en-US" sz="1600" dirty="0">
                <a:solidFill>
                  <a:srgbClr val="FFFFFF"/>
                </a:solidFill>
              </a:rPr>
              <a:t> compare </a:t>
            </a:r>
            <a:r>
              <a:rPr lang="en-US" sz="1600" dirty="0" err="1">
                <a:solidFill>
                  <a:srgbClr val="FFFFFF"/>
                </a:solidFill>
              </a:rPr>
              <a:t>tra</a:t>
            </a:r>
            <a:r>
              <a:rPr lang="en-US" sz="1600" dirty="0">
                <a:solidFill>
                  <a:srgbClr val="FFFFFF"/>
                </a:solidFill>
              </a:rPr>
              <a:t> le </a:t>
            </a:r>
            <a:r>
              <a:rPr lang="en-US" sz="1600" dirty="0" err="1">
                <a:solidFill>
                  <a:srgbClr val="FFFFFF"/>
                </a:solidFill>
              </a:rPr>
              <a:t>onde</a:t>
            </a:r>
            <a:r>
              <a:rPr lang="en-US" sz="1600" dirty="0">
                <a:solidFill>
                  <a:srgbClr val="FFFFFF"/>
                </a:solidFill>
              </a:rPr>
              <a:t>?</a:t>
            </a:r>
          </a:p>
          <a:p>
            <a:r>
              <a:rPr lang="en-US" sz="1600" dirty="0">
                <a:solidFill>
                  <a:srgbClr val="FFFFFF"/>
                </a:solidFill>
              </a:rPr>
              <a:t>- In </a:t>
            </a:r>
            <a:r>
              <a:rPr lang="en-US" sz="1600" dirty="0" err="1">
                <a:solidFill>
                  <a:srgbClr val="FFFFFF"/>
                </a:solidFill>
              </a:rPr>
              <a:t>cosa</a:t>
            </a:r>
            <a:r>
              <a:rPr lang="en-US" sz="1600" dirty="0">
                <a:solidFill>
                  <a:srgbClr val="FFFFFF"/>
                </a:solidFill>
              </a:rPr>
              <a:t> </a:t>
            </a:r>
            <a:r>
              <a:rPr lang="en-US" sz="1600" dirty="0" err="1">
                <a:solidFill>
                  <a:srgbClr val="FFFFFF"/>
                </a:solidFill>
              </a:rPr>
              <a:t>voleva</a:t>
            </a:r>
            <a:r>
              <a:rPr lang="en-US" sz="1600" dirty="0">
                <a:solidFill>
                  <a:srgbClr val="FFFFFF"/>
                </a:solidFill>
              </a:rPr>
              <a:t> </a:t>
            </a:r>
            <a:r>
              <a:rPr lang="en-US" sz="1600" dirty="0" err="1">
                <a:solidFill>
                  <a:srgbClr val="FFFFFF"/>
                </a:solidFill>
              </a:rPr>
              <a:t>trasformarsi</a:t>
            </a:r>
            <a:r>
              <a:rPr lang="en-US" sz="1600" dirty="0">
                <a:solidFill>
                  <a:srgbClr val="FFFFFF"/>
                </a:solidFill>
              </a:rPr>
              <a:t> Alice?</a:t>
            </a:r>
          </a:p>
          <a:p>
            <a:r>
              <a:rPr lang="en-US" sz="1600" dirty="0">
                <a:solidFill>
                  <a:srgbClr val="FFFFFF"/>
                </a:solidFill>
              </a:rPr>
              <a:t>Cosa </a:t>
            </a:r>
            <a:r>
              <a:rPr lang="en-US" sz="1600" dirty="0" err="1">
                <a:solidFill>
                  <a:srgbClr val="FFFFFF"/>
                </a:solidFill>
              </a:rPr>
              <a:t>accade</a:t>
            </a:r>
            <a:r>
              <a:rPr lang="en-US" sz="1600" dirty="0">
                <a:solidFill>
                  <a:srgbClr val="FFFFFF"/>
                </a:solidFill>
              </a:rPr>
              <a:t> ad Alice?</a:t>
            </a:r>
          </a:p>
          <a:p>
            <a:endParaRPr lang="en-US" sz="1600" dirty="0">
              <a:solidFill>
                <a:srgbClr val="FFFFFF"/>
              </a:solidFill>
            </a:endParaRPr>
          </a:p>
        </p:txBody>
      </p:sp>
      <p:pic>
        <p:nvPicPr>
          <p:cNvPr id="3" name="Audio registrato">
            <a:hlinkClick r:id="" action="ppaction://media"/>
            <a:extLst>
              <a:ext uri="{FF2B5EF4-FFF2-40B4-BE49-F238E27FC236}">
                <a16:creationId xmlns:a16="http://schemas.microsoft.com/office/drawing/2014/main" id="{D01F5CD9-E03A-4E74-9147-14EFD92E1D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27911" y="252930"/>
            <a:ext cx="609600" cy="609600"/>
          </a:xfrm>
          <a:prstGeom prst="rect">
            <a:avLst/>
          </a:prstGeom>
        </p:spPr>
      </p:pic>
    </p:spTree>
    <p:extLst>
      <p:ext uri="{BB962C8B-B14F-4D97-AF65-F5344CB8AC3E}">
        <p14:creationId xmlns:p14="http://schemas.microsoft.com/office/powerpoint/2010/main" val="253965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3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88751-1C8F-45F4-B07D-5C4F27C3A891}"/>
              </a:ext>
            </a:extLst>
          </p:cNvPr>
          <p:cNvSpPr>
            <a:spLocks noGrp="1"/>
          </p:cNvSpPr>
          <p:nvPr>
            <p:ph type="title"/>
          </p:nvPr>
        </p:nvSpPr>
        <p:spPr>
          <a:xfrm>
            <a:off x="1066800" y="333954"/>
            <a:ext cx="10058400" cy="930303"/>
          </a:xfrm>
        </p:spPr>
        <p:txBody>
          <a:bodyPr>
            <a:normAutofit/>
          </a:bodyPr>
          <a:lstStyle/>
          <a:p>
            <a:r>
              <a:rPr lang="it-IT" sz="2400" b="1" dirty="0">
                <a:solidFill>
                  <a:schemeClr val="accent2"/>
                </a:solidFill>
              </a:rPr>
              <a:t>MA IL MARE E’ ANCHE «STORIA» E ALLORA ECCONE UNA CHE CI RACCONTA DELLA </a:t>
            </a:r>
            <a:r>
              <a:rPr lang="it-IT" sz="2400" b="1">
                <a:solidFill>
                  <a:schemeClr val="accent2"/>
                </a:solidFill>
              </a:rPr>
              <a:t>NOSTRA NAPOLI, LEGGILA CON ATTENZIONE.</a:t>
            </a:r>
            <a:endParaRPr lang="it-IT" sz="2400" b="1" dirty="0">
              <a:solidFill>
                <a:schemeClr val="accent2"/>
              </a:solidFill>
            </a:endParaRPr>
          </a:p>
        </p:txBody>
      </p:sp>
      <p:sp>
        <p:nvSpPr>
          <p:cNvPr id="3" name="Segnaposto contenuto 2">
            <a:extLst>
              <a:ext uri="{FF2B5EF4-FFF2-40B4-BE49-F238E27FC236}">
                <a16:creationId xmlns:a16="http://schemas.microsoft.com/office/drawing/2014/main" id="{8CA22B74-266E-4353-AB55-A8A8CCE3C32F}"/>
              </a:ext>
            </a:extLst>
          </p:cNvPr>
          <p:cNvSpPr>
            <a:spLocks noGrp="1"/>
          </p:cNvSpPr>
          <p:nvPr>
            <p:ph idx="1"/>
          </p:nvPr>
        </p:nvSpPr>
        <p:spPr>
          <a:xfrm>
            <a:off x="1066800" y="1264257"/>
            <a:ext cx="7502165" cy="4770783"/>
          </a:xfrm>
        </p:spPr>
        <p:txBody>
          <a:bodyPr>
            <a:normAutofit fontScale="77500" lnSpcReduction="20000"/>
          </a:bodyPr>
          <a:lstStyle/>
          <a:p>
            <a:r>
              <a:rPr lang="it-IT" b="1" dirty="0"/>
              <a:t> </a:t>
            </a:r>
            <a:r>
              <a:rPr lang="it-IT" sz="2100" b="1" dirty="0">
                <a:solidFill>
                  <a:srgbClr val="FF0000"/>
                </a:solidFill>
              </a:rPr>
              <a:t>La Sirena Partenope</a:t>
            </a:r>
          </a:p>
          <a:p>
            <a:endParaRPr lang="it-IT" dirty="0">
              <a:solidFill>
                <a:srgbClr val="FF0000"/>
              </a:solidFill>
            </a:endParaRPr>
          </a:p>
          <a:p>
            <a:pPr algn="just"/>
            <a:r>
              <a:rPr lang="it-IT" b="1" dirty="0"/>
              <a:t>«Tanto tempo fa, sulle pacifiche isole del Mediterraneo, vivevano degli esseri metà donne e metà uccelli. Ma queste creature furono cacciate dalle isole verdeggianti e spinte a vivere sulle coste, dove la terra finisce e inizia il mare. Da allora viaggiano per il Mediterraneo, cercando scogli e città più adatte a loro».</a:t>
            </a:r>
            <a:br>
              <a:rPr lang="it-IT" b="1" dirty="0"/>
            </a:br>
            <a:br>
              <a:rPr lang="it-IT" b="1" dirty="0"/>
            </a:br>
            <a:r>
              <a:rPr lang="it-IT" b="1" dirty="0"/>
              <a:t>Proprio così: all’epoca della costruzione del più antico castello di Napoli, il Castel Marino, diventato dell’Ovo dopo “li </a:t>
            </a:r>
            <a:r>
              <a:rPr lang="it-IT" b="1" dirty="0" err="1"/>
              <a:t>facti</a:t>
            </a:r>
            <a:r>
              <a:rPr lang="it-IT" b="1" dirty="0"/>
              <a:t>” che si stanno per raccontare, le sirene non erano meravigliose donne con la coda di pesce, ma con mezzo corpo di uccello. Nel mare di Napoli ne vivevano tante, tra cui le tre sorelle Ligia, Leucosia e Partenope. Le sorelle si posarono sull’isolotto tufaceo di </a:t>
            </a:r>
            <a:r>
              <a:rPr lang="it-IT" b="1" dirty="0" err="1"/>
              <a:t>Megaride</a:t>
            </a:r>
            <a:r>
              <a:rPr lang="it-IT" b="1" dirty="0"/>
              <a:t>, e con il loro melodioso canto cercarono di far naufragare Ulisse, che scaltramente si fece legare all’albero maestro della nave per opporsi al richiamo, e mise della cera nelle orecchie del suo equipaggio, in modo che non sentisse il canto e non cedesse alla tentazione. Le tre sirene, per lo sconforto del fallimento, si lasciarono andare alla deriva, ma Partenope rimase impigliata tra gli scogli di </a:t>
            </a:r>
            <a:r>
              <a:rPr lang="it-IT" b="1" dirty="0" err="1"/>
              <a:t>Megaride</a:t>
            </a:r>
            <a:r>
              <a:rPr lang="it-IT" b="1" dirty="0"/>
              <a:t>, dove prima di morire, depose un uovo. L’uovo fu trovato dal poeta Virgilio, il quale lo sistemò nei sotterranei del castello, mettendolo in una caraffa di vetro piena d’acqua protetta da una gabbia di ferro, ed appesa a una trave di quercia.</a:t>
            </a:r>
            <a:br>
              <a:rPr lang="it-IT" b="1" dirty="0"/>
            </a:br>
            <a:br>
              <a:rPr lang="it-IT" b="1" dirty="0"/>
            </a:br>
            <a:r>
              <a:rPr lang="it-IT" b="1" dirty="0"/>
              <a:t>Secondo la leggenda, se l’uovo fosse stato scoperto o si fosse rotto, tutto il castello sarebbe sprofondato, e una serie di sventure avrebbe colpito Napoli. Quindi il castello non crolla grazie alla presenza dell’uovo. </a:t>
            </a:r>
          </a:p>
          <a:p>
            <a:endParaRPr lang="it-IT" dirty="0"/>
          </a:p>
        </p:txBody>
      </p:sp>
      <p:pic>
        <p:nvPicPr>
          <p:cNvPr id="1026" name="Picture 2" descr="Wil Cormier - sirene | Illustrazione sirena, Dipinti sirena ...">
            <a:extLst>
              <a:ext uri="{FF2B5EF4-FFF2-40B4-BE49-F238E27FC236}">
                <a16:creationId xmlns:a16="http://schemas.microsoft.com/office/drawing/2014/main" id="{AD39491F-D8E2-4AB8-B80E-103FA37DFE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6355" y="1264257"/>
            <a:ext cx="3195687" cy="516588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gistrato">
            <a:hlinkClick r:id="" action="ppaction://media"/>
            <a:extLst>
              <a:ext uri="{FF2B5EF4-FFF2-40B4-BE49-F238E27FC236}">
                <a16:creationId xmlns:a16="http://schemas.microsoft.com/office/drawing/2014/main" id="{E2551C7F-5EBE-473D-99CB-E9055F6527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9021" y="312088"/>
            <a:ext cx="609600" cy="609600"/>
          </a:xfrm>
          <a:prstGeom prst="rect">
            <a:avLst/>
          </a:prstGeom>
        </p:spPr>
      </p:pic>
    </p:spTree>
    <p:extLst>
      <p:ext uri="{BB962C8B-B14F-4D97-AF65-F5344CB8AC3E}">
        <p14:creationId xmlns:p14="http://schemas.microsoft.com/office/powerpoint/2010/main" val="269180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70">
          <a:fgClr>
            <a:schemeClr val="accent1"/>
          </a:fgClr>
          <a:bgClr>
            <a:schemeClr val="bg1"/>
          </a:bgClr>
        </a:patt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61820D-B3F9-487B-B9D8-D3F8E3D1040B}"/>
              </a:ext>
            </a:extLst>
          </p:cNvPr>
          <p:cNvSpPr>
            <a:spLocks noGrp="1"/>
          </p:cNvSpPr>
          <p:nvPr>
            <p:ph type="title"/>
          </p:nvPr>
        </p:nvSpPr>
        <p:spPr>
          <a:xfrm>
            <a:off x="1066800" y="320512"/>
            <a:ext cx="10058400" cy="1197204"/>
          </a:xfrm>
        </p:spPr>
        <p:txBody>
          <a:bodyPr>
            <a:normAutofit fontScale="90000"/>
          </a:bodyPr>
          <a:lstStyle/>
          <a:p>
            <a:r>
              <a:rPr lang="it-IT" sz="2400" dirty="0">
                <a:solidFill>
                  <a:srgbClr val="FF0000"/>
                </a:solidFill>
              </a:rPr>
              <a:t>Ci sono canzoni bellissime sul mare che dite di ascoltarne qualcuna?</a:t>
            </a:r>
            <a:br>
              <a:rPr lang="it-IT" sz="2400" dirty="0"/>
            </a:br>
            <a:r>
              <a:rPr lang="it-IT" sz="2400" dirty="0"/>
              <a:t> Sono canzoni che parlano del «nostro mare» e usano anche il nostro dialetto.</a:t>
            </a:r>
          </a:p>
        </p:txBody>
      </p:sp>
      <p:pic>
        <p:nvPicPr>
          <p:cNvPr id="4" name="Elementi multimediali online 3" title="ROBERTO MUROLO &amp; MIA MARTINI - CU'MME' (remastering)">
            <a:hlinkClick r:id="" action="ppaction://media"/>
            <a:extLst>
              <a:ext uri="{FF2B5EF4-FFF2-40B4-BE49-F238E27FC236}">
                <a16:creationId xmlns:a16="http://schemas.microsoft.com/office/drawing/2014/main" id="{1C26C483-F86C-4018-BAA1-7A87F0D308F9}"/>
              </a:ext>
            </a:extLst>
          </p:cNvPr>
          <p:cNvPicPr>
            <a:picLocks noGrp="1" noRot="1" noChangeAspect="1"/>
          </p:cNvPicPr>
          <p:nvPr>
            <p:ph idx="1"/>
            <a:videoFile r:link="rId1"/>
          </p:nvPr>
        </p:nvPicPr>
        <p:blipFill>
          <a:blip r:embed="rId6"/>
          <a:stretch>
            <a:fillRect/>
          </a:stretch>
        </p:blipFill>
        <p:spPr>
          <a:xfrm>
            <a:off x="269851" y="3169763"/>
            <a:ext cx="5213385" cy="3367725"/>
          </a:xfrm>
          <a:prstGeom prst="rect">
            <a:avLst/>
          </a:prstGeom>
        </p:spPr>
      </p:pic>
      <p:pic>
        <p:nvPicPr>
          <p:cNvPr id="5" name="Elementi multimediali online 4" title="Lucio Dalla - Caruso (Con Testo)">
            <a:hlinkClick r:id="" action="ppaction://media"/>
            <a:extLst>
              <a:ext uri="{FF2B5EF4-FFF2-40B4-BE49-F238E27FC236}">
                <a16:creationId xmlns:a16="http://schemas.microsoft.com/office/drawing/2014/main" id="{0549E3EC-127D-49C0-A4DE-E8D493DF3C69}"/>
              </a:ext>
            </a:extLst>
          </p:cNvPr>
          <p:cNvPicPr>
            <a:picLocks noRot="1" noChangeAspect="1"/>
          </p:cNvPicPr>
          <p:nvPr>
            <a:videoFile r:link="rId2"/>
          </p:nvPr>
        </p:nvPicPr>
        <p:blipFill>
          <a:blip r:embed="rId7"/>
          <a:stretch>
            <a:fillRect/>
          </a:stretch>
        </p:blipFill>
        <p:spPr>
          <a:xfrm>
            <a:off x="6096000" y="2426235"/>
            <a:ext cx="5578803" cy="3367725"/>
          </a:xfrm>
          <a:prstGeom prst="rect">
            <a:avLst/>
          </a:prstGeom>
        </p:spPr>
      </p:pic>
      <p:pic>
        <p:nvPicPr>
          <p:cNvPr id="3" name="Audio registrato">
            <a:hlinkClick r:id="" action="ppaction://media"/>
            <a:extLst>
              <a:ext uri="{FF2B5EF4-FFF2-40B4-BE49-F238E27FC236}">
                <a16:creationId xmlns:a16="http://schemas.microsoft.com/office/drawing/2014/main" id="{837EE736-AE2A-4687-982F-238CD539540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671472" y="492318"/>
            <a:ext cx="609600" cy="609600"/>
          </a:xfrm>
          <a:prstGeom prst="rect">
            <a:avLst/>
          </a:prstGeom>
        </p:spPr>
      </p:pic>
    </p:spTree>
    <p:extLst>
      <p:ext uri="{BB962C8B-B14F-4D97-AF65-F5344CB8AC3E}">
        <p14:creationId xmlns:p14="http://schemas.microsoft.com/office/powerpoint/2010/main" val="199850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pone">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otalTime>160</TotalTime>
  <Words>242</Words>
  <Application>Microsoft Office PowerPoint</Application>
  <PresentationFormat>Widescreen</PresentationFormat>
  <Paragraphs>19</Paragraphs>
  <Slides>6</Slides>
  <Notes>0</Notes>
  <HiddenSlides>0</HiddenSlides>
  <MMClips>8</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6</vt:i4>
      </vt:variant>
    </vt:vector>
  </HeadingPairs>
  <TitlesOfParts>
    <vt:vector size="9" baseType="lpstr">
      <vt:lpstr>Century Gothic</vt:lpstr>
      <vt:lpstr>Garamond</vt:lpstr>
      <vt:lpstr>Sapone</vt:lpstr>
      <vt:lpstr> Il Mare  Attivita’ Trasversale di Italiano-geografia-arte-Musica   classi ii F Siciliano- Ii a/b Rodari</vt:lpstr>
      <vt:lpstr>Il paesaggio marino</vt:lpstr>
      <vt:lpstr>Geografia: il mare  Il mare è un’immensa distesa d’acqua salata con profondità differenti,  è la casa di tanti esseri viventi. Anche sulle coste l’uomo ha costruito strutture utili al suo lavoro od all’economia e per questo ha creato grandi danni poiché ha alterato un equilibrio naturale.   Ora osserva attentamente le due schede, in quella in alto a sinistra sono denominati solo elementi naturali, in basso a destra ci sono elementi antropici, cerchiali in rosso.  </vt:lpstr>
      <vt:lpstr>Ma il mare è anche racconti:  ascolta, leggi poi scrivi quello che fai quando sei al mare.</vt:lpstr>
      <vt:lpstr>MA IL MARE E’ ANCHE «STORIA» E ALLORA ECCONE UNA CHE CI RACCONTA DELLA NOSTRA NAPOLI, LEGGILA CON ATTENZIONE.</vt:lpstr>
      <vt:lpstr>Ci sono canzoni bellissime sul mare che dite di ascoltarne qualcuna?  Sono canzoni che parlano del «nostro mare» e usano anche il nostro dialetto.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Italiano-geografia-arte  classi iiF Siciliano- Iia/b Rodari</dc:title>
  <dc:creator>Vincenzo Romano</dc:creator>
  <cp:lastModifiedBy>Vincenzo Romano</cp:lastModifiedBy>
  <cp:revision>29</cp:revision>
  <dcterms:created xsi:type="dcterms:W3CDTF">2020-04-23T15:33:43Z</dcterms:created>
  <dcterms:modified xsi:type="dcterms:W3CDTF">2020-04-25T17:20:16Z</dcterms:modified>
</cp:coreProperties>
</file>