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11"/>
  </p:notesMasterIdLst>
  <p:sldIdLst>
    <p:sldId id="256" r:id="rId2"/>
    <p:sldId id="264" r:id="rId3"/>
    <p:sldId id="257" r:id="rId4"/>
    <p:sldId id="266" r:id="rId5"/>
    <p:sldId id="261" r:id="rId6"/>
    <p:sldId id="262" r:id="rId7"/>
    <p:sldId id="263" r:id="rId8"/>
    <p:sldId id="268" r:id="rId9"/>
    <p:sldId id="267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7225CE-3804-4201-949C-7FD57DF2E0FF}" v="5" dt="2020-04-21T18:01:46.4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2C0969-0A83-49F4-89D1-844DB3EC7179}" type="datetimeFigureOut">
              <a:rPr lang="it-IT" smtClean="0"/>
              <a:t>22/04/2020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2829DC-9368-4C71-A7A4-8CA047FE64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2584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2829DC-9368-4C71-A7A4-8CA047FE64FB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4909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2829DC-9368-4C71-A7A4-8CA047FE64FB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0795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7027A0DC-2A32-4B1F-8391-BE34F241059E}" type="datetime1">
              <a:rPr lang="en-US" smtClean="0"/>
              <a:pPr lvl="0"/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CB4AD13-0EF2-463A-858E-5EC05E6B5B8A}" type="slidenum">
              <a:rPr lang="it-IT" smtClean="0"/>
              <a:t>‹N›</a:t>
            </a:fld>
            <a:endParaRPr lang="it-IT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090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ABD3587-844D-47B4-A0FD-E2E72A5095C9}" type="datetime1">
              <a:rPr lang="en-US" smtClean="0"/>
              <a:pPr lvl="0"/>
              <a:t>4/22/2020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CF52A14-A61C-4B1E-9961-46B805AEE1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9298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ABD3587-844D-47B4-A0FD-E2E72A5095C9}" type="datetime1">
              <a:rPr lang="en-US" smtClean="0"/>
              <a:pPr lvl="0"/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CF52A14-A61C-4B1E-9961-46B805AEE1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7402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ABD3587-844D-47B4-A0FD-E2E72A5095C9}" type="datetime1">
              <a:rPr lang="en-US" smtClean="0"/>
              <a:pPr lvl="0"/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CF52A14-A61C-4B1E-9961-46B805AEE1ED}" type="slidenum">
              <a:rPr lang="it-IT" smtClean="0"/>
              <a:t>‹N›</a:t>
            </a:fld>
            <a:endParaRPr lang="it-IT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141826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ABD3587-844D-47B4-A0FD-E2E72A5095C9}" type="datetime1">
              <a:rPr lang="en-US" smtClean="0"/>
              <a:pPr lvl="0"/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CF52A14-A61C-4B1E-9961-46B805AEE1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41503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ABD3587-844D-47B4-A0FD-E2E72A5095C9}" type="datetime1">
              <a:rPr lang="en-US" smtClean="0"/>
              <a:pPr lvl="0"/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CF52A14-A61C-4B1E-9961-46B805AEE1ED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302801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ABD3587-844D-47B4-A0FD-E2E72A5095C9}" type="datetime1">
              <a:rPr lang="en-US" smtClean="0"/>
              <a:pPr lvl="0"/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CF52A14-A61C-4B1E-9961-46B805AEE1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21594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E31E44ED-9082-4640-BBC3-4C4826B7B334}" type="datetime1">
              <a:rPr lang="en-US" smtClean="0"/>
              <a:pPr lvl="0"/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2835504-3628-4F84-A6F3-0FB2AC390DA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189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ABD3587-844D-47B4-A0FD-E2E72A5095C9}" type="datetime1">
              <a:rPr lang="en-US" smtClean="0"/>
              <a:pPr lvl="0"/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CF52A14-A61C-4B1E-9961-46B805AEE1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0942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A58F490E-3E18-4611-8F09-25A81043E760}" type="datetime1">
              <a:rPr lang="en-US" smtClean="0"/>
              <a:pPr lvl="0"/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88963BA-B9C0-4B36-9E1F-1648D28D81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196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BF589F9-98D4-4ED6-AAEF-C1F92CA296A7}" type="datetime1">
              <a:rPr lang="en-US" smtClean="0"/>
              <a:pPr lvl="0"/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C8EEE9F-8C8D-46B0-94B4-89BADE68584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728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984F89F5-D573-4B8B-83AA-E8C262231785}" type="datetime1">
              <a:rPr lang="en-US" smtClean="0"/>
              <a:pPr lvl="0"/>
              <a:t>4/22/2020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6DBB6EA-1CD8-4A86-8DB3-08BC91643D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127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08DF62D7-0CB6-465C-BDFF-FA766B498CF5}" type="datetime1">
              <a:rPr lang="en-US" smtClean="0"/>
              <a:pPr lvl="0"/>
              <a:t>4/22/2020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628AE38-3FE2-4EFC-98D0-553923FBD8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001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CF6582D-496F-4CDB-8875-A4EB240077B3}" type="datetime1">
              <a:rPr lang="en-US" smtClean="0"/>
              <a:pPr lvl="0"/>
              <a:t>4/22/2020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B838899-F81B-4661-825A-7AB45A48ECE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157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9B8B8670-484F-4ED1-929F-DB7B8B9A62B7}" type="datetime1">
              <a:rPr lang="en-US" smtClean="0"/>
              <a:pPr lvl="0"/>
              <a:t>4/22/2020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C55D42C-7690-4ABC-B7D0-E9C8558D8DF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878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55C1D899-DCC3-4CDA-9988-A63A541A1971}" type="datetime1">
              <a:rPr lang="en-US" smtClean="0"/>
              <a:pPr lvl="0"/>
              <a:t>4/22/2020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61595AB-0766-44A3-BC87-BFE07F3FD8C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26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10EA0CAB-878E-4755-831F-197422EEB3B5}" type="datetime1">
              <a:rPr lang="en-US" smtClean="0"/>
              <a:pPr lvl="0"/>
              <a:t>4/22/2020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E1062E6-9DC8-4BC2-B739-0DF9043399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128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lvl="0"/>
            <a:fld id="{BABD3587-844D-47B4-A0FD-E2E72A5095C9}" type="datetime1">
              <a:rPr lang="en-US" smtClean="0"/>
              <a:pPr lvl="0"/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lvl="0"/>
            <a:fld id="{5CF52A14-A61C-4B1E-9961-46B805AEE1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22225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  <p:sldLayoutId id="2147483797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microsoft.com/office/2017/06/relationships/model3d" Target="../media/model3d1.glb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-sa/3.0/" TargetMode="External"/><Relationship Id="rId3" Type="http://schemas.openxmlformats.org/officeDocument/2006/relationships/slideLayout" Target="../slideLayouts/slideLayout9.xml"/><Relationship Id="rId7" Type="http://schemas.openxmlformats.org/officeDocument/2006/relationships/hyperlink" Target="http://ma-guarda-e-passa.blogspot.com/2014/" TargetMode="Externa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hyperlink" Target="https://weneanderthal.wordpress.com/tag/ciclo-dello-smog/" TargetMode="External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hyperlink" Target="https://creativecommons.org/licenses/by-nc-nd/3.0/" TargetMode="External"/><Relationship Id="rId5" Type="http://schemas.openxmlformats.org/officeDocument/2006/relationships/hyperlink" Target="http://www.verdecologia.it/cms/ambiente/il-bidone-aspira-rifiuti-per-ripulire-le-acque-del-mare-ambiente-inquinamento-oceano-seabin-project/" TargetMode="Externa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7.m4a"/><Relationship Id="rId7" Type="http://schemas.openxmlformats.org/officeDocument/2006/relationships/image" Target="../media/image8.jpeg"/><Relationship Id="rId2" Type="http://schemas.microsoft.com/office/2007/relationships/media" Target="../media/media7.m4a"/><Relationship Id="rId1" Type="http://schemas.openxmlformats.org/officeDocument/2006/relationships/video" Target="https://www.youtube.com/embed/sG31P-K68o8?feature=oembed" TargetMode="External"/><Relationship Id="rId6" Type="http://schemas.openxmlformats.org/officeDocument/2006/relationships/hyperlink" Target="https://www.youtube.com/watch?v=sG31P-K68o8" TargetMode="External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9.m4a"/><Relationship Id="rId7" Type="http://schemas.openxmlformats.org/officeDocument/2006/relationships/image" Target="../media/image12.jpeg"/><Relationship Id="rId2" Type="http://schemas.openxmlformats.org/officeDocument/2006/relationships/video" Target="https://www.youtube.com/embed/n_XhHWh1gu8?feature=oembed" TargetMode="External"/><Relationship Id="rId1" Type="http://schemas.openxmlformats.org/officeDocument/2006/relationships/video" Target="https://www.youtube.com/embed/i9_88mBYfZM?feature=oembed" TargetMode="External"/><Relationship Id="rId6" Type="http://schemas.openxmlformats.org/officeDocument/2006/relationships/image" Target="../media/image11.jpe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EFD17B-627D-42EF-B7C3-E74B5AF0A290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80087" y="-507364"/>
            <a:ext cx="8565493" cy="2433756"/>
          </a:xfrm>
        </p:spPr>
        <p:txBody>
          <a:bodyPr>
            <a:normAutofit/>
          </a:bodyPr>
          <a:lstStyle/>
          <a:p>
            <a:pPr lvl="0"/>
            <a:r>
              <a:rPr lang="it-IT" sz="2700" b="1" dirty="0">
                <a:solidFill>
                  <a:srgbClr val="0070C0"/>
                </a:solidFill>
              </a:rPr>
              <a:t>classi II</a:t>
            </a:r>
            <a:br>
              <a:rPr lang="it-IT" sz="2700" b="1" dirty="0">
                <a:solidFill>
                  <a:srgbClr val="0070C0"/>
                </a:solidFill>
              </a:rPr>
            </a:br>
            <a:r>
              <a:rPr lang="it-IT" sz="2700" b="1" dirty="0">
                <a:solidFill>
                  <a:srgbClr val="0070C0"/>
                </a:solidFill>
              </a:rPr>
              <a:t>scienze-tecnologia-musica</a:t>
            </a:r>
            <a:br>
              <a:rPr lang="it-IT" sz="4000" b="1" dirty="0">
                <a:solidFill>
                  <a:srgbClr val="0070C0"/>
                </a:solidFill>
              </a:rPr>
            </a:br>
            <a:r>
              <a:rPr lang="it-IT" sz="4000" b="1" dirty="0">
                <a:solidFill>
                  <a:srgbClr val="0070C0"/>
                </a:solidFill>
              </a:rPr>
              <a:t>«L’inquinamento delle acque»</a:t>
            </a:r>
            <a:br>
              <a:rPr lang="it-IT" sz="4000" b="1" dirty="0">
                <a:solidFill>
                  <a:srgbClr val="0070C0"/>
                </a:solidFill>
              </a:rPr>
            </a:br>
            <a:endParaRPr lang="it-IT" sz="2700" b="1" dirty="0">
              <a:solidFill>
                <a:srgbClr val="0070C0"/>
              </a:solidFill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9FA6B54-60DB-4880-83AB-B826F1DD6A3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078772" y="5706367"/>
            <a:ext cx="8689972" cy="1371600"/>
          </a:xfrm>
        </p:spPr>
        <p:txBody>
          <a:bodyPr anchorCtr="0">
            <a:normAutofit/>
          </a:bodyPr>
          <a:lstStyle/>
          <a:p>
            <a:pPr lvl="0" algn="r"/>
            <a:r>
              <a:rPr lang="it-IT" sz="4000" b="1" dirty="0">
                <a:solidFill>
                  <a:schemeClr val="tx1"/>
                </a:solidFill>
              </a:rPr>
              <a:t>Doc. V. Romano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Modello 3D 4" descr="Ciclo dell'acqua">
                <a:extLst>
                  <a:ext uri="{FF2B5EF4-FFF2-40B4-BE49-F238E27FC236}">
                    <a16:creationId xmlns:a16="http://schemas.microsoft.com/office/drawing/2014/main" id="{1130382B-7267-45DC-8676-05C992A1F68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6939099"/>
                  </p:ext>
                </p:extLst>
              </p:nvPr>
            </p:nvGraphicFramePr>
            <p:xfrm>
              <a:off x="7169104" y="933146"/>
              <a:ext cx="4642809" cy="4179332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4642809" cy="4179332"/>
                    </a:xfrm>
                    <a:prstGeom prst="rect">
                      <a:avLst/>
                    </a:prstGeom>
                  </am3d:spPr>
                  <am3d:camera>
                    <am3d:pos x="0" y="0" z="6126119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648391" d="1000000"/>
                    <am3d:preTrans dx="303" dy="-12002589" dz="-21134"/>
                    <am3d:scale>
                      <am3d:sx n="1000000" d="1000000"/>
                      <am3d:sy n="1000000" d="1000000"/>
                      <am3d:sz n="1000000" d="1000000"/>
                    </am3d:scale>
                    <am3d:rot ax="136566" ay="1697366" az="64748"/>
                    <am3d:postTrans dx="0" dy="0" dz="0"/>
                  </am3d:trans>
                  <am3d:raster rName="Office3DRenderer" rVer="16.0.8326">
                    <am3d:blip r:embed="rId5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6400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 frame="79147"/>
                    </a:ext>
                  </am3d:extLst>
                  <am3d:objViewport viewportSz="570909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Modello 3D 4" descr="Ciclo dell'acqua">
                <a:extLst>
                  <a:ext uri="{FF2B5EF4-FFF2-40B4-BE49-F238E27FC236}">
                    <a16:creationId xmlns:a16="http://schemas.microsoft.com/office/drawing/2014/main" id="{1130382B-7267-45DC-8676-05C992A1F68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69104" y="933146"/>
                <a:ext cx="4642809" cy="4179332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7060F1C9-6988-496D-B25D-0C44D8F32C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17336" y="3215894"/>
            <a:ext cx="2036473" cy="20364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6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2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B61F69-7603-4304-84D8-B3ADE71F4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Bef>
                <a:spcPct val="0"/>
              </a:spcBef>
            </a:pPr>
            <a:r>
              <a:rPr lang="en-US" sz="40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L’acqua</a:t>
            </a:r>
            <a:r>
              <a:rPr lang="en-US" sz="4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è:</a:t>
            </a:r>
          </a:p>
        </p:txBody>
      </p:sp>
      <p:pic>
        <p:nvPicPr>
          <p:cNvPr id="1026" name="Picture 2" descr="Molecola Di Acqua Isolata Su Fondo Bianco H2O Illustrazione di ...">
            <a:extLst>
              <a:ext uri="{FF2B5EF4-FFF2-40B4-BE49-F238E27FC236}">
                <a16:creationId xmlns:a16="http://schemas.microsoft.com/office/drawing/2014/main" id="{103716B8-517A-4145-9661-0567494CCEFE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3" r="23583"/>
          <a:stretch/>
        </p:blipFill>
        <p:spPr bwMode="auto">
          <a:xfrm>
            <a:off x="7700897" y="1300899"/>
            <a:ext cx="3280974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C692801-AC65-4B4B-A187-8FD602E655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24904" y="2494450"/>
            <a:ext cx="4053545" cy="356315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Una </a:t>
            </a:r>
            <a:r>
              <a:rPr lang="en-US" sz="2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sostanza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inorganica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(non </a:t>
            </a:r>
            <a:r>
              <a:rPr lang="en-US" sz="2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vivente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le cui </a:t>
            </a:r>
            <a:r>
              <a:rPr lang="en-US" sz="2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molecole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sono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formate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da un </a:t>
            </a:r>
            <a:r>
              <a:rPr lang="en-US" sz="2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atomo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 </a:t>
            </a:r>
            <a:r>
              <a:rPr lang="en-US" sz="2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ossigeno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n-US" sz="2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simbolo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chimico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o) e due </a:t>
            </a:r>
            <a:r>
              <a:rPr lang="en-US" sz="2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atomi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 </a:t>
            </a:r>
            <a:r>
              <a:rPr lang="en-US" sz="2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idrogeno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n-US" sz="2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simbolo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chimico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h).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Questi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tre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componenti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la </a:t>
            </a:r>
            <a:r>
              <a:rPr lang="en-US" sz="2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molecola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sono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disposti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come </a:t>
            </a:r>
            <a:r>
              <a:rPr lang="en-US" sz="2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potete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vedere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nella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figura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accanto</a:t>
            </a:r>
            <a:r>
              <a:rPr lang="en-US" sz="2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</p:txBody>
      </p:sp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928F01A1-47E4-40D9-836B-6603D448B3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9154" y="169683"/>
            <a:ext cx="1049240" cy="104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29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CDB419-91C0-4105-B0E4-AE2839C7703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4700" y="0"/>
            <a:ext cx="8534400" cy="1319753"/>
          </a:xfrm>
        </p:spPr>
        <p:txBody>
          <a:bodyPr anchorCtr="0">
            <a:normAutofit/>
          </a:bodyPr>
          <a:lstStyle/>
          <a:p>
            <a:pPr lvl="0" algn="l"/>
            <a:r>
              <a:rPr lang="it-IT" b="1" dirty="0"/>
              <a:t>Cosa significa inquinamento?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A840E3B-B581-40E3-9755-BD616F0A48A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5173" y="3618834"/>
            <a:ext cx="10983149" cy="2923677"/>
          </a:xfrm>
        </p:spPr>
        <p:txBody>
          <a:bodyPr anchorCtr="1">
            <a:noAutofit/>
          </a:bodyPr>
          <a:lstStyle/>
          <a:p>
            <a:pPr marL="0" lvl="0" indent="0">
              <a:buNone/>
            </a:pPr>
            <a:r>
              <a:rPr lang="it-IT" sz="1800" b="1" dirty="0">
                <a:solidFill>
                  <a:schemeClr val="tx1"/>
                </a:solidFill>
              </a:rPr>
              <a:t>La parola inquinamento deriva dal verbo latino «inquinare» che vuol dire sporcare, rendere sudicio.</a:t>
            </a:r>
          </a:p>
          <a:p>
            <a:pPr marL="0" lvl="0" indent="0">
              <a:buNone/>
            </a:pPr>
            <a:r>
              <a:rPr lang="it-IT" sz="1800" b="1" dirty="0">
                <a:solidFill>
                  <a:schemeClr val="tx1"/>
                </a:solidFill>
              </a:rPr>
              <a:t>Quando si parla di inquinamento dell’acqua si intende sia l’inquinamento dell’acqua superficiale (fiumi, laghi, mari) sia dell’acqua presente sotto il suolo (Falde acquifere).</a:t>
            </a:r>
          </a:p>
        </p:txBody>
      </p:sp>
      <p:pic>
        <p:nvPicPr>
          <p:cNvPr id="4" name="Immagine 4" descr="Immagine che contiene neve, acqua, coperto, spiaggia&#10;&#10;Descrizione generata automaticamente">
            <a:extLst>
              <a:ext uri="{FF2B5EF4-FFF2-40B4-BE49-F238E27FC236}">
                <a16:creationId xmlns:a16="http://schemas.microsoft.com/office/drawing/2014/main" id="{F64E264E-4CD0-4BD1-9097-768755747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2790" y="1507066"/>
            <a:ext cx="7397221" cy="263957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79E7BAFB-A268-487D-AEAF-54110A262C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7927" y="1809947"/>
            <a:ext cx="1016906" cy="10169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egnaposto contenuto 14">
            <a:extLst>
              <a:ext uri="{FF2B5EF4-FFF2-40B4-BE49-F238E27FC236}">
                <a16:creationId xmlns:a16="http://schemas.microsoft.com/office/drawing/2014/main" id="{AF256427-E319-4060-AC27-8D98638D64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86383"/>
            <a:ext cx="5894961" cy="605060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28600" lvl="0">
              <a:lnSpc>
                <a:spcPct val="110000"/>
              </a:lnSpc>
              <a:spcBef>
                <a:spcPts val="10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="1" cap="all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Sulla Terra </a:t>
            </a:r>
            <a:r>
              <a:rPr lang="en-US" b="1" cap="all" dirty="0" err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troviamo</a:t>
            </a:r>
            <a:r>
              <a:rPr lang="en-US" b="1" cap="all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b="1" cap="all" dirty="0" err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acqua</a:t>
            </a:r>
            <a:r>
              <a:rPr lang="en-US" b="1" cap="all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in </a:t>
            </a:r>
            <a:r>
              <a:rPr lang="en-US" b="1" cap="all" dirty="0" err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grande</a:t>
            </a:r>
            <a:r>
              <a:rPr lang="en-US" b="1" cap="all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b="1" cap="all" dirty="0" err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quantità</a:t>
            </a:r>
            <a:r>
              <a:rPr lang="en-US" b="1" cap="all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b="1" cap="all" dirty="0" err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grazie</a:t>
            </a:r>
            <a:r>
              <a:rPr lang="en-US" b="1" cap="all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al </a:t>
            </a:r>
            <a:r>
              <a:rPr lang="en-US" b="1" cap="all" dirty="0" err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ciclo</a:t>
            </a:r>
            <a:r>
              <a:rPr lang="en-US" b="1" cap="all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b="1" cap="all" dirty="0" err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dell’acqua</a:t>
            </a:r>
            <a:r>
              <a:rPr lang="en-US" b="1" cap="all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b="1" cap="all" dirty="0" err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eppure</a:t>
            </a:r>
            <a:r>
              <a:rPr lang="en-US" b="1" cap="all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b="1" cap="all" dirty="0" err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possiamo</a:t>
            </a:r>
            <a:r>
              <a:rPr lang="en-US" b="1" cap="all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dire di non </a:t>
            </a:r>
            <a:r>
              <a:rPr lang="en-US" b="1" cap="all" dirty="0" err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avere</a:t>
            </a:r>
            <a:r>
              <a:rPr lang="en-US" b="1" cap="all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b="1" cap="all" dirty="0" err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acqua</a:t>
            </a:r>
            <a:r>
              <a:rPr lang="en-US" b="1" cap="all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b="1" cap="all" dirty="0" err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sufficienza</a:t>
            </a:r>
            <a:r>
              <a:rPr lang="en-US" b="1" cap="all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b="1" cap="all" dirty="0" err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L’uomo</a:t>
            </a:r>
            <a:r>
              <a:rPr lang="en-US" b="1" cap="all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ha </a:t>
            </a:r>
            <a:r>
              <a:rPr lang="en-US" b="1" cap="all" dirty="0" err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reso</a:t>
            </a:r>
            <a:r>
              <a:rPr lang="en-US" b="1" cap="all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b="1" cap="all" dirty="0" err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inutilizzabili</a:t>
            </a:r>
            <a:r>
              <a:rPr lang="en-US" b="1" cap="all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b="1" cap="all" dirty="0" err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grandi</a:t>
            </a:r>
            <a:r>
              <a:rPr lang="en-US" b="1" cap="all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b="1" cap="all" dirty="0" err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quantita</a:t>
            </a:r>
            <a:r>
              <a:rPr lang="en-US" b="1" cap="all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’ </a:t>
            </a:r>
            <a:r>
              <a:rPr lang="en-US" b="1" cap="all" dirty="0" err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d’acqua</a:t>
            </a:r>
            <a:r>
              <a:rPr lang="en-US" b="1" cap="all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b="1" cap="all" dirty="0" err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colmandoli</a:t>
            </a:r>
            <a:r>
              <a:rPr lang="en-US" b="1" cap="all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di </a:t>
            </a:r>
            <a:r>
              <a:rPr lang="en-US" b="1" cap="all" dirty="0" err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rifiuti</a:t>
            </a:r>
            <a:r>
              <a:rPr lang="en-US" b="1" cap="all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b="1" cap="all" dirty="0" err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che</a:t>
            </a:r>
            <a:r>
              <a:rPr lang="en-US" b="1" cap="all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la </a:t>
            </a:r>
            <a:r>
              <a:rPr lang="en-US" b="1" cap="all" dirty="0" err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società</a:t>
            </a:r>
            <a:r>
              <a:rPr lang="en-US" b="1" cap="all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produce </a:t>
            </a:r>
            <a:r>
              <a:rPr lang="en-US" b="1" cap="all" dirty="0" err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alterando</a:t>
            </a:r>
            <a:r>
              <a:rPr lang="en-US" b="1" cap="all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b="1" cap="all" dirty="0" err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irrimediabilmente</a:t>
            </a:r>
            <a:r>
              <a:rPr lang="en-US" b="1" cap="all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la </a:t>
            </a:r>
            <a:r>
              <a:rPr lang="en-US" b="1" cap="all" dirty="0" err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qualità</a:t>
            </a:r>
            <a:r>
              <a:rPr lang="en-US" b="1" cap="all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b="1" cap="all" dirty="0" err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delle</a:t>
            </a:r>
            <a:r>
              <a:rPr lang="en-US" b="1" cap="all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b="1" cap="all" dirty="0" err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acque</a:t>
            </a:r>
            <a:r>
              <a:rPr lang="en-US" b="1" cap="all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b="1" cap="all" dirty="0" err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provocando</a:t>
            </a:r>
            <a:r>
              <a:rPr lang="en-US" b="1" cap="all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b="1" cap="all" dirty="0" err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il</a:t>
            </a:r>
            <a:r>
              <a:rPr lang="en-US" b="1" cap="all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b="1" cap="all" dirty="0" err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fenomeno</a:t>
            </a:r>
            <a:r>
              <a:rPr lang="en-US" b="1" cap="all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b="1" cap="all" dirty="0" err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dell’inquinamento</a:t>
            </a:r>
            <a:r>
              <a:rPr lang="en-US" b="1" cap="all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b="1" cap="all" dirty="0" err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idrico</a:t>
            </a:r>
            <a:r>
              <a:rPr lang="en-US" b="1" cap="all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b="1" cap="all" dirty="0" err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che</a:t>
            </a:r>
            <a:r>
              <a:rPr lang="en-US" b="1" cap="all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b="1" cap="all" dirty="0" err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rende</a:t>
            </a:r>
            <a:r>
              <a:rPr lang="en-US" b="1" cap="all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le </a:t>
            </a:r>
            <a:r>
              <a:rPr lang="en-US" b="1" cap="all" dirty="0" err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nostre</a:t>
            </a:r>
            <a:r>
              <a:rPr lang="en-US" b="1" cap="all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b="1" cap="all" dirty="0" err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risorse</a:t>
            </a:r>
            <a:r>
              <a:rPr lang="en-US" b="1" cap="all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b="1" cap="all" dirty="0" err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sempre</a:t>
            </a:r>
            <a:r>
              <a:rPr lang="en-US" b="1" cap="all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b="1" cap="all" dirty="0" err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più</a:t>
            </a:r>
            <a:r>
              <a:rPr lang="en-US" b="1" cap="all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b="1" cap="all" dirty="0" err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limitate</a:t>
            </a:r>
            <a:r>
              <a:rPr lang="en-US" b="1" cap="all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0" lvl="0" indent="0">
              <a:lnSpc>
                <a:spcPct val="110000"/>
              </a:lnSpc>
              <a:spcBef>
                <a:spcPts val="1000"/>
              </a:spcBef>
              <a:buClr>
                <a:srgbClr val="000000"/>
              </a:buClr>
              <a:buSzPct val="100000"/>
              <a:buNone/>
            </a:pPr>
            <a:r>
              <a:rPr lang="en-US" b="1" cap="all" dirty="0" err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Insomma</a:t>
            </a:r>
            <a:r>
              <a:rPr lang="en-US" b="1" cap="all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b="1" cap="all" dirty="0" err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tanta</a:t>
            </a:r>
            <a:r>
              <a:rPr lang="en-US" b="1" cap="all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b="1" cap="all" dirty="0" err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acqua</a:t>
            </a:r>
            <a:r>
              <a:rPr lang="en-US" b="1" cap="all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, ma </a:t>
            </a:r>
            <a:r>
              <a:rPr lang="en-US" b="1" cap="all" dirty="0" err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poca</a:t>
            </a:r>
            <a:r>
              <a:rPr lang="en-US" b="1" cap="all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b="1" cap="all" dirty="0" err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pochissima</a:t>
            </a:r>
            <a:r>
              <a:rPr lang="en-US" b="1" cap="all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b="1" cap="all" dirty="0" err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pulita</a:t>
            </a:r>
            <a:r>
              <a:rPr lang="en-US" b="1" cap="all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0" lvl="0" indent="0">
              <a:lnSpc>
                <a:spcPct val="110000"/>
              </a:lnSpc>
              <a:spcBef>
                <a:spcPts val="1000"/>
              </a:spcBef>
              <a:buClr>
                <a:srgbClr val="000000"/>
              </a:buClr>
              <a:buSzPct val="100000"/>
              <a:buNone/>
            </a:pPr>
            <a:r>
              <a:rPr lang="en-US" b="1" cap="all" dirty="0" err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Quali</a:t>
            </a:r>
            <a:r>
              <a:rPr lang="en-US" b="1" cap="all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le cause di </a:t>
            </a:r>
            <a:r>
              <a:rPr lang="en-US" b="1" cap="all" dirty="0" err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questo</a:t>
            </a:r>
            <a:r>
              <a:rPr lang="en-US" b="1" cap="all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b="1" cap="all" dirty="0" err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fenomeno</a:t>
            </a:r>
            <a:r>
              <a:rPr lang="en-US" b="1" cap="all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pPr lvl="0">
              <a:lnSpc>
                <a:spcPct val="110000"/>
              </a:lnSpc>
              <a:spcBef>
                <a:spcPts val="10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sz="1400" cap="all" dirty="0">
              <a:latin typeface="+mn-lt"/>
              <a:ea typeface="+mn-ea"/>
              <a:cs typeface="+mn-cs"/>
            </a:endParaRPr>
          </a:p>
        </p:txBody>
      </p:sp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088CFE3E-C076-4F8F-84D6-76DB9AC265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25042" y="209731"/>
            <a:ext cx="954628" cy="954628"/>
          </a:xfrm>
          <a:prstGeom prst="rect">
            <a:avLst/>
          </a:prstGeom>
        </p:spPr>
      </p:pic>
      <p:pic>
        <p:nvPicPr>
          <p:cNvPr id="1026" name="Picture 2" descr="tema sull'inquinamento immagini - Cerca con Google | Arte ...">
            <a:extLst>
              <a:ext uri="{FF2B5EF4-FFF2-40B4-BE49-F238E27FC236}">
                <a16:creationId xmlns:a16="http://schemas.microsoft.com/office/drawing/2014/main" id="{4F9FBB5B-6D1E-40FD-AAF5-A38D2FB87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72322"/>
            <a:ext cx="5850125" cy="373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86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D0543C-2D4F-4FF1-A573-39C77935D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684" y="268686"/>
            <a:ext cx="1030652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Bef>
                <a:spcPct val="0"/>
              </a:spcBef>
            </a:pPr>
            <a:r>
              <a:rPr lang="en-US" sz="40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L’inquinamento</a:t>
            </a:r>
            <a:r>
              <a:rPr lang="en-US" sz="4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dell’acqua</a:t>
            </a:r>
            <a:endParaRPr lang="en-US" sz="40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1" name="Segnaposto immagine 10" descr="Immagine che contiene acqua, largo, segnale, volando&#10;&#10;Descrizione generata automaticamente">
            <a:extLst>
              <a:ext uri="{FF2B5EF4-FFF2-40B4-BE49-F238E27FC236}">
                <a16:creationId xmlns:a16="http://schemas.microsoft.com/office/drawing/2014/main" id="{2450E622-54AB-43BF-A431-420C255B60A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28157" r="28157"/>
          <a:stretch/>
        </p:blipFill>
        <p:spPr>
          <a:xfrm>
            <a:off x="6410227" y="1283693"/>
            <a:ext cx="5599521" cy="4572000"/>
          </a:xfrm>
          <a:prstGeom prst="rect">
            <a:avLst/>
          </a:prstGeom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3811409-604B-4216-BB5B-8F91B05E09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1828" y="1889895"/>
            <a:ext cx="5965277" cy="3359595"/>
          </a:xfrm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 lvl="0" algn="just">
              <a:lnSpc>
                <a:spcPct val="120000"/>
              </a:lnSpc>
            </a:pPr>
            <a:r>
              <a:rPr lang="en-US" sz="3300" b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L’inquinamento</a:t>
            </a:r>
            <a:r>
              <a:rPr lang="en-US" sz="33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300" b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dell’acqua</a:t>
            </a:r>
            <a:r>
              <a:rPr lang="en-US" sz="33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molto </a:t>
            </a:r>
            <a:r>
              <a:rPr lang="en-US" sz="3300" b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dannoso</a:t>
            </a:r>
            <a:r>
              <a:rPr lang="en-US" sz="33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per </a:t>
            </a:r>
            <a:r>
              <a:rPr lang="en-US" sz="3300" b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l’uomo</a:t>
            </a:r>
            <a:r>
              <a:rPr lang="en-US" sz="33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 per </a:t>
            </a:r>
            <a:r>
              <a:rPr lang="en-US" sz="3300" b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tutti</a:t>
            </a:r>
            <a:r>
              <a:rPr lang="en-US" sz="33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300" b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gli</a:t>
            </a:r>
            <a:r>
              <a:rPr lang="en-US" sz="33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300" b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esseri</a:t>
            </a:r>
            <a:r>
              <a:rPr lang="en-US" sz="33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300" b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viventi</a:t>
            </a:r>
            <a:r>
              <a:rPr lang="en-US" sz="33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3300" b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</a:t>
            </a:r>
            <a:r>
              <a:rPr lang="en-US" sz="33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300" b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crea</a:t>
            </a:r>
            <a:r>
              <a:rPr lang="en-US" sz="33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300" b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quando</a:t>
            </a:r>
            <a:r>
              <a:rPr lang="en-US" sz="33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300" b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sostanze</a:t>
            </a:r>
            <a:r>
              <a:rPr lang="en-US" sz="33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300" b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tossiche</a:t>
            </a:r>
            <a:r>
              <a:rPr lang="en-US" sz="33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300" b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vanno</a:t>
            </a:r>
            <a:r>
              <a:rPr lang="en-US" sz="33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sz="3300" b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contaminare</a:t>
            </a:r>
            <a:r>
              <a:rPr lang="en-US" sz="33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300" b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l’acqua</a:t>
            </a:r>
            <a:r>
              <a:rPr lang="en-US" sz="33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300" b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dei</a:t>
            </a:r>
            <a:r>
              <a:rPr lang="en-US" sz="33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300" b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fiumi</a:t>
            </a:r>
            <a:r>
              <a:rPr lang="en-US" sz="33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3300" b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dei</a:t>
            </a:r>
            <a:r>
              <a:rPr lang="en-US" sz="33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300" b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mari</a:t>
            </a:r>
            <a:r>
              <a:rPr lang="en-US" sz="33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 </a:t>
            </a:r>
            <a:r>
              <a:rPr lang="en-US" sz="3300" b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dei</a:t>
            </a:r>
            <a:r>
              <a:rPr lang="en-US" sz="33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300" b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laghi</a:t>
            </a:r>
            <a:r>
              <a:rPr lang="en-US" sz="33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ossia </a:t>
            </a:r>
            <a:r>
              <a:rPr lang="en-US" sz="3300" b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quando</a:t>
            </a:r>
            <a:r>
              <a:rPr lang="en-US" sz="33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300" b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queste</a:t>
            </a:r>
            <a:r>
              <a:rPr lang="en-US" sz="33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300" b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sostanze</a:t>
            </a:r>
            <a:r>
              <a:rPr lang="en-US" sz="33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300" b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finiscono</a:t>
            </a:r>
            <a:r>
              <a:rPr lang="en-US" sz="33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300" b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direttamente</a:t>
            </a:r>
            <a:r>
              <a:rPr lang="en-US" sz="33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300" b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nelle</a:t>
            </a:r>
            <a:r>
              <a:rPr lang="en-US" sz="33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300" b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acque</a:t>
            </a:r>
            <a:r>
              <a:rPr lang="en-US" sz="33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senza </a:t>
            </a:r>
            <a:r>
              <a:rPr lang="en-US" sz="3300" b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essere</a:t>
            </a:r>
            <a:r>
              <a:rPr lang="en-US" sz="33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state prima depurate. </a:t>
            </a:r>
            <a:r>
              <a:rPr lang="en-US" sz="3300" b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L’acqua</a:t>
            </a:r>
            <a:r>
              <a:rPr lang="en-US" sz="33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300" b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può</a:t>
            </a:r>
            <a:r>
              <a:rPr lang="en-US" sz="33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300" b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essere</a:t>
            </a:r>
            <a:r>
              <a:rPr lang="en-US" sz="33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300" b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inoltre</a:t>
            </a:r>
            <a:r>
              <a:rPr lang="en-US" sz="33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300" b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inquinata</a:t>
            </a:r>
            <a:r>
              <a:rPr lang="en-US" sz="33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300" b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anche</a:t>
            </a:r>
            <a:r>
              <a:rPr lang="en-US" sz="33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da </a:t>
            </a:r>
            <a:r>
              <a:rPr lang="en-US" sz="3300" b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sostanze</a:t>
            </a:r>
            <a:r>
              <a:rPr lang="en-US" sz="33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300" b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presenti</a:t>
            </a:r>
            <a:r>
              <a:rPr lang="en-US" sz="33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300" b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nel</a:t>
            </a:r>
            <a:r>
              <a:rPr lang="en-US" sz="33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300" b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terreno</a:t>
            </a:r>
            <a:r>
              <a:rPr lang="en-US" sz="33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 </a:t>
            </a:r>
            <a:r>
              <a:rPr lang="en-US" sz="3300" b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nell’aria</a:t>
            </a:r>
            <a:r>
              <a:rPr lang="en-US" sz="33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(ad </a:t>
            </a:r>
            <a:r>
              <a:rPr lang="en-US" sz="3300" b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esempio</a:t>
            </a:r>
            <a:r>
              <a:rPr lang="en-US" sz="33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300" b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33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300" b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fumi</a:t>
            </a:r>
            <a:r>
              <a:rPr lang="en-US" sz="33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300" b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delle</a:t>
            </a:r>
            <a:r>
              <a:rPr lang="en-US" sz="33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300" b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industrie</a:t>
            </a:r>
            <a:r>
              <a:rPr lang="en-US" sz="33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</a:t>
            </a:r>
            <a:r>
              <a:rPr lang="en-US" sz="3300" b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che</a:t>
            </a:r>
            <a:r>
              <a:rPr lang="en-US" sz="33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300" b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ritornano</a:t>
            </a:r>
            <a:r>
              <a:rPr lang="en-US" sz="33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al </a:t>
            </a:r>
            <a:r>
              <a:rPr lang="en-US" sz="3300" b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suolo</a:t>
            </a:r>
            <a:r>
              <a:rPr lang="en-US" sz="33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sotto forma di </a:t>
            </a:r>
            <a:r>
              <a:rPr lang="en-US" sz="3300" b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pioggia</a:t>
            </a:r>
            <a:r>
              <a:rPr lang="en-US" sz="33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300" b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acida</a:t>
            </a:r>
            <a:r>
              <a:rPr lang="en-US" sz="33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33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indent="-22860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A65CF39-C828-4B8A-A99D-C3F2DCF316D5}"/>
              </a:ext>
            </a:extLst>
          </p:cNvPr>
          <p:cNvSpPr txBox="1"/>
          <p:nvPr/>
        </p:nvSpPr>
        <p:spPr>
          <a:xfrm>
            <a:off x="9378409" y="6870700"/>
            <a:ext cx="281359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it-IT" sz="700">
                <a:solidFill>
                  <a:srgbClr val="FFFFFF"/>
                </a:solidFill>
                <a:hlinkClick r:id="rId7" tooltip="http://ma-guarda-e-passa.blogspot.com/2014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Questa foto</a:t>
            </a:r>
            <a:r>
              <a:rPr lang="it-IT" sz="700">
                <a:solidFill>
                  <a:srgbClr val="FFFFFF"/>
                </a:solidFill>
              </a:rPr>
              <a:t> di Autore sconosciuto è concesso in licenza da </a:t>
            </a:r>
            <a:r>
              <a:rPr lang="it-IT" sz="700">
                <a:solidFill>
                  <a:srgbClr val="FFFFFF"/>
                </a:solidFill>
                <a:hlinkClick r:id="rId8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it-IT" sz="700">
              <a:solidFill>
                <a:srgbClr val="FFFFFF"/>
              </a:solidFill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7AB027D-5202-46F7-8CC4-BC8BE5A47F71}"/>
              </a:ext>
            </a:extLst>
          </p:cNvPr>
          <p:cNvSpPr txBox="1"/>
          <p:nvPr/>
        </p:nvSpPr>
        <p:spPr>
          <a:xfrm>
            <a:off x="8087705" y="5855693"/>
            <a:ext cx="281359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it-IT" sz="700">
                <a:solidFill>
                  <a:srgbClr val="FFFFFF"/>
                </a:solidFill>
                <a:hlinkClick r:id="rId6" tooltip="https://weneanderthal.wordpress.com/tag/ciclo-dello-smog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Questa foto</a:t>
            </a:r>
            <a:r>
              <a:rPr lang="it-IT" sz="700">
                <a:solidFill>
                  <a:srgbClr val="FFFFFF"/>
                </a:solidFill>
              </a:rPr>
              <a:t> di Autore sconosciuto è concesso in licenza da </a:t>
            </a:r>
            <a:r>
              <a:rPr lang="it-IT" sz="700">
                <a:solidFill>
                  <a:srgbClr val="FFFFFF"/>
                </a:solidFill>
                <a:hlinkClick r:id="rId8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it-IT" sz="700">
              <a:solidFill>
                <a:srgbClr val="FFFFFF"/>
              </a:solidFill>
            </a:endParaRPr>
          </a:p>
        </p:txBody>
      </p:sp>
      <p:pic>
        <p:nvPicPr>
          <p:cNvPr id="6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B99B27BB-E4B3-4C95-82B4-7B8D6FEEC0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0632" y="4979313"/>
            <a:ext cx="1420143" cy="142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87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acqua, uccello, esterni, nuotando&#10;&#10;Descrizione generata automaticamente">
            <a:extLst>
              <a:ext uri="{FF2B5EF4-FFF2-40B4-BE49-F238E27FC236}">
                <a16:creationId xmlns:a16="http://schemas.microsoft.com/office/drawing/2014/main" id="{EF259A9F-D2A8-44B0-B649-28F205556A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7999" b="-1"/>
          <a:stretch/>
        </p:blipFill>
        <p:spPr>
          <a:xfrm>
            <a:off x="4125792" y="2139885"/>
            <a:ext cx="7954540" cy="4474429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E828D126-5264-4C22-B024-BA183ED21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242" y="632990"/>
            <a:ext cx="8883952" cy="1148676"/>
          </a:xfrm>
        </p:spPr>
        <p:txBody>
          <a:bodyPr>
            <a:normAutofit/>
          </a:bodyPr>
          <a:lstStyle/>
          <a:p>
            <a:r>
              <a:rPr lang="it-IT" sz="2800" dirty="0">
                <a:latin typeface="Arial Nova" panose="020B0504020202020204" pitchFamily="34" charset="0"/>
              </a:rPr>
              <a:t> cause d’inquinamento dell’acqua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3492CB9-A0E7-48EC-AFD6-82CC0AA9F3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949" y="2345702"/>
            <a:ext cx="3905843" cy="3809305"/>
          </a:xfrm>
        </p:spPr>
        <p:txBody>
          <a:bodyPr anchor="t"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it-IT" sz="1600" b="1" dirty="0">
                <a:solidFill>
                  <a:schemeClr val="tx1"/>
                </a:solidFill>
                <a:latin typeface="Arial Nova" panose="020B0504020202020204" pitchFamily="34" charset="0"/>
              </a:rPr>
              <a:t>Inquinamento domestico: attraverso l’utilizzo di detersivi e prodotti per la pulizia;</a:t>
            </a:r>
          </a:p>
          <a:p>
            <a:pPr>
              <a:lnSpc>
                <a:spcPct val="110000"/>
              </a:lnSpc>
            </a:pPr>
            <a:r>
              <a:rPr lang="it-IT" sz="1600" b="1" dirty="0">
                <a:solidFill>
                  <a:schemeClr val="tx1"/>
                </a:solidFill>
                <a:latin typeface="Arial Nova" panose="020B0504020202020204" pitchFamily="34" charset="0"/>
              </a:rPr>
              <a:t>Inquinamento industriale: sostanze chimiche impiegate nelle lavorazioni dei prodotti;</a:t>
            </a:r>
          </a:p>
          <a:p>
            <a:pPr>
              <a:lnSpc>
                <a:spcPct val="110000"/>
              </a:lnSpc>
            </a:pPr>
            <a:r>
              <a:rPr lang="it-IT" sz="1600" b="1" dirty="0">
                <a:solidFill>
                  <a:schemeClr val="tx1"/>
                </a:solidFill>
                <a:latin typeface="Arial Nova" panose="020B0504020202020204" pitchFamily="34" charset="0"/>
              </a:rPr>
              <a:t>Inquinamento agricolo: uso  eccessivo di pesticidi e concimi chimici;</a:t>
            </a:r>
          </a:p>
          <a:p>
            <a:pPr>
              <a:lnSpc>
                <a:spcPct val="110000"/>
              </a:lnSpc>
            </a:pPr>
            <a:r>
              <a:rPr lang="it-IT" sz="1600" b="1" dirty="0">
                <a:solidFill>
                  <a:schemeClr val="tx1"/>
                </a:solidFill>
                <a:latin typeface="Arial Nova" panose="020B0504020202020204" pitchFamily="34" charset="0"/>
              </a:rPr>
              <a:t>Inquinamento zootecnico: originato dal lavaggio di stalle, pollai e allevamenti senza l’utilizzo di sistemi di depurazione;</a:t>
            </a:r>
          </a:p>
          <a:p>
            <a:pPr>
              <a:lnSpc>
                <a:spcPct val="110000"/>
              </a:lnSpc>
            </a:pPr>
            <a:r>
              <a:rPr lang="it-IT" sz="1600" b="1" dirty="0">
                <a:solidFill>
                  <a:schemeClr val="tx1"/>
                </a:solidFill>
                <a:latin typeface="Arial Nova" panose="020B0504020202020204" pitchFamily="34" charset="0"/>
              </a:rPr>
              <a:t>Disastri ambientali: sversamento  di olii e sostanze velenose nelle acque.</a:t>
            </a:r>
          </a:p>
          <a:p>
            <a:pPr marL="0" indent="0">
              <a:lnSpc>
                <a:spcPct val="110000"/>
              </a:lnSpc>
              <a:buNone/>
            </a:pPr>
            <a:endParaRPr lang="it-IT" sz="1100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4BA38E8-60FE-46C4-9FEF-85E94BCBF1FE}"/>
              </a:ext>
            </a:extLst>
          </p:cNvPr>
          <p:cNvSpPr txBox="1"/>
          <p:nvPr/>
        </p:nvSpPr>
        <p:spPr>
          <a:xfrm>
            <a:off x="9359173" y="6657945"/>
            <a:ext cx="283282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it-IT" sz="700">
                <a:solidFill>
                  <a:srgbClr val="FFFFFF"/>
                </a:solidFill>
                <a:hlinkClick r:id="rId5" tooltip="http://www.verdecologia.it/cms/ambiente/il-bidone-aspira-rifiuti-per-ripulire-le-acque-del-mare-ambiente-inquinamento-oceano-seabin-project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Questa foto</a:t>
            </a:r>
            <a:r>
              <a:rPr lang="it-IT" sz="700">
                <a:solidFill>
                  <a:srgbClr val="FFFFFF"/>
                </a:solidFill>
              </a:rPr>
              <a:t> di Autore sconosciuto è concesso in licenza da </a:t>
            </a:r>
            <a:r>
              <a:rPr lang="it-IT" sz="700">
                <a:solidFill>
                  <a:srgbClr val="FFFFFF"/>
                </a:solidFill>
                <a:hlinkClick r:id="rId6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it-IT" sz="700">
              <a:solidFill>
                <a:srgbClr val="FFFFFF"/>
              </a:solidFill>
            </a:endParaRPr>
          </a:p>
        </p:txBody>
      </p:sp>
      <p:pic>
        <p:nvPicPr>
          <p:cNvPr id="7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D05F8D14-22FC-4808-92C9-2CF92109C5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39546" y="632990"/>
            <a:ext cx="1223403" cy="1223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7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8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D5D0E01-805D-48BD-A6BB-9AF7EC1AB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206" y="328450"/>
            <a:ext cx="6019800" cy="1143000"/>
          </a:xfrm>
        </p:spPr>
        <p:txBody>
          <a:bodyPr>
            <a:normAutofit fontScale="90000"/>
          </a:bodyPr>
          <a:lstStyle/>
          <a:p>
            <a:r>
              <a:rPr lang="it-IT" sz="3600" b="1" dirty="0"/>
              <a:t>Guardiamo il video</a:t>
            </a:r>
            <a:br>
              <a:rPr lang="it-IT" sz="2000" dirty="0"/>
            </a:br>
            <a:r>
              <a:rPr lang="it-IT" sz="20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https://www.youtube.com/watch?v=sG31P-K68o8</a:t>
            </a:r>
            <a:endParaRPr lang="it-IT" sz="2000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98352A4-1484-43EB-9222-25AA45648B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5459" y="1246255"/>
            <a:ext cx="5231876" cy="3876539"/>
          </a:xfrm>
        </p:spPr>
        <p:txBody>
          <a:bodyPr>
            <a:noAutofit/>
          </a:bodyPr>
          <a:lstStyle/>
          <a:p>
            <a:r>
              <a:rPr lang="it-IT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vedere i video ricordate di abilitare i contenuti cliccando sulla barra gialla orizzontale sulla prima slide, altrimenti potete cliccare sul link qui sopra) </a:t>
            </a:r>
          </a:p>
        </p:txBody>
      </p:sp>
      <p:pic>
        <p:nvPicPr>
          <p:cNvPr id="5" name="Elementi multimediali online 4" title="S. O. S.  Acqua">
            <a:hlinkClick r:id="" action="ppaction://media"/>
            <a:extLst>
              <a:ext uri="{FF2B5EF4-FFF2-40B4-BE49-F238E27FC236}">
                <a16:creationId xmlns:a16="http://schemas.microsoft.com/office/drawing/2014/main" id="{EE4AC297-40AC-4E20-834D-0A507E0FB35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5766534" y="1677856"/>
            <a:ext cx="6200007" cy="4851694"/>
          </a:xfrm>
          <a:prstGeom prst="rect">
            <a:avLst/>
          </a:prstGeom>
        </p:spPr>
      </p:pic>
      <p:pic>
        <p:nvPicPr>
          <p:cNvPr id="6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FBD119E0-85F8-4431-BF48-2203C7D283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1051" y="5398611"/>
            <a:ext cx="1086602" cy="108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85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8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FEF8B3-3429-4022-AFFF-43BEFFEDD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50" y="597661"/>
            <a:ext cx="8534400" cy="1507067"/>
          </a:xfrm>
        </p:spPr>
        <p:txBody>
          <a:bodyPr>
            <a:noAutofit/>
          </a:bodyPr>
          <a:lstStyle/>
          <a:p>
            <a:pPr algn="l"/>
            <a:r>
              <a:rPr lang="it-IT" sz="1600" b="1" dirty="0">
                <a:solidFill>
                  <a:schemeClr val="accent1"/>
                </a:solidFill>
              </a:rPr>
              <a:t>Rispondi alle seguenti domande,  completa la scheda ed esegui l’attività laboratoriale</a:t>
            </a:r>
            <a:br>
              <a:rPr lang="it-IT" sz="1600" b="1" dirty="0">
                <a:solidFill>
                  <a:schemeClr val="accent1"/>
                </a:solidFill>
              </a:rPr>
            </a:br>
            <a:br>
              <a:rPr lang="it-IT" sz="1600" b="1" dirty="0">
                <a:solidFill>
                  <a:schemeClr val="accent1"/>
                </a:solidFill>
              </a:rPr>
            </a:br>
            <a:r>
              <a:rPr lang="it-IT" sz="1600" b="1" dirty="0">
                <a:solidFill>
                  <a:schemeClr val="accent1"/>
                </a:solidFill>
              </a:rPr>
              <a:t>- Cosa significa la parola inquinamento?</a:t>
            </a:r>
            <a:br>
              <a:rPr lang="it-IT" sz="1600" b="1" dirty="0">
                <a:solidFill>
                  <a:schemeClr val="accent1"/>
                </a:solidFill>
              </a:rPr>
            </a:br>
            <a:r>
              <a:rPr lang="it-IT" sz="1600" b="1" dirty="0">
                <a:solidFill>
                  <a:schemeClr val="accent1"/>
                </a:solidFill>
              </a:rPr>
              <a:t>- L’acqua che abbiamo a disposizione è tutta pulita?</a:t>
            </a:r>
            <a:br>
              <a:rPr lang="it-IT" sz="1600" b="1" dirty="0">
                <a:solidFill>
                  <a:schemeClr val="accent1"/>
                </a:solidFill>
              </a:rPr>
            </a:br>
            <a:r>
              <a:rPr lang="it-IT" sz="1600" b="1" dirty="0">
                <a:solidFill>
                  <a:schemeClr val="accent1"/>
                </a:solidFill>
              </a:rPr>
              <a:t>-Quali sono le cause dell’inquinamento delle acque?</a:t>
            </a:r>
            <a:br>
              <a:rPr lang="it-IT" sz="1600" b="1" dirty="0">
                <a:solidFill>
                  <a:schemeClr val="accent1"/>
                </a:solidFill>
              </a:rPr>
            </a:br>
            <a:r>
              <a:rPr lang="it-IT" sz="1600" b="1" dirty="0">
                <a:solidFill>
                  <a:schemeClr val="accent1"/>
                </a:solidFill>
              </a:rPr>
              <a:t>-Cosa può fare l’uomo per evitarne l’inquinamento?</a:t>
            </a:r>
            <a:br>
              <a:rPr lang="it-IT" sz="1600" b="1" dirty="0">
                <a:solidFill>
                  <a:schemeClr val="accent1"/>
                </a:solidFill>
              </a:rPr>
            </a:br>
            <a:r>
              <a:rPr lang="it-IT" sz="1600" b="1" dirty="0">
                <a:solidFill>
                  <a:schemeClr val="accent1"/>
                </a:solidFill>
              </a:rPr>
              <a:t>-Quali sono gli elementi che possono inquinare l’acqua?</a:t>
            </a:r>
          </a:p>
        </p:txBody>
      </p:sp>
      <p:pic>
        <p:nvPicPr>
          <p:cNvPr id="1026" name="Picture 2" descr="L'Acqua: Schede Didattiche per la Scuola Primaria | Scuola ...">
            <a:extLst>
              <a:ext uri="{FF2B5EF4-FFF2-40B4-BE49-F238E27FC236}">
                <a16:creationId xmlns:a16="http://schemas.microsoft.com/office/drawing/2014/main" id="{D2D61D9D-C1E7-40CE-882B-B68A1DFA735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56" y="2641114"/>
            <a:ext cx="3472812" cy="4175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0">
            <a:extLst>
              <a:ext uri="{FF2B5EF4-FFF2-40B4-BE49-F238E27FC236}">
                <a16:creationId xmlns:a16="http://schemas.microsoft.com/office/drawing/2014/main" id="{CD0DDC1E-DB8B-43AB-92C8-665AEBBE78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1033" name="Picture 9">
            <a:extLst>
              <a:ext uri="{FF2B5EF4-FFF2-40B4-BE49-F238E27FC236}">
                <a16:creationId xmlns:a16="http://schemas.microsoft.com/office/drawing/2014/main" id="{655F61E6-7787-47B4-BEF4-9E661BD22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603" y="795624"/>
            <a:ext cx="4511742" cy="584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1">
            <a:extLst>
              <a:ext uri="{FF2B5EF4-FFF2-40B4-BE49-F238E27FC236}">
                <a16:creationId xmlns:a16="http://schemas.microsoft.com/office/drawing/2014/main" id="{036549F6-6F04-43FD-8F0C-A7A1591907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94FF7B0F-007A-4226-A93B-3F20411C90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2641115"/>
            <a:ext cx="1030774" cy="103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4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9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1B3A95-1ACB-4FDA-9ACF-4B887CF91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663" y="711729"/>
            <a:ext cx="8534400" cy="1507067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chemeClr val="accent1"/>
                </a:solidFill>
              </a:rPr>
              <a:t>Ora bambini divertiamoci a cantare col karaoke.</a:t>
            </a:r>
            <a:br>
              <a:rPr lang="it-IT" b="1" dirty="0">
                <a:solidFill>
                  <a:schemeClr val="accent1"/>
                </a:solidFill>
              </a:rPr>
            </a:br>
            <a:r>
              <a:rPr lang="it-IT" sz="1800" b="1" dirty="0">
                <a:solidFill>
                  <a:schemeClr val="accent1"/>
                </a:solidFill>
              </a:rPr>
              <a:t>Nel video a sinistra c’è la canzoncina  che potrete ascoltare. nel video a destra c’è la stessa canzoncina col testo karaoke che potete cantare.</a:t>
            </a:r>
            <a:br>
              <a:rPr lang="it-IT" sz="1800" b="1" dirty="0">
                <a:solidFill>
                  <a:schemeClr val="accent1"/>
                </a:solidFill>
              </a:rPr>
            </a:br>
            <a:r>
              <a:rPr lang="it-IT" sz="1800" b="1" dirty="0">
                <a:solidFill>
                  <a:schemeClr val="accent1"/>
                </a:solidFill>
              </a:rPr>
              <a:t>Buon divertimento</a:t>
            </a:r>
          </a:p>
        </p:txBody>
      </p:sp>
      <p:pic>
        <p:nvPicPr>
          <p:cNvPr id="5" name="Elementi multimediali online 4" title="GOCCIA DOPO GOCCIA">
            <a:hlinkClick r:id="" action="ppaction://media"/>
            <a:extLst>
              <a:ext uri="{FF2B5EF4-FFF2-40B4-BE49-F238E27FC236}">
                <a16:creationId xmlns:a16="http://schemas.microsoft.com/office/drawing/2014/main" id="{F275EBF1-CD7D-4E88-9724-C7B91DEAE828}"/>
              </a:ext>
            </a:extLst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308106" y="2625793"/>
            <a:ext cx="4697527" cy="3520478"/>
          </a:xfrm>
          <a:prstGeom prst="rect">
            <a:avLst/>
          </a:prstGeom>
        </p:spPr>
      </p:pic>
      <p:pic>
        <p:nvPicPr>
          <p:cNvPr id="6" name="Elementi multimediali online 5" title="Goccia dopo goccia (karaoke)">
            <a:hlinkClick r:id="" action="ppaction://media"/>
            <a:extLst>
              <a:ext uri="{FF2B5EF4-FFF2-40B4-BE49-F238E27FC236}">
                <a16:creationId xmlns:a16="http://schemas.microsoft.com/office/drawing/2014/main" id="{246DE3FA-FA28-4D9F-93A7-B4AAD25450F9}"/>
              </a:ext>
            </a:extLst>
          </p:cNvPr>
          <p:cNvPicPr>
            <a:picLocks noGrp="1" noRot="1" noChangeAspect="1"/>
          </p:cNvPicPr>
          <p:nvPr>
            <p:ph sz="half" idx="2"/>
            <a:videoFile r:link="rId2"/>
          </p:nvPr>
        </p:nvPicPr>
        <p:blipFill>
          <a:blip r:embed="rId7"/>
          <a:stretch>
            <a:fillRect/>
          </a:stretch>
        </p:blipFill>
        <p:spPr>
          <a:xfrm>
            <a:off x="5878876" y="2790334"/>
            <a:ext cx="5794894" cy="3259628"/>
          </a:xfrm>
          <a:prstGeom prst="rect">
            <a:avLst/>
          </a:prstGeom>
        </p:spPr>
      </p:pic>
      <p:pic>
        <p:nvPicPr>
          <p:cNvPr id="7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C2616CF6-6696-40D0-AAC3-B99646F127E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66793" y="682659"/>
            <a:ext cx="1377890" cy="137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54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12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ezione">
  <a:themeElements>
    <a:clrScheme name="Sezion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zion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zion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411</TotalTime>
  <Words>521</Words>
  <Application>Microsoft Office PowerPoint</Application>
  <PresentationFormat>Widescreen</PresentationFormat>
  <Paragraphs>28</Paragraphs>
  <Slides>9</Slides>
  <Notes>2</Notes>
  <HiddenSlides>0</HiddenSlides>
  <MMClips>12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5" baseType="lpstr">
      <vt:lpstr>Arial</vt:lpstr>
      <vt:lpstr>Arial Nova</vt:lpstr>
      <vt:lpstr>Calibri</vt:lpstr>
      <vt:lpstr>Century Gothic</vt:lpstr>
      <vt:lpstr>Wingdings 3</vt:lpstr>
      <vt:lpstr>Sezione</vt:lpstr>
      <vt:lpstr>classi II scienze-tecnologia-musica «L’inquinamento delle acque» </vt:lpstr>
      <vt:lpstr>L’acqua è:</vt:lpstr>
      <vt:lpstr>Cosa significa inquinamento?</vt:lpstr>
      <vt:lpstr>Presentazione standard di PowerPoint</vt:lpstr>
      <vt:lpstr>L’inquinamento dell’acqua</vt:lpstr>
      <vt:lpstr> cause d’inquinamento dell’acqua</vt:lpstr>
      <vt:lpstr>Guardiamo il video https://www.youtube.com/watch?v=sG31P-K68o8</vt:lpstr>
      <vt:lpstr>Rispondi alle seguenti domande,  completa la scheda ed esegui l’attività laboratoriale  - Cosa significa la parola inquinamento? - L’acqua che abbiamo a disposizione è tutta pulita? -Quali sono le cause dell’inquinamento delle acque? -Cosa può fare l’uomo per evitarne l’inquinamento? -Quali sono gli elementi che possono inquinare l’acqua?</vt:lpstr>
      <vt:lpstr>Ora bambini divertiamoci a cantare col karaoke. Nel video a sinistra c’è la canzoncina  che potrete ascoltare. nel video a destra c’è la stessa canzoncina col testo karaoke che potete cantare. Buon divertimento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«Lo spreco dell’acqua» (Utilizzo consapevole della risorsa)</dc:title>
  <dc:creator>Vincenzo Romano</dc:creator>
  <cp:lastModifiedBy>Raffaella Castiello</cp:lastModifiedBy>
  <cp:revision>38</cp:revision>
  <dcterms:created xsi:type="dcterms:W3CDTF">2020-04-07T15:37:39Z</dcterms:created>
  <dcterms:modified xsi:type="dcterms:W3CDTF">2020-04-22T05:37:37Z</dcterms:modified>
</cp:coreProperties>
</file>