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4EDE7-1B43-4054-A832-C66656B33DC5}" type="datetimeFigureOut">
              <a:rPr lang="it-IT" smtClean="0"/>
              <a:t>21/04/2020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F72C-3FF1-4B77-974A-3A1C3424131A}" type="slidenum">
              <a:rPr lang="it-IT" smtClean="0"/>
              <a:t>‹N›</a:t>
            </a:fld>
            <a:endParaRPr lang="it-IT"/>
          </a:p>
        </p:txBody>
      </p:sp>
    </p:spTree>
    <p:extLst>
      <p:ext uri="{BB962C8B-B14F-4D97-AF65-F5344CB8AC3E}">
        <p14:creationId xmlns:p14="http://schemas.microsoft.com/office/powerpoint/2010/main" val="72041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5EF72C-3FF1-4B77-974A-3A1C3424131A}" type="slidenum">
              <a:rPr lang="it-IT" smtClean="0"/>
              <a:t>1</a:t>
            </a:fld>
            <a:endParaRPr lang="it-IT"/>
          </a:p>
        </p:txBody>
      </p:sp>
    </p:spTree>
    <p:extLst>
      <p:ext uri="{BB962C8B-B14F-4D97-AF65-F5344CB8AC3E}">
        <p14:creationId xmlns:p14="http://schemas.microsoft.com/office/powerpoint/2010/main" val="841993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15B886-484F-4959-851E-A0E6F9ACC996}"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288284460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15B886-484F-4959-851E-A0E6F9ACC996}"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238673577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15B886-484F-4959-851E-A0E6F9ACC996}"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42336092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15B886-484F-4959-851E-A0E6F9ACC996}"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310366182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15B886-484F-4959-851E-A0E6F9ACC996}"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306776646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15B886-484F-4959-851E-A0E6F9ACC996}"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1612737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15B886-484F-4959-851E-A0E6F9ACC996}" type="datetimeFigureOut">
              <a:rPr lang="it-IT" smtClean="0"/>
              <a:t>20/04/2020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52685776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15B886-484F-4959-851E-A0E6F9ACC996}" type="datetimeFigureOut">
              <a:rPr lang="it-IT" smtClean="0"/>
              <a:t>20/04/2020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30172066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15B886-484F-4959-851E-A0E6F9ACC996}" type="datetimeFigureOut">
              <a:rPr lang="it-IT" smtClean="0"/>
              <a:t>20/04/2020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36882278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15B886-484F-4959-851E-A0E6F9ACC996}"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10543332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15B886-484F-4959-851E-A0E6F9ACC996}"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B7B928-4E86-47BC-8421-53187BAFB1C4}" type="slidenum">
              <a:rPr lang="it-IT" smtClean="0"/>
              <a:t>‹N›</a:t>
            </a:fld>
            <a:endParaRPr lang="it-IT"/>
          </a:p>
        </p:txBody>
      </p:sp>
    </p:spTree>
    <p:extLst>
      <p:ext uri="{BB962C8B-B14F-4D97-AF65-F5344CB8AC3E}">
        <p14:creationId xmlns:p14="http://schemas.microsoft.com/office/powerpoint/2010/main" val="241880017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5B886-484F-4959-851E-A0E6F9ACC996}" type="datetimeFigureOut">
              <a:rPr lang="it-IT" smtClean="0"/>
              <a:t>20/04/2020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7B928-4E86-47BC-8421-53187BAFB1C4}" type="slidenum">
              <a:rPr lang="it-IT" smtClean="0"/>
              <a:t>‹N›</a:t>
            </a:fld>
            <a:endParaRPr lang="it-IT"/>
          </a:p>
        </p:txBody>
      </p:sp>
    </p:spTree>
    <p:extLst>
      <p:ext uri="{BB962C8B-B14F-4D97-AF65-F5344CB8AC3E}">
        <p14:creationId xmlns:p14="http://schemas.microsoft.com/office/powerpoint/2010/main" val="309855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1JQ5vLLWEQ0&amp;t=1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yfhyXx1kCz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isultato immagine per earth day immagi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278" y="301736"/>
            <a:ext cx="6480720" cy="48542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o immagine per giornata della ter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4797152"/>
            <a:ext cx="324036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0455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404664"/>
            <a:ext cx="7776864" cy="5760640"/>
          </a:xfrm>
        </p:spPr>
        <p:txBody>
          <a:bodyPr>
            <a:normAutofit fontScale="90000"/>
          </a:bodyPr>
          <a:lstStyle/>
          <a:p>
            <a:pPr algn="l"/>
            <a:r>
              <a:rPr lang="it-IT" b="1" dirty="0">
                <a:solidFill>
                  <a:srgbClr val="00B050"/>
                </a:solidFill>
                <a:effectLst>
                  <a:outerShdw blurRad="41275" dist="12700" dir="12000000" algn="tl">
                    <a:srgbClr val="000000">
                      <a:alpha val="40000"/>
                    </a:srgbClr>
                  </a:outerShdw>
                </a:effectLst>
              </a:rPr>
              <a:t> Earth        </a:t>
            </a:r>
            <a:r>
              <a:rPr lang="it-IT" b="1" dirty="0" err="1">
                <a:solidFill>
                  <a:srgbClr val="00B050"/>
                </a:solidFill>
                <a:effectLst>
                  <a:outerShdw blurRad="41275" dist="12700" dir="12000000" algn="tl">
                    <a:srgbClr val="000000">
                      <a:alpha val="40000"/>
                    </a:srgbClr>
                  </a:outerShdw>
                </a:effectLst>
              </a:rPr>
              <a:t>song</a:t>
            </a:r>
            <a:r>
              <a:rPr lang="it-IT" dirty="0"/>
              <a:t/>
            </a:r>
            <a:br>
              <a:rPr lang="it-IT" dirty="0"/>
            </a:br>
            <a:r>
              <a:rPr lang="it-IT" sz="3600" b="1" dirty="0">
                <a:effectLst>
                  <a:outerShdw blurRad="41275" dist="12700" dir="12000000" algn="tl">
                    <a:srgbClr val="000000">
                      <a:alpha val="40000"/>
                    </a:srgbClr>
                  </a:outerShdw>
                </a:effectLst>
              </a:rPr>
              <a:t>Earth </a:t>
            </a:r>
            <a:r>
              <a:rPr lang="it-IT" sz="3600" b="1" dirty="0" err="1">
                <a:effectLst>
                  <a:outerShdw blurRad="41275" dist="12700" dir="12000000" algn="tl">
                    <a:srgbClr val="000000">
                      <a:alpha val="40000"/>
                    </a:srgbClr>
                  </a:outerShdw>
                </a:effectLst>
              </a:rPr>
              <a:t>is</a:t>
            </a:r>
            <a:r>
              <a:rPr lang="it-IT" sz="3600" b="1" dirty="0">
                <a:effectLst>
                  <a:outerShdw blurRad="41275" dist="12700" dir="12000000" algn="tl">
                    <a:srgbClr val="000000">
                      <a:alpha val="40000"/>
                    </a:srgbClr>
                  </a:outerShdw>
                </a:effectLst>
              </a:rPr>
              <a:t> home  to </a:t>
            </a:r>
            <a:r>
              <a:rPr lang="it-IT" sz="3600" b="1" dirty="0" err="1">
                <a:effectLst>
                  <a:outerShdw blurRad="41275" dist="12700" dir="12000000" algn="tl">
                    <a:srgbClr val="000000">
                      <a:alpha val="40000"/>
                    </a:srgbClr>
                  </a:outerShdw>
                </a:effectLst>
              </a:rPr>
              <a:t>you</a:t>
            </a:r>
            <a:r>
              <a:rPr lang="it-IT" sz="3600" b="1" dirty="0">
                <a:effectLst>
                  <a:outerShdw blurRad="41275" dist="12700" dir="12000000" algn="tl">
                    <a:srgbClr val="000000">
                      <a:alpha val="40000"/>
                    </a:srgbClr>
                  </a:outerShdw>
                </a:effectLst>
              </a:rPr>
              <a:t> and me</a:t>
            </a:r>
            <a:r>
              <a:rPr lang="it-IT" sz="3600" dirty="0"/>
              <a:t/>
            </a:r>
            <a:br>
              <a:rPr lang="it-IT" sz="3600" dirty="0"/>
            </a:br>
            <a:r>
              <a:rPr lang="it-IT" sz="3600" b="1" dirty="0" err="1">
                <a:effectLst>
                  <a:outerShdw blurRad="41275" dist="12700" dir="12000000" algn="tl">
                    <a:srgbClr val="000000">
                      <a:alpha val="40000"/>
                    </a:srgbClr>
                  </a:outerShdw>
                </a:effectLst>
              </a:rPr>
              <a:t>Let’s</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try</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our</a:t>
            </a:r>
            <a:r>
              <a:rPr lang="it-IT" sz="3600" b="1" dirty="0">
                <a:effectLst>
                  <a:outerShdw blurRad="41275" dist="12700" dir="12000000" algn="tl">
                    <a:srgbClr val="000000">
                      <a:alpha val="40000"/>
                    </a:srgbClr>
                  </a:outerShdw>
                </a:effectLst>
              </a:rPr>
              <a:t> best to </a:t>
            </a:r>
            <a:r>
              <a:rPr lang="it-IT" sz="3600" b="1" dirty="0" err="1">
                <a:effectLst>
                  <a:outerShdw blurRad="41275" dist="12700" dir="12000000" algn="tl">
                    <a:srgbClr val="000000">
                      <a:alpha val="40000"/>
                    </a:srgbClr>
                  </a:outerShdw>
                </a:effectLst>
              </a:rPr>
              <a:t>keep</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it</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clean</a:t>
            </a:r>
            <a:r>
              <a:rPr lang="it-IT" sz="3600" dirty="0"/>
              <a:t/>
            </a:r>
            <a:br>
              <a:rPr lang="it-IT" sz="3600" dirty="0"/>
            </a:br>
            <a:r>
              <a:rPr lang="it-IT" sz="3600" b="1" dirty="0">
                <a:effectLst>
                  <a:outerShdw blurRad="41275" dist="12700" dir="12000000" algn="tl">
                    <a:srgbClr val="000000">
                      <a:alpha val="40000"/>
                    </a:srgbClr>
                  </a:outerShdw>
                </a:effectLst>
              </a:rPr>
              <a:t>(Ok, </a:t>
            </a:r>
            <a:r>
              <a:rPr lang="it-IT" sz="3600" b="1" dirty="0" err="1">
                <a:effectLst>
                  <a:outerShdw blurRad="41275" dist="12700" dir="12000000" algn="tl">
                    <a:srgbClr val="000000">
                      <a:alpha val="40000"/>
                    </a:srgbClr>
                  </a:outerShdw>
                </a:effectLst>
              </a:rPr>
              <a:t>let’s</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see</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how</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we</a:t>
            </a:r>
            <a:r>
              <a:rPr lang="it-IT" sz="3600" b="1" dirty="0">
                <a:effectLst>
                  <a:outerShdw blurRad="41275" dist="12700" dir="12000000" algn="tl">
                    <a:srgbClr val="000000">
                      <a:alpha val="40000"/>
                    </a:srgbClr>
                  </a:outerShdw>
                </a:effectLst>
              </a:rPr>
              <a:t> can </a:t>
            </a:r>
            <a:r>
              <a:rPr lang="it-IT" sz="3600" b="1" dirty="0" err="1">
                <a:effectLst>
                  <a:outerShdw blurRad="41275" dist="12700" dir="12000000" algn="tl">
                    <a:srgbClr val="000000">
                      <a:alpha val="40000"/>
                    </a:srgbClr>
                  </a:outerShdw>
                </a:effectLst>
              </a:rPr>
              <a:t>keep</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our</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earth</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clean</a:t>
            </a:r>
            <a:r>
              <a:rPr lang="it-IT" sz="3600" b="1" dirty="0">
                <a:effectLst>
                  <a:outerShdw blurRad="41275" dist="12700" dir="12000000" algn="tl">
                    <a:srgbClr val="000000">
                      <a:alpha val="40000"/>
                    </a:srgbClr>
                  </a:outerShdw>
                </a:effectLst>
              </a:rPr>
              <a:t>)</a:t>
            </a:r>
            <a:r>
              <a:rPr lang="it-IT" sz="3600" dirty="0"/>
              <a:t/>
            </a:r>
            <a:br>
              <a:rPr lang="it-IT" sz="3600" dirty="0"/>
            </a:br>
            <a:r>
              <a:rPr lang="it-IT" sz="3600" b="1" dirty="0" err="1">
                <a:effectLst>
                  <a:outerShdw blurRad="41275" dist="12700" dir="12000000" algn="tl">
                    <a:srgbClr val="000000">
                      <a:alpha val="40000"/>
                    </a:srgbClr>
                  </a:outerShdw>
                </a:effectLst>
              </a:rPr>
              <a:t>Don’t</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drop</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your</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rubbish</a:t>
            </a:r>
            <a:r>
              <a:rPr lang="it-IT" sz="3600" b="1" dirty="0">
                <a:effectLst>
                  <a:outerShdw blurRad="41275" dist="12700" dir="12000000" algn="tl">
                    <a:srgbClr val="000000">
                      <a:alpha val="40000"/>
                    </a:srgbClr>
                  </a:outerShdw>
                </a:effectLst>
              </a:rPr>
              <a:t>	</a:t>
            </a:r>
            <a:r>
              <a:rPr lang="it-IT" sz="3600" b="1" dirty="0"/>
              <a:t> </a:t>
            </a:r>
            <a:r>
              <a:rPr lang="it-IT" sz="3600" dirty="0"/>
              <a:t/>
            </a:r>
            <a:br>
              <a:rPr lang="it-IT" sz="3600" dirty="0"/>
            </a:br>
            <a:r>
              <a:rPr lang="it-IT" sz="3600" b="1" dirty="0" err="1">
                <a:effectLst>
                  <a:outerShdw blurRad="41275" dist="12700" dir="12000000" algn="tl">
                    <a:srgbClr val="000000">
                      <a:alpha val="40000"/>
                    </a:srgbClr>
                  </a:outerShdw>
                </a:effectLst>
              </a:rPr>
              <a:t>Don’t</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leave</a:t>
            </a:r>
            <a:r>
              <a:rPr lang="it-IT" sz="3600" b="1" dirty="0">
                <a:effectLst>
                  <a:outerShdw blurRad="41275" dist="12700" dir="12000000" algn="tl">
                    <a:srgbClr val="000000">
                      <a:alpha val="40000"/>
                    </a:srgbClr>
                  </a:outerShdw>
                </a:effectLst>
              </a:rPr>
              <a:t> the water </a:t>
            </a:r>
            <a:r>
              <a:rPr lang="it-IT" sz="3600" b="1" dirty="0" err="1">
                <a:effectLst>
                  <a:outerShdw blurRad="41275" dist="12700" dir="12000000" algn="tl">
                    <a:srgbClr val="000000">
                      <a:alpha val="40000"/>
                    </a:srgbClr>
                  </a:outerShdw>
                </a:effectLst>
              </a:rPr>
              <a:t>running</a:t>
            </a:r>
            <a:r>
              <a:rPr lang="it-IT" sz="3600" dirty="0"/>
              <a:t/>
            </a:r>
            <a:br>
              <a:rPr lang="it-IT" sz="3600" dirty="0"/>
            </a:br>
            <a:r>
              <a:rPr lang="it-IT" sz="3600" b="1" dirty="0" err="1">
                <a:effectLst>
                  <a:outerShdw blurRad="41275" dist="12700" dir="12000000" algn="tl">
                    <a:srgbClr val="000000">
                      <a:alpha val="40000"/>
                    </a:srgbClr>
                  </a:outerShdw>
                </a:effectLst>
              </a:rPr>
              <a:t>Don’t</a:t>
            </a:r>
            <a:r>
              <a:rPr lang="it-IT" sz="3600" b="1" dirty="0">
                <a:effectLst>
                  <a:outerShdw blurRad="41275" dist="12700" dir="12000000" algn="tl">
                    <a:srgbClr val="000000">
                      <a:alpha val="40000"/>
                    </a:srgbClr>
                  </a:outerShdw>
                </a:effectLst>
              </a:rPr>
              <a:t> use up </a:t>
            </a:r>
            <a:r>
              <a:rPr lang="it-IT" sz="3600" b="1" dirty="0" err="1">
                <a:effectLst>
                  <a:outerShdw blurRad="41275" dist="12700" dir="12000000" algn="tl">
                    <a:srgbClr val="000000">
                      <a:alpha val="40000"/>
                    </a:srgbClr>
                  </a:outerShdw>
                </a:effectLst>
              </a:rPr>
              <a:t>all</a:t>
            </a:r>
            <a:r>
              <a:rPr lang="it-IT" sz="3600" b="1" dirty="0">
                <a:effectLst>
                  <a:outerShdw blurRad="41275" dist="12700" dir="12000000" algn="tl">
                    <a:srgbClr val="000000">
                      <a:alpha val="40000"/>
                    </a:srgbClr>
                  </a:outerShdw>
                </a:effectLst>
              </a:rPr>
              <a:t> the </a:t>
            </a:r>
            <a:r>
              <a:rPr lang="it-IT" sz="3600" b="1" dirty="0" err="1">
                <a:effectLst>
                  <a:outerShdw blurRad="41275" dist="12700" dir="12000000" algn="tl">
                    <a:srgbClr val="000000">
                      <a:alpha val="40000"/>
                    </a:srgbClr>
                  </a:outerShdw>
                </a:effectLst>
              </a:rPr>
              <a:t>plastic</a:t>
            </a:r>
            <a:r>
              <a:rPr lang="it-IT" sz="3600" dirty="0"/>
              <a:t/>
            </a:r>
            <a:br>
              <a:rPr lang="it-IT" sz="3600" dirty="0"/>
            </a:br>
            <a:r>
              <a:rPr lang="it-IT" sz="3600" b="1" dirty="0">
                <a:effectLst>
                  <a:outerShdw blurRad="41275" dist="12700" dir="12000000" algn="tl">
                    <a:srgbClr val="000000">
                      <a:alpha val="40000"/>
                    </a:srgbClr>
                  </a:outerShdw>
                </a:effectLst>
              </a:rPr>
              <a:t>Do </a:t>
            </a:r>
            <a:r>
              <a:rPr lang="it-IT" sz="3600" b="1" dirty="0" err="1">
                <a:effectLst>
                  <a:outerShdw blurRad="41275" dist="12700" dir="12000000" algn="tl">
                    <a:srgbClr val="000000">
                      <a:alpha val="40000"/>
                    </a:srgbClr>
                  </a:outerShdw>
                </a:effectLst>
              </a:rPr>
              <a:t>you</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really</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need</a:t>
            </a:r>
            <a:r>
              <a:rPr lang="it-IT" sz="3600" b="1" dirty="0">
                <a:effectLst>
                  <a:outerShdw blurRad="41275" dist="12700" dir="12000000" algn="tl">
                    <a:srgbClr val="000000">
                      <a:alpha val="40000"/>
                    </a:srgbClr>
                  </a:outerShdw>
                </a:effectLst>
              </a:rPr>
              <a:t> the light on?</a:t>
            </a:r>
            <a:r>
              <a:rPr lang="it-IT" sz="3600" dirty="0"/>
              <a:t/>
            </a:r>
            <a:br>
              <a:rPr lang="it-IT" sz="3600" dirty="0"/>
            </a:br>
            <a:r>
              <a:rPr lang="it-IT" sz="3600" b="1" dirty="0">
                <a:effectLst>
                  <a:outerShdw blurRad="41275" dist="12700" dir="12000000" algn="tl">
                    <a:srgbClr val="000000">
                      <a:alpha val="40000"/>
                    </a:srgbClr>
                  </a:outerShdw>
                </a:effectLst>
              </a:rPr>
              <a:t>Earth </a:t>
            </a:r>
            <a:r>
              <a:rPr lang="it-IT" sz="3600" b="1" dirty="0" err="1">
                <a:effectLst>
                  <a:outerShdw blurRad="41275" dist="12700" dir="12000000" algn="tl">
                    <a:srgbClr val="000000">
                      <a:alpha val="40000"/>
                    </a:srgbClr>
                  </a:outerShdw>
                </a:effectLst>
              </a:rPr>
              <a:t>is</a:t>
            </a:r>
            <a:r>
              <a:rPr lang="it-IT" sz="3600" b="1" dirty="0">
                <a:effectLst>
                  <a:outerShdw blurRad="41275" dist="12700" dir="12000000" algn="tl">
                    <a:srgbClr val="000000">
                      <a:alpha val="40000"/>
                    </a:srgbClr>
                  </a:outerShdw>
                </a:effectLst>
              </a:rPr>
              <a:t> home to </a:t>
            </a:r>
            <a:r>
              <a:rPr lang="it-IT" sz="3600" b="1" dirty="0" err="1">
                <a:effectLst>
                  <a:outerShdw blurRad="41275" dist="12700" dir="12000000" algn="tl">
                    <a:srgbClr val="000000">
                      <a:alpha val="40000"/>
                    </a:srgbClr>
                  </a:outerShdw>
                </a:effectLst>
              </a:rPr>
              <a:t>you</a:t>
            </a:r>
            <a:r>
              <a:rPr lang="it-IT" sz="3600" b="1" dirty="0">
                <a:effectLst>
                  <a:outerShdw blurRad="41275" dist="12700" dir="12000000" algn="tl">
                    <a:srgbClr val="000000">
                      <a:alpha val="40000"/>
                    </a:srgbClr>
                  </a:outerShdw>
                </a:effectLst>
              </a:rPr>
              <a:t> and me</a:t>
            </a:r>
            <a:r>
              <a:rPr lang="it-IT" sz="3600" dirty="0"/>
              <a:t/>
            </a:r>
            <a:br>
              <a:rPr lang="it-IT" sz="3600" dirty="0"/>
            </a:br>
            <a:r>
              <a:rPr lang="it-IT" sz="3600" b="1" dirty="0" err="1">
                <a:effectLst>
                  <a:outerShdw blurRad="41275" dist="12700" dir="12000000" algn="tl">
                    <a:srgbClr val="000000">
                      <a:alpha val="40000"/>
                    </a:srgbClr>
                  </a:outerShdw>
                </a:effectLst>
              </a:rPr>
              <a:t>Let’s</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try</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our</a:t>
            </a:r>
            <a:r>
              <a:rPr lang="it-IT" sz="3600" b="1" dirty="0">
                <a:effectLst>
                  <a:outerShdw blurRad="41275" dist="12700" dir="12000000" algn="tl">
                    <a:srgbClr val="000000">
                      <a:alpha val="40000"/>
                    </a:srgbClr>
                  </a:outerShdw>
                </a:effectLst>
              </a:rPr>
              <a:t> best to </a:t>
            </a:r>
            <a:r>
              <a:rPr lang="it-IT" sz="3600" b="1" dirty="0" err="1">
                <a:effectLst>
                  <a:outerShdw blurRad="41275" dist="12700" dir="12000000" algn="tl">
                    <a:srgbClr val="000000">
                      <a:alpha val="40000"/>
                    </a:srgbClr>
                  </a:outerShdw>
                </a:effectLst>
              </a:rPr>
              <a:t>keep</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it</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clean</a:t>
            </a:r>
            <a:r>
              <a:rPr lang="it-IT" sz="3600" dirty="0"/>
              <a:t/>
            </a:r>
            <a:br>
              <a:rPr lang="it-IT" sz="3600" dirty="0"/>
            </a:br>
            <a:r>
              <a:rPr lang="it-IT" sz="3600" b="1" dirty="0" err="1">
                <a:effectLst>
                  <a:outerShdw blurRad="41275" dist="12700" dir="12000000" algn="tl">
                    <a:srgbClr val="000000">
                      <a:alpha val="40000"/>
                    </a:srgbClr>
                  </a:outerShdw>
                </a:effectLst>
              </a:rPr>
              <a:t>I’ll</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try</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my</a:t>
            </a:r>
            <a:r>
              <a:rPr lang="it-IT" sz="3600" b="1" dirty="0">
                <a:effectLst>
                  <a:outerShdw blurRad="41275" dist="12700" dir="12000000" algn="tl">
                    <a:srgbClr val="000000">
                      <a:alpha val="40000"/>
                    </a:srgbClr>
                  </a:outerShdw>
                </a:effectLst>
              </a:rPr>
              <a:t> best….to </a:t>
            </a:r>
            <a:r>
              <a:rPr lang="it-IT" sz="3600" b="1" dirty="0" err="1">
                <a:effectLst>
                  <a:outerShdw blurRad="41275" dist="12700" dir="12000000" algn="tl">
                    <a:srgbClr val="000000">
                      <a:alpha val="40000"/>
                    </a:srgbClr>
                  </a:outerShdw>
                </a:effectLst>
              </a:rPr>
              <a:t>keep</a:t>
            </a:r>
            <a:r>
              <a:rPr lang="it-IT" sz="3600" b="1" dirty="0">
                <a:effectLst>
                  <a:outerShdw blurRad="41275" dist="12700" dir="12000000" algn="tl">
                    <a:srgbClr val="000000">
                      <a:alpha val="40000"/>
                    </a:srgbClr>
                  </a:outerShdw>
                </a:effectLst>
              </a:rPr>
              <a:t> </a:t>
            </a:r>
            <a:r>
              <a:rPr lang="it-IT" sz="3600" b="1" dirty="0" err="1">
                <a:effectLst>
                  <a:outerShdw blurRad="41275" dist="12700" dir="12000000" algn="tl">
                    <a:srgbClr val="000000">
                      <a:alpha val="40000"/>
                    </a:srgbClr>
                  </a:outerShdw>
                </a:effectLst>
              </a:rPr>
              <a:t>it</a:t>
            </a:r>
            <a:r>
              <a:rPr lang="it-IT" sz="3600" b="1" dirty="0">
                <a:effectLst>
                  <a:outerShdw blurRad="41275" dist="12700" dir="12000000" algn="tl">
                    <a:srgbClr val="000000">
                      <a:alpha val="40000"/>
                    </a:srgbClr>
                  </a:outerShdw>
                </a:effectLst>
              </a:rPr>
              <a:t> green</a:t>
            </a:r>
            <a:endParaRPr lang="it-IT" sz="3600" dirty="0"/>
          </a:p>
        </p:txBody>
      </p:sp>
      <p:pic>
        <p:nvPicPr>
          <p:cNvPr id="3" name="Immagine 2" descr="C:\Users\user\AppData\Local\Microsoft\Windows\Temporary Internet Files\Content.IE5\V6K5OM4M\music-2028528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332656"/>
            <a:ext cx="2276475" cy="1563370"/>
          </a:xfrm>
          <a:prstGeom prst="rect">
            <a:avLst/>
          </a:prstGeom>
          <a:noFill/>
          <a:ln>
            <a:noFill/>
          </a:ln>
        </p:spPr>
      </p:pic>
    </p:spTree>
    <p:extLst>
      <p:ext uri="{BB962C8B-B14F-4D97-AF65-F5344CB8AC3E}">
        <p14:creationId xmlns:p14="http://schemas.microsoft.com/office/powerpoint/2010/main" val="47953532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9"/>
            <a:ext cx="7772400" cy="2376263"/>
          </a:xfrm>
        </p:spPr>
        <p:txBody>
          <a:bodyPr>
            <a:normAutofit/>
          </a:bodyPr>
          <a:lstStyle/>
          <a:p>
            <a:r>
              <a:rPr lang="it-IT" b="1" dirty="0" smtClean="0">
                <a:solidFill>
                  <a:schemeClr val="accent5">
                    <a:lumMod val="60000"/>
                    <a:lumOff val="40000"/>
                  </a:schemeClr>
                </a:solidFill>
                <a:effectLst>
                  <a:outerShdw blurRad="38100" dist="38100" dir="2700000" algn="tl">
                    <a:srgbClr val="000000">
                      <a:alpha val="43137"/>
                    </a:srgbClr>
                  </a:outerShdw>
                </a:effectLst>
              </a:rPr>
              <a:t>Earth </a:t>
            </a:r>
            <a:r>
              <a:rPr lang="it-IT" b="1" dirty="0" err="1" smtClean="0">
                <a:solidFill>
                  <a:schemeClr val="accent5">
                    <a:lumMod val="60000"/>
                    <a:lumOff val="40000"/>
                  </a:schemeClr>
                </a:solidFill>
                <a:effectLst>
                  <a:outerShdw blurRad="38100" dist="38100" dir="2700000" algn="tl">
                    <a:srgbClr val="000000">
                      <a:alpha val="43137"/>
                    </a:srgbClr>
                  </a:outerShdw>
                </a:effectLst>
              </a:rPr>
              <a:t>day</a:t>
            </a:r>
            <a:r>
              <a:rPr lang="it-IT" b="1" dirty="0" smtClean="0">
                <a:solidFill>
                  <a:schemeClr val="accent5">
                    <a:lumMod val="60000"/>
                    <a:lumOff val="40000"/>
                  </a:schemeClr>
                </a:solidFill>
              </a:rPr>
              <a:t/>
            </a:r>
            <a:br>
              <a:rPr lang="it-IT" b="1" dirty="0" smtClean="0">
                <a:solidFill>
                  <a:schemeClr val="accent5">
                    <a:lumMod val="60000"/>
                    <a:lumOff val="40000"/>
                  </a:schemeClr>
                </a:solidFill>
              </a:rPr>
            </a:br>
            <a:r>
              <a:rPr lang="it-IT" b="1" dirty="0" smtClean="0">
                <a:solidFill>
                  <a:schemeClr val="accent2">
                    <a:lumMod val="75000"/>
                  </a:schemeClr>
                </a:solidFill>
              </a:rPr>
              <a:t>adesso vi chiederete….</a:t>
            </a:r>
            <a:br>
              <a:rPr lang="it-IT" b="1" dirty="0" smtClean="0">
                <a:solidFill>
                  <a:schemeClr val="accent2">
                    <a:lumMod val="75000"/>
                  </a:schemeClr>
                </a:solidFill>
              </a:rPr>
            </a:br>
            <a:endParaRPr lang="it-IT" dirty="0">
              <a:solidFill>
                <a:schemeClr val="accent2">
                  <a:lumMod val="75000"/>
                </a:schemeClr>
              </a:solidFill>
            </a:endParaRPr>
          </a:p>
        </p:txBody>
      </p:sp>
      <p:sp>
        <p:nvSpPr>
          <p:cNvPr id="3" name="Sottotitolo 2"/>
          <p:cNvSpPr>
            <a:spLocks noGrp="1"/>
          </p:cNvSpPr>
          <p:nvPr>
            <p:ph type="subTitle" idx="1"/>
          </p:nvPr>
        </p:nvSpPr>
        <p:spPr>
          <a:xfrm>
            <a:off x="1475656" y="2204864"/>
            <a:ext cx="6480720" cy="4248472"/>
          </a:xfrm>
        </p:spPr>
        <p:txBody>
          <a:bodyPr>
            <a:noAutofit/>
          </a:bodyPr>
          <a:lstStyle/>
          <a:p>
            <a:r>
              <a:rPr lang="it-IT" sz="1600" b="1" dirty="0" smtClean="0">
                <a:solidFill>
                  <a:srgbClr val="C00000"/>
                </a:solidFill>
              </a:rPr>
              <a:t>Cos'è la Giornata della Terra?</a:t>
            </a:r>
          </a:p>
          <a:p>
            <a:pPr algn="l"/>
            <a:r>
              <a:rPr lang="it-IT" sz="1600" dirty="0" smtClean="0">
                <a:solidFill>
                  <a:schemeClr val="tx1"/>
                </a:solidFill>
              </a:rPr>
              <a:t>Il 29 gennaio 1969 una piattaforma petrolifera localizzata a sei miglia dalla costa di Santa Barbara, circa 200 chilometri a nord di Los Angeles, esplose. A causare lo scoppio furono le fortissime pressioni sotterranee causate dall'opera di trivellamento del fondale marino.</a:t>
            </a:r>
          </a:p>
          <a:p>
            <a:pPr algn="l"/>
            <a:r>
              <a:rPr lang="it-IT" sz="1600" b="1" dirty="0" smtClean="0">
                <a:solidFill>
                  <a:schemeClr val="tx1"/>
                </a:solidFill>
              </a:rPr>
              <a:t>Un milione di litri di petrolio, fanghi ed acque di risulta vennero riversati nel mare </a:t>
            </a:r>
            <a:r>
              <a:rPr lang="it-IT" sz="1600" dirty="0" smtClean="0">
                <a:solidFill>
                  <a:schemeClr val="tx1"/>
                </a:solidFill>
              </a:rPr>
              <a:t>per undici giorni ininterrottamente: l'area interessata fu di circa 2500 chilometri quadrati.</a:t>
            </a:r>
          </a:p>
          <a:p>
            <a:pPr algn="l"/>
            <a:r>
              <a:rPr lang="it-IT" sz="1600" dirty="0" smtClean="0">
                <a:solidFill>
                  <a:schemeClr val="tx1"/>
                </a:solidFill>
              </a:rPr>
              <a:t>Circa 50 chilometri di spiaggia si tinsero di verdastro e il mare si mise a lutto stretto, colorandosi di nero.</a:t>
            </a:r>
            <a:br>
              <a:rPr lang="it-IT" sz="1600" dirty="0" smtClean="0">
                <a:solidFill>
                  <a:schemeClr val="tx1"/>
                </a:solidFill>
              </a:rPr>
            </a:br>
            <a:r>
              <a:rPr lang="it-IT" sz="1600" b="1" dirty="0" smtClean="0">
                <a:solidFill>
                  <a:schemeClr val="tx1"/>
                </a:solidFill>
              </a:rPr>
              <a:t>L'impatto ambientale fu terrificante:</a:t>
            </a:r>
            <a:r>
              <a:rPr lang="it-IT" sz="1600" dirty="0" smtClean="0">
                <a:solidFill>
                  <a:schemeClr val="tx1"/>
                </a:solidFill>
              </a:rPr>
              <a:t> si ritrovarono carcasse di delfini, balene, e pesci morti, avvelenati e soffocati dalle scorie petrolifere. Forte fu anche la moria di uccelli che si cibano di organismi marini. Molti animali continuarono a morire anche a causa dei detersivi usati per pulire il mare.</a:t>
            </a:r>
            <a:endParaRPr lang="it-IT" sz="1600" dirty="0">
              <a:solidFill>
                <a:schemeClr val="tx1"/>
              </a:solidFill>
            </a:endParaRPr>
          </a:p>
        </p:txBody>
      </p:sp>
    </p:spTree>
    <p:extLst>
      <p:ext uri="{BB962C8B-B14F-4D97-AF65-F5344CB8AC3E}">
        <p14:creationId xmlns:p14="http://schemas.microsoft.com/office/powerpoint/2010/main" val="33795918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1440159"/>
          </a:xfrm>
        </p:spPr>
        <p:txBody>
          <a:bodyPr/>
          <a:lstStyle/>
          <a:p>
            <a:r>
              <a:rPr lang="it-IT" dirty="0" smtClean="0">
                <a:solidFill>
                  <a:srgbClr val="C00000"/>
                </a:solidFill>
              </a:rPr>
              <a:t>Cosa è successo …dopo?</a:t>
            </a:r>
            <a:endParaRPr lang="it-IT" dirty="0">
              <a:solidFill>
                <a:srgbClr val="C00000"/>
              </a:solidFill>
            </a:endParaRPr>
          </a:p>
        </p:txBody>
      </p:sp>
      <p:sp>
        <p:nvSpPr>
          <p:cNvPr id="3" name="Sottotitolo 2"/>
          <p:cNvSpPr>
            <a:spLocks noGrp="1"/>
          </p:cNvSpPr>
          <p:nvPr>
            <p:ph type="subTitle" idx="1"/>
          </p:nvPr>
        </p:nvSpPr>
        <p:spPr>
          <a:xfrm>
            <a:off x="1187624" y="1844824"/>
            <a:ext cx="6400800" cy="4010000"/>
          </a:xfrm>
        </p:spPr>
        <p:txBody>
          <a:bodyPr>
            <a:normAutofit fontScale="55000" lnSpcReduction="20000"/>
          </a:bodyPr>
          <a:lstStyle/>
          <a:p>
            <a:pPr algn="l"/>
            <a:r>
              <a:rPr lang="it-IT" dirty="0" smtClean="0">
                <a:solidFill>
                  <a:schemeClr val="tx1"/>
                </a:solidFill>
              </a:rPr>
              <a:t>I cittadini di Santa Barbara si mobilitarono in un modo straordinario e promisero che un tale scempio non si sarebbe più realizzato lungo le loro spiagge.</a:t>
            </a:r>
          </a:p>
          <a:p>
            <a:pPr algn="l"/>
            <a:r>
              <a:rPr lang="it-IT" dirty="0" smtClean="0">
                <a:solidFill>
                  <a:schemeClr val="tx1"/>
                </a:solidFill>
              </a:rPr>
              <a:t>Si organizzarono in un movimento chiamato </a:t>
            </a:r>
            <a:r>
              <a:rPr lang="it-IT" b="1" dirty="0" smtClean="0">
                <a:solidFill>
                  <a:schemeClr val="tx1"/>
                </a:solidFill>
              </a:rPr>
              <a:t>"</a:t>
            </a:r>
            <a:r>
              <a:rPr lang="it-IT" b="1" i="1" u="sng" dirty="0" err="1" smtClean="0">
                <a:solidFill>
                  <a:schemeClr val="tx1"/>
                </a:solidFill>
              </a:rPr>
              <a:t>Get</a:t>
            </a:r>
            <a:r>
              <a:rPr lang="it-IT" b="1" i="1" u="sng" dirty="0" smtClean="0">
                <a:solidFill>
                  <a:schemeClr val="tx1"/>
                </a:solidFill>
              </a:rPr>
              <a:t> </a:t>
            </a:r>
            <a:r>
              <a:rPr lang="it-IT" b="1" i="1" u="sng" dirty="0" err="1" smtClean="0">
                <a:solidFill>
                  <a:schemeClr val="tx1"/>
                </a:solidFill>
              </a:rPr>
              <a:t>oil</a:t>
            </a:r>
            <a:r>
              <a:rPr lang="it-IT" b="1" i="1" u="sng" dirty="0" smtClean="0">
                <a:solidFill>
                  <a:schemeClr val="tx1"/>
                </a:solidFill>
              </a:rPr>
              <a:t> out</a:t>
            </a:r>
            <a:r>
              <a:rPr lang="it-IT" b="1" u="sng" dirty="0" smtClean="0">
                <a:solidFill>
                  <a:schemeClr val="tx1"/>
                </a:solidFill>
              </a:rPr>
              <a:t>", </a:t>
            </a:r>
            <a:r>
              <a:rPr lang="it-IT" dirty="0" smtClean="0">
                <a:solidFill>
                  <a:schemeClr val="tx1"/>
                </a:solidFill>
              </a:rPr>
              <a:t>raccolsero più di centomila firme per vietare le trivellazioni offshore, fecero una pressione fortissima sui politici e montarono una </a:t>
            </a:r>
            <a:r>
              <a:rPr lang="it-IT" b="1" dirty="0" smtClean="0">
                <a:solidFill>
                  <a:schemeClr val="tx1"/>
                </a:solidFill>
              </a:rPr>
              <a:t>enorme campagna di protesta</a:t>
            </a:r>
            <a:r>
              <a:rPr lang="it-IT" dirty="0" smtClean="0">
                <a:solidFill>
                  <a:schemeClr val="tx1"/>
                </a:solidFill>
              </a:rPr>
              <a:t>, boicottando la Union </a:t>
            </a:r>
            <a:r>
              <a:rPr lang="it-IT" dirty="0" err="1" smtClean="0">
                <a:solidFill>
                  <a:schemeClr val="tx1"/>
                </a:solidFill>
              </a:rPr>
              <a:t>Oil</a:t>
            </a:r>
            <a:r>
              <a:rPr lang="it-IT" dirty="0" smtClean="0">
                <a:solidFill>
                  <a:schemeClr val="tx1"/>
                </a:solidFill>
              </a:rPr>
              <a:t>, responsabile del disastro. L'eco di questa tragedia fu sentita in tutta l'America e le proteste giunsero fino a Washington, la capitale. Nel giro di un solo anno furono approvate leggi severissime per difendere il mare e l'aria.</a:t>
            </a:r>
          </a:p>
          <a:p>
            <a:pPr algn="l"/>
            <a:r>
              <a:rPr lang="it-IT" dirty="0" smtClean="0">
                <a:solidFill>
                  <a:schemeClr val="tx1"/>
                </a:solidFill>
              </a:rPr>
              <a:t>Il </a:t>
            </a:r>
            <a:r>
              <a:rPr lang="it-IT" b="1" dirty="0" smtClean="0">
                <a:solidFill>
                  <a:schemeClr val="tx1"/>
                </a:solidFill>
              </a:rPr>
              <a:t>22 Aprile 1970, 20 milioni di americani si unirono</a:t>
            </a:r>
            <a:r>
              <a:rPr lang="it-IT" dirty="0" smtClean="0">
                <a:solidFill>
                  <a:schemeClr val="tx1"/>
                </a:solidFill>
              </a:rPr>
              <a:t> grazie anche al senatore statunitense </a:t>
            </a:r>
            <a:r>
              <a:rPr lang="it-IT" dirty="0" err="1" smtClean="0">
                <a:solidFill>
                  <a:schemeClr val="tx1"/>
                </a:solidFill>
              </a:rPr>
              <a:t>Gaylord</a:t>
            </a:r>
            <a:r>
              <a:rPr lang="it-IT" dirty="0" smtClean="0">
                <a:solidFill>
                  <a:schemeClr val="tx1"/>
                </a:solidFill>
              </a:rPr>
              <a:t> Nelson in un appello vigoroso quanto angosciato per la salvezza del nostro pianeta.</a:t>
            </a:r>
          </a:p>
          <a:p>
            <a:pPr algn="l"/>
            <a:r>
              <a:rPr lang="it-IT" dirty="0" smtClean="0">
                <a:solidFill>
                  <a:schemeClr val="tx1"/>
                </a:solidFill>
              </a:rPr>
              <a:t>Da allora </a:t>
            </a:r>
            <a:r>
              <a:rPr lang="it-IT" b="1" dirty="0" smtClean="0">
                <a:solidFill>
                  <a:schemeClr val="tx1"/>
                </a:solidFill>
              </a:rPr>
              <a:t>ogni 22 Aprile si celebra l'Earth </a:t>
            </a:r>
            <a:r>
              <a:rPr lang="it-IT" b="1" dirty="0" err="1" smtClean="0">
                <a:solidFill>
                  <a:schemeClr val="tx1"/>
                </a:solidFill>
              </a:rPr>
              <a:t>Day</a:t>
            </a:r>
            <a:r>
              <a:rPr lang="it-IT" dirty="0" smtClean="0">
                <a:solidFill>
                  <a:schemeClr val="tx1"/>
                </a:solidFill>
              </a:rPr>
              <a:t>, una giornata per riflettere e da condividere con ogni cittadino del mondo interessato allo stato di salute del pianeta su cui vive.</a:t>
            </a:r>
          </a:p>
          <a:p>
            <a:endParaRPr lang="it-IT" dirty="0"/>
          </a:p>
        </p:txBody>
      </p:sp>
    </p:spTree>
    <p:extLst>
      <p:ext uri="{BB962C8B-B14F-4D97-AF65-F5344CB8AC3E}">
        <p14:creationId xmlns:p14="http://schemas.microsoft.com/office/powerpoint/2010/main" val="278905964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8641"/>
            <a:ext cx="7772400" cy="2448272"/>
          </a:xfrm>
        </p:spPr>
        <p:txBody>
          <a:bodyPr>
            <a:normAutofit/>
          </a:bodyPr>
          <a:lstStyle/>
          <a:p>
            <a:r>
              <a:rPr lang="it-IT" sz="3600" dirty="0" smtClean="0"/>
              <a:t>Ecco alcuni consigli utili per  difendere la nostra </a:t>
            </a:r>
            <a:r>
              <a:rPr lang="it-IT" sz="3600" dirty="0" smtClean="0">
                <a:solidFill>
                  <a:srgbClr val="00B050"/>
                </a:solidFill>
              </a:rPr>
              <a:t>TERRA</a:t>
            </a:r>
            <a:r>
              <a:rPr lang="it-IT" sz="3600" dirty="0" smtClean="0"/>
              <a:t> e salvaguardarla</a:t>
            </a:r>
            <a:endParaRPr lang="it-IT" sz="3600" dirty="0"/>
          </a:p>
        </p:txBody>
      </p:sp>
      <p:sp>
        <p:nvSpPr>
          <p:cNvPr id="3" name="Sottotitolo 2"/>
          <p:cNvSpPr>
            <a:spLocks noGrp="1"/>
          </p:cNvSpPr>
          <p:nvPr>
            <p:ph type="subTitle" idx="1"/>
          </p:nvPr>
        </p:nvSpPr>
        <p:spPr>
          <a:xfrm>
            <a:off x="1371600" y="2348880"/>
            <a:ext cx="6400800" cy="3960440"/>
          </a:xfrm>
        </p:spPr>
        <p:txBody>
          <a:bodyPr>
            <a:normAutofit fontScale="25000" lnSpcReduction="20000"/>
          </a:bodyPr>
          <a:lstStyle/>
          <a:p>
            <a:pPr algn="l"/>
            <a:r>
              <a:rPr lang="it-IT" sz="5600" dirty="0" smtClean="0">
                <a:solidFill>
                  <a:schemeClr val="tx1"/>
                </a:solidFill>
              </a:rPr>
              <a:t> </a:t>
            </a:r>
            <a:r>
              <a:rPr lang="it-IT" sz="5600" dirty="0">
                <a:solidFill>
                  <a:schemeClr val="tx1"/>
                </a:solidFill>
              </a:rPr>
              <a:t>C'è qualcosa, </a:t>
            </a:r>
            <a:r>
              <a:rPr lang="it-IT" sz="5600" dirty="0" smtClean="0">
                <a:solidFill>
                  <a:schemeClr val="tx1"/>
                </a:solidFill>
              </a:rPr>
              <a:t> </a:t>
            </a:r>
            <a:r>
              <a:rPr lang="it-IT" sz="5600" dirty="0">
                <a:solidFill>
                  <a:schemeClr val="tx1"/>
                </a:solidFill>
              </a:rPr>
              <a:t>che puoi fare anche tu ogni giorno. Vediamo cosa!</a:t>
            </a:r>
          </a:p>
          <a:p>
            <a:pPr algn="l"/>
            <a:r>
              <a:rPr lang="it-IT" sz="5600" b="1" dirty="0" smtClean="0">
                <a:solidFill>
                  <a:schemeClr val="tx1"/>
                </a:solidFill>
                <a:effectLst/>
              </a:rPr>
              <a:t>Usa lampadine fluorescenti al posto di quelle a incandescenza</a:t>
            </a:r>
            <a:r>
              <a:rPr lang="it-IT" sz="5600" dirty="0" smtClean="0">
                <a:solidFill>
                  <a:schemeClr val="tx1"/>
                </a:solidFill>
                <a:effectLst/>
              </a:rPr>
              <a:t>: non solo usano il 60% di energia in meno, ma immettono molta meno anidride carbonica nell'atmosfera.</a:t>
            </a:r>
          </a:p>
          <a:p>
            <a:pPr algn="l"/>
            <a:r>
              <a:rPr lang="it-IT" sz="5600" b="1" dirty="0" smtClean="0">
                <a:solidFill>
                  <a:schemeClr val="tx1"/>
                </a:solidFill>
                <a:effectLst/>
              </a:rPr>
              <a:t>Spegni le luci quando non ci sei</a:t>
            </a:r>
            <a:r>
              <a:rPr lang="it-IT" sz="5600" dirty="0" smtClean="0">
                <a:solidFill>
                  <a:schemeClr val="tx1"/>
                </a:solidFill>
                <a:effectLst/>
              </a:rPr>
              <a:t>: sembra banale, ma per molti non lo è affatto.</a:t>
            </a:r>
          </a:p>
          <a:p>
            <a:pPr algn="l"/>
            <a:r>
              <a:rPr lang="it-IT" sz="5600" b="1" dirty="0" smtClean="0">
                <a:solidFill>
                  <a:schemeClr val="tx1"/>
                </a:solidFill>
                <a:effectLst/>
              </a:rPr>
              <a:t>Non lasciare tv e computer in stand-by</a:t>
            </a:r>
            <a:r>
              <a:rPr lang="it-IT" sz="5600" dirty="0" smtClean="0">
                <a:solidFill>
                  <a:schemeClr val="tx1"/>
                </a:solidFill>
                <a:effectLst/>
              </a:rPr>
              <a:t>: anche quelli consumano energia elettrica, più di quanto immagini.</a:t>
            </a:r>
          </a:p>
          <a:p>
            <a:pPr algn="l"/>
            <a:r>
              <a:rPr lang="it-IT" sz="5600" b="1" dirty="0" smtClean="0">
                <a:solidFill>
                  <a:schemeClr val="tx1"/>
                </a:solidFill>
                <a:effectLst/>
              </a:rPr>
              <a:t>Metti il coperchio sulle pentole quando cucini</a:t>
            </a:r>
            <a:r>
              <a:rPr lang="it-IT" sz="5600" dirty="0" smtClean="0">
                <a:solidFill>
                  <a:schemeClr val="tx1"/>
                </a:solidFill>
                <a:effectLst/>
              </a:rPr>
              <a:t>: non solo ottimizzerai i tempi di preparazione del pranzo o della cena, ma risparmierai moltissima energia.</a:t>
            </a:r>
          </a:p>
          <a:p>
            <a:pPr algn="l"/>
            <a:r>
              <a:rPr lang="it-IT" sz="5600" b="1" dirty="0" smtClean="0">
                <a:solidFill>
                  <a:schemeClr val="tx1"/>
                </a:solidFill>
                <a:effectLst/>
              </a:rPr>
              <a:t>Preferisci la doccia alla vasca</a:t>
            </a:r>
            <a:r>
              <a:rPr lang="it-IT" sz="5600" dirty="0" smtClean="0">
                <a:solidFill>
                  <a:schemeClr val="tx1"/>
                </a:solidFill>
                <a:effectLst/>
              </a:rPr>
              <a:t>: Non sembra, ma la doccia consuma molta meno acqua e impiega molto meno tempo per scaldarla (circa un quarto della vasca, per l'esattezza)</a:t>
            </a:r>
          </a:p>
          <a:p>
            <a:pPr algn="l"/>
            <a:r>
              <a:rPr lang="it-IT" sz="5600" b="1" dirty="0" smtClean="0">
                <a:solidFill>
                  <a:schemeClr val="tx1"/>
                </a:solidFill>
                <a:effectLst/>
              </a:rPr>
              <a:t>Usa meno plastica</a:t>
            </a:r>
            <a:r>
              <a:rPr lang="it-IT" sz="5600" dirty="0" smtClean="0">
                <a:solidFill>
                  <a:schemeClr val="tx1"/>
                </a:solidFill>
                <a:effectLst/>
              </a:rPr>
              <a:t>: Se proprio non puoi evitarla, almeno ottimizza. Usa detersivi alla spina (sì, esistono eccome!) oppure compra liquidi in bottiglie da due litri invece che da un litro.</a:t>
            </a:r>
          </a:p>
          <a:p>
            <a:pPr algn="l"/>
            <a:r>
              <a:rPr lang="it-IT" sz="5600" b="1" dirty="0" smtClean="0">
                <a:solidFill>
                  <a:schemeClr val="tx1"/>
                </a:solidFill>
                <a:effectLst/>
              </a:rPr>
              <a:t>Usa contenitori lavabili</a:t>
            </a:r>
            <a:r>
              <a:rPr lang="it-IT" sz="5600" dirty="0" smtClean="0">
                <a:solidFill>
                  <a:schemeClr val="tx1"/>
                </a:solidFill>
                <a:effectLst/>
              </a:rPr>
              <a:t> invece di quelli usa e getta: per esempio, se devi portare a scuola il pranzo o la merenda, fallo in contenitori di plastica o vetro da riutilizzare il giorno dopo</a:t>
            </a:r>
          </a:p>
          <a:p>
            <a:pPr algn="l"/>
            <a:r>
              <a:rPr lang="it-IT" sz="5600" b="1" dirty="0" smtClean="0">
                <a:solidFill>
                  <a:schemeClr val="tx1"/>
                </a:solidFill>
                <a:effectLst/>
              </a:rPr>
              <a:t>Usa la bici o i mezzi pubblici</a:t>
            </a:r>
            <a:r>
              <a:rPr lang="it-IT" sz="5600" dirty="0" smtClean="0">
                <a:solidFill>
                  <a:schemeClr val="tx1"/>
                </a:solidFill>
                <a:effectLst/>
              </a:rPr>
              <a:t> e lascia a casa macchina o motorino</a:t>
            </a:r>
          </a:p>
          <a:p>
            <a:pPr algn="l"/>
            <a:endParaRPr lang="it-IT" sz="5600" dirty="0">
              <a:solidFill>
                <a:schemeClr val="tx1"/>
              </a:solidFill>
            </a:endParaRPr>
          </a:p>
        </p:txBody>
      </p:sp>
    </p:spTree>
    <p:extLst>
      <p:ext uri="{BB962C8B-B14F-4D97-AF65-F5344CB8AC3E}">
        <p14:creationId xmlns:p14="http://schemas.microsoft.com/office/powerpoint/2010/main" val="61120609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rPr>
              <a:t>Per iniziare…..</a:t>
            </a:r>
            <a:endParaRPr lang="it-IT" dirty="0">
              <a:solidFill>
                <a:srgbClr val="C00000"/>
              </a:solidFill>
            </a:endParaRPr>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868194" y="1600200"/>
            <a:ext cx="321661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044422" y="1600200"/>
            <a:ext cx="32461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451158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980729"/>
            <a:ext cx="7772400" cy="1080119"/>
          </a:xfrm>
        </p:spPr>
        <p:txBody>
          <a:bodyPr/>
          <a:lstStyle/>
          <a:p>
            <a:r>
              <a:rPr lang="it-IT" dirty="0" smtClean="0">
                <a:solidFill>
                  <a:srgbClr val="C00000"/>
                </a:solidFill>
              </a:rPr>
              <a:t>E poi…..</a:t>
            </a:r>
            <a:endParaRPr lang="it-IT" dirty="0">
              <a:solidFill>
                <a:srgbClr val="C00000"/>
              </a:solidFill>
            </a:endParaRPr>
          </a:p>
        </p:txBody>
      </p:sp>
      <p:sp>
        <p:nvSpPr>
          <p:cNvPr id="3" name="Sottotitolo 2"/>
          <p:cNvSpPr>
            <a:spLocks noGrp="1"/>
          </p:cNvSpPr>
          <p:nvPr>
            <p:ph type="subTitle" idx="1"/>
          </p:nvPr>
        </p:nvSpPr>
        <p:spPr>
          <a:xfrm>
            <a:off x="1371600" y="2924944"/>
            <a:ext cx="6400800" cy="2304256"/>
          </a:xfrm>
        </p:spPr>
        <p:txBody>
          <a:bodyPr>
            <a:normAutofit fontScale="85000" lnSpcReduction="10000"/>
          </a:bodyPr>
          <a:lstStyle/>
          <a:p>
            <a:pPr algn="l"/>
            <a:r>
              <a:rPr lang="it-IT" dirty="0" smtClean="0">
                <a:solidFill>
                  <a:schemeClr val="tx1"/>
                </a:solidFill>
              </a:rPr>
              <a:t>Dopo aver letto ..con attenzione, la storia che ha dato origine alla</a:t>
            </a:r>
          </a:p>
          <a:p>
            <a:r>
              <a:rPr lang="it-IT" dirty="0" smtClean="0">
                <a:solidFill>
                  <a:schemeClr val="tx1"/>
                </a:solidFill>
              </a:rPr>
              <a:t> </a:t>
            </a:r>
            <a:r>
              <a:rPr lang="it-IT" dirty="0" smtClean="0">
                <a:solidFill>
                  <a:srgbClr val="00B050"/>
                </a:solidFill>
                <a:effectLst>
                  <a:outerShdw blurRad="38100" dist="38100" dir="2700000" algn="tl">
                    <a:srgbClr val="000000">
                      <a:alpha val="43137"/>
                    </a:srgbClr>
                  </a:outerShdw>
                </a:effectLst>
              </a:rPr>
              <a:t>- giornata della Terra-…</a:t>
            </a:r>
          </a:p>
          <a:p>
            <a:pPr algn="l"/>
            <a:r>
              <a:rPr lang="it-IT" dirty="0" smtClean="0">
                <a:solidFill>
                  <a:schemeClr val="tx1"/>
                </a:solidFill>
              </a:rPr>
              <a:t>Raccontami brevemente cosa avresti fatto tu e cosa ne pensi di questo evento</a:t>
            </a:r>
          </a:p>
          <a:p>
            <a:pPr algn="l"/>
            <a:endParaRPr lang="it-IT" dirty="0" smtClean="0">
              <a:solidFill>
                <a:schemeClr val="tx1"/>
              </a:solidFill>
            </a:endParaRPr>
          </a:p>
          <a:p>
            <a:endParaRPr lang="it-IT" dirty="0"/>
          </a:p>
        </p:txBody>
      </p:sp>
    </p:spTree>
    <p:extLst>
      <p:ext uri="{BB962C8B-B14F-4D97-AF65-F5344CB8AC3E}">
        <p14:creationId xmlns:p14="http://schemas.microsoft.com/office/powerpoint/2010/main" val="22260089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2780928"/>
            <a:ext cx="8496944" cy="3970318"/>
          </a:xfrm>
          <a:prstGeom prst="rect">
            <a:avLst/>
          </a:prstGeom>
        </p:spPr>
        <p:txBody>
          <a:bodyPr wrap="square">
            <a:spAutoFit/>
          </a:bodyPr>
          <a:lstStyle/>
          <a:p>
            <a:r>
              <a:rPr lang="it-IT" dirty="0"/>
              <a:t>Ed ora passiamo ad una </a:t>
            </a:r>
            <a:r>
              <a:rPr lang="it-IT" dirty="0" err="1"/>
              <a:t>attivita’</a:t>
            </a:r>
            <a:r>
              <a:rPr lang="it-IT" dirty="0"/>
              <a:t> per scoprire </a:t>
            </a:r>
            <a:r>
              <a:rPr lang="it-IT" dirty="0" err="1"/>
              <a:t>if</a:t>
            </a:r>
            <a:r>
              <a:rPr lang="it-IT" dirty="0"/>
              <a:t> ….</a:t>
            </a:r>
            <a:r>
              <a:rPr lang="it-IT" dirty="0" err="1"/>
              <a:t>you</a:t>
            </a:r>
            <a:r>
              <a:rPr lang="it-IT" dirty="0"/>
              <a:t> are </a:t>
            </a:r>
            <a:r>
              <a:rPr lang="it-IT" b="1" dirty="0">
                <a:effectLst>
                  <a:outerShdw blurRad="25502" dist="23000" dir="7020000" algn="tl">
                    <a:srgbClr val="000000">
                      <a:alpha val="50000"/>
                    </a:srgbClr>
                  </a:outerShdw>
                </a:effectLst>
              </a:rPr>
              <a:t>friends of the </a:t>
            </a:r>
            <a:r>
              <a:rPr lang="it-IT" b="1" dirty="0" err="1">
                <a:effectLst>
                  <a:outerShdw blurRad="25502" dist="23000" dir="7020000" algn="tl">
                    <a:srgbClr val="000000">
                      <a:alpha val="50000"/>
                    </a:srgbClr>
                  </a:outerShdw>
                </a:effectLst>
              </a:rPr>
              <a:t>earth</a:t>
            </a:r>
            <a:r>
              <a:rPr lang="it-IT" b="1" dirty="0">
                <a:effectLst>
                  <a:outerShdw blurRad="25502" dist="23000" dir="7020000" algn="tl">
                    <a:srgbClr val="000000">
                      <a:alpha val="50000"/>
                    </a:srgbClr>
                  </a:outerShdw>
                </a:effectLst>
              </a:rPr>
              <a:t>…..</a:t>
            </a:r>
            <a:endParaRPr lang="it-IT" dirty="0"/>
          </a:p>
          <a:p>
            <a:r>
              <a:rPr lang="it-IT" b="1" dirty="0">
                <a:effectLst>
                  <a:outerShdw blurRad="25502" dist="23000" dir="7020000" algn="tl">
                    <a:srgbClr val="000000">
                      <a:alpha val="50000"/>
                    </a:srgbClr>
                  </a:outerShdw>
                </a:effectLst>
              </a:rPr>
              <a:t>First of </a:t>
            </a:r>
            <a:r>
              <a:rPr lang="it-IT" b="1" dirty="0" err="1">
                <a:effectLst>
                  <a:outerShdw blurRad="25502" dist="23000" dir="7020000" algn="tl">
                    <a:srgbClr val="000000">
                      <a:alpha val="50000"/>
                    </a:srgbClr>
                  </a:outerShdw>
                </a:effectLst>
              </a:rPr>
              <a:t>all</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watch</a:t>
            </a:r>
            <a:r>
              <a:rPr lang="it-IT" b="1" dirty="0">
                <a:effectLst>
                  <a:outerShdw blurRad="25502" dist="23000" dir="7020000" algn="tl">
                    <a:srgbClr val="000000">
                      <a:alpha val="50000"/>
                    </a:srgbClr>
                  </a:outerShdw>
                </a:effectLst>
              </a:rPr>
              <a:t> the video, </a:t>
            </a:r>
            <a:r>
              <a:rPr lang="it-IT" b="1" dirty="0" err="1">
                <a:effectLst>
                  <a:outerShdw blurRad="25502" dist="23000" dir="7020000" algn="tl">
                    <a:srgbClr val="000000">
                      <a:alpha val="50000"/>
                    </a:srgbClr>
                  </a:outerShdw>
                </a:effectLst>
              </a:rPr>
              <a:t>listen</a:t>
            </a:r>
            <a:r>
              <a:rPr lang="it-IT" b="1" dirty="0">
                <a:effectLst>
                  <a:outerShdw blurRad="25502" dist="23000" dir="7020000" algn="tl">
                    <a:srgbClr val="000000">
                      <a:alpha val="50000"/>
                    </a:srgbClr>
                  </a:outerShdw>
                </a:effectLst>
              </a:rPr>
              <a:t> and look </a:t>
            </a:r>
            <a:r>
              <a:rPr lang="it-IT" b="1" dirty="0" err="1">
                <a:effectLst>
                  <a:outerShdw blurRad="25502" dist="23000" dir="7020000" algn="tl">
                    <a:srgbClr val="000000">
                      <a:alpha val="50000"/>
                    </a:srgbClr>
                  </a:outerShdw>
                </a:effectLst>
              </a:rPr>
              <a:t>carefully</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then</a:t>
            </a:r>
            <a:r>
              <a:rPr lang="it-IT" b="1" dirty="0">
                <a:effectLst>
                  <a:outerShdw blurRad="25502" dist="23000" dir="7020000" algn="tl">
                    <a:srgbClr val="000000">
                      <a:alpha val="50000"/>
                    </a:srgbClr>
                  </a:outerShdw>
                </a:effectLst>
              </a:rPr>
              <a:t> do the </a:t>
            </a:r>
            <a:r>
              <a:rPr lang="it-IT" b="1" dirty="0" err="1">
                <a:effectLst>
                  <a:outerShdw blurRad="25502" dist="23000" dir="7020000" algn="tl">
                    <a:srgbClr val="000000">
                      <a:alpha val="50000"/>
                    </a:srgbClr>
                  </a:outerShdw>
                </a:effectLst>
              </a:rPr>
              <a:t>exerxises</a:t>
            </a:r>
            <a:r>
              <a:rPr lang="it-IT" b="1" dirty="0">
                <a:effectLst>
                  <a:outerShdw blurRad="25502" dist="23000" dir="7020000" algn="tl">
                    <a:srgbClr val="000000">
                      <a:alpha val="50000"/>
                    </a:srgbClr>
                  </a:outerShdw>
                </a:effectLst>
              </a:rPr>
              <a:t>.   </a:t>
            </a:r>
            <a:r>
              <a:rPr lang="it-IT" u="sng" dirty="0">
                <a:hlinkClick r:id="rId2"/>
              </a:rPr>
              <a:t>https://www.youtube.com/watch?v=1JQ5vLLWEQ0&amp;t=1s</a:t>
            </a:r>
            <a:endParaRPr lang="it-IT" dirty="0"/>
          </a:p>
          <a:p>
            <a:r>
              <a:rPr lang="it-IT" dirty="0"/>
              <a:t> </a:t>
            </a:r>
          </a:p>
          <a:p>
            <a:r>
              <a:rPr lang="it-IT" b="1" dirty="0">
                <a:effectLst>
                  <a:glow rad="53099">
                    <a:schemeClr val="accent6">
                      <a:satMod val="180000"/>
                      <a:alpha val="30000"/>
                    </a:schemeClr>
                  </a:glow>
                </a:effectLst>
              </a:rPr>
              <a:t> </a:t>
            </a:r>
            <a:r>
              <a:rPr lang="it-IT" b="1" dirty="0" smtClean="0">
                <a:effectLst>
                  <a:glow rad="53099">
                    <a:schemeClr val="accent6">
                      <a:satMod val="180000"/>
                      <a:alpha val="30000"/>
                    </a:schemeClr>
                  </a:glow>
                </a:effectLst>
              </a:rPr>
              <a:t>Write </a:t>
            </a:r>
            <a:r>
              <a:rPr lang="it-IT" b="1" dirty="0" err="1">
                <a:effectLst>
                  <a:glow rad="53099">
                    <a:schemeClr val="accent6">
                      <a:satMod val="180000"/>
                      <a:alpha val="30000"/>
                    </a:schemeClr>
                  </a:glow>
                </a:effectLst>
              </a:rPr>
              <a:t>here</a:t>
            </a:r>
            <a:r>
              <a:rPr lang="it-IT" b="1" dirty="0">
                <a:effectLst>
                  <a:glow rad="53099">
                    <a:schemeClr val="accent6">
                      <a:satMod val="180000"/>
                      <a:alpha val="30000"/>
                    </a:schemeClr>
                  </a:glow>
                </a:effectLst>
              </a:rPr>
              <a:t> </a:t>
            </a:r>
            <a:r>
              <a:rPr lang="it-IT" b="1" dirty="0" err="1">
                <a:effectLst>
                  <a:glow rad="53099">
                    <a:schemeClr val="accent6">
                      <a:satMod val="180000"/>
                      <a:alpha val="30000"/>
                    </a:schemeClr>
                  </a:glow>
                </a:effectLst>
              </a:rPr>
              <a:t>what</a:t>
            </a:r>
            <a:r>
              <a:rPr lang="it-IT" b="1" dirty="0">
                <a:effectLst>
                  <a:glow rad="53099">
                    <a:schemeClr val="accent6">
                      <a:satMod val="180000"/>
                      <a:alpha val="30000"/>
                    </a:schemeClr>
                  </a:glow>
                </a:effectLst>
              </a:rPr>
              <a:t> </a:t>
            </a:r>
            <a:r>
              <a:rPr lang="it-IT" b="1" dirty="0" err="1">
                <a:effectLst>
                  <a:glow rad="53099">
                    <a:schemeClr val="accent6">
                      <a:satMod val="180000"/>
                      <a:alpha val="30000"/>
                    </a:schemeClr>
                  </a:glow>
                </a:effectLst>
              </a:rPr>
              <a:t>helps</a:t>
            </a:r>
            <a:r>
              <a:rPr lang="it-IT" b="1" dirty="0">
                <a:effectLst>
                  <a:glow rad="53099">
                    <a:schemeClr val="accent6">
                      <a:satMod val="180000"/>
                      <a:alpha val="30000"/>
                    </a:schemeClr>
                  </a:glow>
                </a:effectLst>
              </a:rPr>
              <a:t> and </a:t>
            </a:r>
            <a:r>
              <a:rPr lang="it-IT" b="1" dirty="0" err="1">
                <a:effectLst>
                  <a:glow rad="53099">
                    <a:schemeClr val="accent6">
                      <a:satMod val="180000"/>
                      <a:alpha val="30000"/>
                    </a:schemeClr>
                  </a:glow>
                </a:effectLst>
              </a:rPr>
              <a:t>what</a:t>
            </a:r>
            <a:r>
              <a:rPr lang="it-IT" b="1" dirty="0">
                <a:effectLst>
                  <a:glow rad="53099">
                    <a:schemeClr val="accent6">
                      <a:satMod val="180000"/>
                      <a:alpha val="30000"/>
                    </a:schemeClr>
                  </a:glow>
                </a:effectLst>
              </a:rPr>
              <a:t> </a:t>
            </a:r>
            <a:r>
              <a:rPr lang="it-IT" b="1" dirty="0" err="1">
                <a:effectLst>
                  <a:glow rad="53099">
                    <a:schemeClr val="accent6">
                      <a:satMod val="180000"/>
                      <a:alpha val="30000"/>
                    </a:schemeClr>
                  </a:glow>
                </a:effectLst>
              </a:rPr>
              <a:t>doesn</a:t>
            </a:r>
            <a:r>
              <a:rPr lang="it-IT" b="1" dirty="0">
                <a:effectLst>
                  <a:glow rad="53099">
                    <a:schemeClr val="accent6">
                      <a:satMod val="180000"/>
                      <a:alpha val="30000"/>
                    </a:schemeClr>
                  </a:glow>
                </a:effectLst>
              </a:rPr>
              <a:t>’ help the </a:t>
            </a:r>
            <a:r>
              <a:rPr lang="it-IT" b="1" dirty="0" err="1">
                <a:effectLst>
                  <a:glow rad="53099">
                    <a:schemeClr val="accent6">
                      <a:satMod val="180000"/>
                      <a:alpha val="30000"/>
                    </a:schemeClr>
                  </a:glow>
                </a:effectLst>
              </a:rPr>
              <a:t>earth</a:t>
            </a:r>
            <a:r>
              <a:rPr lang="it-IT" b="1" dirty="0" smtClean="0">
                <a:effectLst>
                  <a:glow rad="53099">
                    <a:schemeClr val="accent6">
                      <a:satMod val="180000"/>
                      <a:alpha val="30000"/>
                    </a:schemeClr>
                  </a:glow>
                </a:effectLst>
              </a:rPr>
              <a:t>.</a:t>
            </a:r>
          </a:p>
          <a:p>
            <a:endParaRPr lang="it-IT" dirty="0"/>
          </a:p>
          <a:p>
            <a:r>
              <a:rPr lang="it-IT" b="1" dirty="0">
                <a:solidFill>
                  <a:srgbClr val="00B050"/>
                </a:solidFill>
              </a:rPr>
              <a:t>THINGS  THAT  HELP  OUR PLANET</a:t>
            </a:r>
            <a:r>
              <a:rPr lang="it-IT" b="1" dirty="0"/>
              <a:t> </a:t>
            </a:r>
            <a:r>
              <a:rPr lang="it-IT" b="1" dirty="0" smtClean="0"/>
              <a:t>                   </a:t>
            </a:r>
            <a:r>
              <a:rPr lang="it-IT" b="1" dirty="0" smtClean="0">
                <a:solidFill>
                  <a:srgbClr val="FF0000"/>
                </a:solidFill>
              </a:rPr>
              <a:t>THINGS  </a:t>
            </a:r>
            <a:r>
              <a:rPr lang="it-IT" b="1" dirty="0">
                <a:solidFill>
                  <a:srgbClr val="FF0000"/>
                </a:solidFill>
              </a:rPr>
              <a:t>THAT  DON’T  HELP  OUR  </a:t>
            </a:r>
            <a:r>
              <a:rPr lang="it-IT" b="1" dirty="0" smtClean="0">
                <a:solidFill>
                  <a:srgbClr val="FF0000"/>
                </a:solidFill>
              </a:rPr>
              <a:t>PLANET</a:t>
            </a:r>
          </a:p>
          <a:p>
            <a:endParaRPr lang="it-IT" dirty="0">
              <a:solidFill>
                <a:srgbClr val="FF0000"/>
              </a:solidFill>
            </a:endParaRPr>
          </a:p>
          <a:p>
            <a:r>
              <a:rPr lang="it-IT" b="1" dirty="0" smtClean="0"/>
              <a:t>1)</a:t>
            </a:r>
          </a:p>
          <a:p>
            <a:r>
              <a:rPr lang="it-IT" b="1" dirty="0" smtClean="0"/>
              <a:t>2)</a:t>
            </a:r>
          </a:p>
          <a:p>
            <a:r>
              <a:rPr lang="it-IT" b="1" dirty="0" smtClean="0"/>
              <a:t>3)</a:t>
            </a:r>
          </a:p>
          <a:p>
            <a:r>
              <a:rPr lang="it-IT" b="1" dirty="0" smtClean="0"/>
              <a:t>4)</a:t>
            </a:r>
          </a:p>
          <a:p>
            <a:r>
              <a:rPr lang="it-IT" b="1" dirty="0" smtClean="0"/>
              <a:t>5)</a:t>
            </a:r>
          </a:p>
          <a:p>
            <a:r>
              <a:rPr lang="it-IT" b="1" dirty="0" smtClean="0"/>
              <a:t>6)</a:t>
            </a:r>
            <a:r>
              <a:rPr lang="it-IT" b="1" dirty="0"/>
              <a:t> </a:t>
            </a:r>
            <a:endParaRPr lang="it-IT" dirty="0"/>
          </a:p>
        </p:txBody>
      </p:sp>
      <p:pic>
        <p:nvPicPr>
          <p:cNvPr id="3074" name="Picture 2" descr="Risultato immagine per earth day immagi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16632"/>
            <a:ext cx="5688632" cy="25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0743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9"/>
            <a:ext cx="7772400" cy="1008111"/>
          </a:xfrm>
        </p:spPr>
        <p:txBody>
          <a:bodyPr>
            <a:normAutofit fontScale="90000"/>
          </a:bodyPr>
          <a:lstStyle/>
          <a:p>
            <a:r>
              <a:rPr lang="it-IT" sz="2800" b="1" dirty="0" err="1" smtClean="0">
                <a:effectLst>
                  <a:glow rad="53099">
                    <a:schemeClr val="accent6">
                      <a:satMod val="180000"/>
                      <a:alpha val="30000"/>
                    </a:schemeClr>
                  </a:glow>
                </a:effectLst>
              </a:rPr>
              <a:t>Now</a:t>
            </a:r>
            <a:r>
              <a:rPr lang="it-IT" sz="2800" b="1" dirty="0" smtClean="0">
                <a:effectLst>
                  <a:glow rad="53099">
                    <a:schemeClr val="accent6">
                      <a:satMod val="180000"/>
                      <a:alpha val="30000"/>
                    </a:schemeClr>
                  </a:glow>
                </a:effectLst>
              </a:rPr>
              <a:t>  </a:t>
            </a:r>
            <a:r>
              <a:rPr lang="it-IT" sz="2800" b="1" dirty="0" err="1">
                <a:effectLst>
                  <a:glow rad="53099">
                    <a:schemeClr val="accent6">
                      <a:satMod val="180000"/>
                      <a:alpha val="30000"/>
                    </a:schemeClr>
                  </a:glow>
                </a:effectLst>
              </a:rPr>
              <a:t>read</a:t>
            </a:r>
            <a:r>
              <a:rPr lang="it-IT" sz="2800" b="1" dirty="0">
                <a:effectLst>
                  <a:glow rad="53099">
                    <a:schemeClr val="accent6">
                      <a:satMod val="180000"/>
                      <a:alpha val="30000"/>
                    </a:schemeClr>
                  </a:glow>
                </a:effectLst>
              </a:rPr>
              <a:t> the </a:t>
            </a:r>
            <a:r>
              <a:rPr lang="it-IT" sz="2800" b="1" dirty="0" err="1">
                <a:effectLst>
                  <a:glow rad="53099">
                    <a:schemeClr val="accent6">
                      <a:satMod val="180000"/>
                      <a:alpha val="30000"/>
                    </a:schemeClr>
                  </a:glow>
                </a:effectLst>
              </a:rPr>
              <a:t>sentences</a:t>
            </a:r>
            <a:r>
              <a:rPr lang="it-IT" sz="2800" b="1" dirty="0">
                <a:effectLst>
                  <a:glow rad="53099">
                    <a:schemeClr val="accent6">
                      <a:satMod val="180000"/>
                      <a:alpha val="30000"/>
                    </a:schemeClr>
                  </a:glow>
                </a:effectLst>
              </a:rPr>
              <a:t> and decide </a:t>
            </a:r>
            <a:r>
              <a:rPr lang="it-IT" sz="2800" b="1" dirty="0" err="1">
                <a:effectLst>
                  <a:glow rad="53099">
                    <a:schemeClr val="accent6">
                      <a:satMod val="180000"/>
                      <a:alpha val="30000"/>
                    </a:schemeClr>
                  </a:glow>
                </a:effectLst>
              </a:rPr>
              <a:t>if</a:t>
            </a:r>
            <a:r>
              <a:rPr lang="it-IT" sz="2800" b="1" dirty="0">
                <a:effectLst>
                  <a:glow rad="53099">
                    <a:schemeClr val="accent6">
                      <a:satMod val="180000"/>
                      <a:alpha val="30000"/>
                    </a:schemeClr>
                  </a:glow>
                </a:effectLst>
              </a:rPr>
              <a:t> </a:t>
            </a:r>
            <a:r>
              <a:rPr lang="it-IT" sz="2800" b="1" dirty="0" smtClean="0">
                <a:effectLst>
                  <a:glow rad="53099">
                    <a:schemeClr val="accent6">
                      <a:satMod val="180000"/>
                      <a:alpha val="30000"/>
                    </a:schemeClr>
                  </a:glow>
                </a:effectLst>
              </a:rPr>
              <a:t> </a:t>
            </a:r>
            <a:r>
              <a:rPr lang="it-IT" sz="2800" b="1" dirty="0" err="1" smtClean="0">
                <a:effectLst>
                  <a:glow rad="53099">
                    <a:schemeClr val="accent6">
                      <a:satMod val="180000"/>
                      <a:alpha val="30000"/>
                    </a:schemeClr>
                  </a:glow>
                </a:effectLst>
              </a:rPr>
              <a:t>they</a:t>
            </a:r>
            <a:r>
              <a:rPr lang="it-IT" sz="2800" b="1" dirty="0" smtClean="0">
                <a:effectLst>
                  <a:glow rad="53099">
                    <a:schemeClr val="accent6">
                      <a:satMod val="180000"/>
                      <a:alpha val="30000"/>
                    </a:schemeClr>
                  </a:glow>
                </a:effectLst>
              </a:rPr>
              <a:t> </a:t>
            </a:r>
            <a:r>
              <a:rPr lang="it-IT" sz="2800" b="1" dirty="0">
                <a:effectLst>
                  <a:glow rad="53099">
                    <a:schemeClr val="accent6">
                      <a:satMod val="180000"/>
                      <a:alpha val="30000"/>
                    </a:schemeClr>
                  </a:glow>
                </a:effectLst>
              </a:rPr>
              <a:t>are TRUE (T)  or  FALSE (F), copy on </a:t>
            </a:r>
            <a:r>
              <a:rPr lang="it-IT" sz="2800" b="1" dirty="0" err="1">
                <a:effectLst>
                  <a:glow rad="53099">
                    <a:schemeClr val="accent6">
                      <a:satMod val="180000"/>
                      <a:alpha val="30000"/>
                    </a:schemeClr>
                  </a:glow>
                </a:effectLst>
              </a:rPr>
              <a:t>your</a:t>
            </a:r>
            <a:r>
              <a:rPr lang="it-IT" sz="2800" b="1" dirty="0">
                <a:effectLst>
                  <a:glow rad="53099">
                    <a:schemeClr val="accent6">
                      <a:satMod val="180000"/>
                      <a:alpha val="30000"/>
                    </a:schemeClr>
                  </a:glow>
                </a:effectLst>
              </a:rPr>
              <a:t> copy book.</a:t>
            </a:r>
            <a:r>
              <a:rPr lang="it-IT" sz="2800" dirty="0"/>
              <a:t/>
            </a:r>
            <a:br>
              <a:rPr lang="it-IT" sz="2800" dirty="0"/>
            </a:br>
            <a:endParaRPr lang="it-IT" sz="2800" dirty="0"/>
          </a:p>
        </p:txBody>
      </p:sp>
      <p:sp>
        <p:nvSpPr>
          <p:cNvPr id="3" name="Sottotitolo 2"/>
          <p:cNvSpPr>
            <a:spLocks noGrp="1"/>
          </p:cNvSpPr>
          <p:nvPr>
            <p:ph type="subTitle" idx="1"/>
          </p:nvPr>
        </p:nvSpPr>
        <p:spPr>
          <a:xfrm>
            <a:off x="1259632" y="1988840"/>
            <a:ext cx="6400800" cy="2785864"/>
          </a:xfrm>
        </p:spPr>
        <p:txBody>
          <a:bodyPr>
            <a:normAutofit fontScale="70000" lnSpcReduction="20000"/>
          </a:bodyPr>
          <a:lstStyle/>
          <a:p>
            <a:pPr marL="514350" lvl="0" indent="-514350" algn="l">
              <a:buFont typeface="+mj-lt"/>
              <a:buAutoNum type="arabicPeriod"/>
            </a:pPr>
            <a:r>
              <a:rPr lang="it-IT" b="1" dirty="0" err="1">
                <a:solidFill>
                  <a:srgbClr val="00B050"/>
                </a:solidFill>
                <a:effectLst>
                  <a:glow rad="53099">
                    <a:schemeClr val="accent6">
                      <a:satMod val="180000"/>
                      <a:alpha val="30000"/>
                    </a:schemeClr>
                  </a:glow>
                </a:effectLst>
              </a:rPr>
              <a:t>Plants</a:t>
            </a:r>
            <a:r>
              <a:rPr lang="it-IT" b="1" dirty="0">
                <a:solidFill>
                  <a:srgbClr val="00B050"/>
                </a:solidFill>
                <a:effectLst>
                  <a:glow rad="53099">
                    <a:schemeClr val="accent6">
                      <a:satMod val="180000"/>
                      <a:alpha val="30000"/>
                    </a:schemeClr>
                  </a:glow>
                </a:effectLst>
              </a:rPr>
              <a:t> help </a:t>
            </a:r>
            <a:r>
              <a:rPr lang="it-IT" b="1" dirty="0" err="1">
                <a:solidFill>
                  <a:srgbClr val="00B050"/>
                </a:solidFill>
                <a:effectLst>
                  <a:glow rad="53099">
                    <a:schemeClr val="accent6">
                      <a:satMod val="180000"/>
                      <a:alpha val="30000"/>
                    </a:schemeClr>
                  </a:glow>
                </a:effectLst>
              </a:rPr>
              <a:t>our</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planet</a:t>
            </a:r>
            <a:r>
              <a:rPr lang="it-IT" b="1" dirty="0">
                <a:solidFill>
                  <a:srgbClr val="00B050"/>
                </a:solidFill>
                <a:effectLst>
                  <a:glow rad="53099">
                    <a:schemeClr val="accent6">
                      <a:satMod val="180000"/>
                      <a:alpha val="30000"/>
                    </a:schemeClr>
                  </a:glow>
                </a:effectLst>
              </a:rPr>
              <a:t>. </a:t>
            </a:r>
            <a:endParaRPr lang="it-IT" dirty="0">
              <a:solidFill>
                <a:srgbClr val="00B050"/>
              </a:solidFill>
            </a:endParaRPr>
          </a:p>
          <a:p>
            <a:pPr marL="514350" lvl="0" indent="-514350" algn="l">
              <a:buFont typeface="+mj-lt"/>
              <a:buAutoNum type="arabicPeriod"/>
            </a:pPr>
            <a:r>
              <a:rPr lang="it-IT" b="1" dirty="0" err="1">
                <a:solidFill>
                  <a:srgbClr val="00B050"/>
                </a:solidFill>
                <a:effectLst>
                  <a:glow rad="53099">
                    <a:schemeClr val="accent6">
                      <a:satMod val="180000"/>
                      <a:alpha val="30000"/>
                    </a:schemeClr>
                  </a:glow>
                </a:effectLst>
              </a:rPr>
              <a:t>Cleaning</a:t>
            </a:r>
            <a:r>
              <a:rPr lang="it-IT" b="1" dirty="0">
                <a:solidFill>
                  <a:srgbClr val="00B050"/>
                </a:solidFill>
                <a:effectLst>
                  <a:glow rad="53099">
                    <a:schemeClr val="accent6">
                      <a:satMod val="180000"/>
                      <a:alpha val="30000"/>
                    </a:schemeClr>
                  </a:glow>
                </a:effectLst>
              </a:rPr>
              <a:t> up </a:t>
            </a:r>
            <a:r>
              <a:rPr lang="it-IT" b="1" dirty="0" err="1">
                <a:solidFill>
                  <a:srgbClr val="00B050"/>
                </a:solidFill>
                <a:effectLst>
                  <a:glow rad="53099">
                    <a:schemeClr val="accent6">
                      <a:satMod val="180000"/>
                      <a:alpha val="30000"/>
                    </a:schemeClr>
                  </a:glow>
                </a:effectLst>
              </a:rPr>
              <a:t>is</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not</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good</a:t>
            </a:r>
            <a:r>
              <a:rPr lang="it-IT" b="1" dirty="0">
                <a:solidFill>
                  <a:srgbClr val="00B050"/>
                </a:solidFill>
                <a:effectLst>
                  <a:glow rad="53099">
                    <a:schemeClr val="accent6">
                      <a:satMod val="180000"/>
                      <a:alpha val="30000"/>
                    </a:schemeClr>
                  </a:glow>
                </a:effectLst>
              </a:rPr>
              <a:t> for the </a:t>
            </a:r>
            <a:r>
              <a:rPr lang="it-IT" b="1" dirty="0" err="1">
                <a:solidFill>
                  <a:srgbClr val="00B050"/>
                </a:solidFill>
                <a:effectLst>
                  <a:glow rad="53099">
                    <a:schemeClr val="accent6">
                      <a:satMod val="180000"/>
                      <a:alpha val="30000"/>
                    </a:schemeClr>
                  </a:glow>
                </a:effectLst>
              </a:rPr>
              <a:t>earth</a:t>
            </a:r>
            <a:r>
              <a:rPr lang="it-IT" b="1" dirty="0">
                <a:solidFill>
                  <a:srgbClr val="00B050"/>
                </a:solidFill>
                <a:effectLst>
                  <a:glow rad="53099">
                    <a:schemeClr val="accent6">
                      <a:satMod val="180000"/>
                      <a:alpha val="30000"/>
                    </a:schemeClr>
                  </a:glow>
                </a:effectLst>
              </a:rPr>
              <a:t>.</a:t>
            </a:r>
            <a:endParaRPr lang="it-IT" dirty="0">
              <a:solidFill>
                <a:srgbClr val="00B050"/>
              </a:solidFill>
            </a:endParaRPr>
          </a:p>
          <a:p>
            <a:pPr marL="514350" lvl="0" indent="-514350" algn="l">
              <a:buFont typeface="+mj-lt"/>
              <a:buAutoNum type="arabicPeriod"/>
            </a:pPr>
            <a:r>
              <a:rPr lang="it-IT" b="1" dirty="0">
                <a:solidFill>
                  <a:srgbClr val="00B050"/>
                </a:solidFill>
                <a:effectLst>
                  <a:glow rad="53099">
                    <a:schemeClr val="accent6">
                      <a:satMod val="180000"/>
                      <a:alpha val="30000"/>
                    </a:schemeClr>
                  </a:glow>
                </a:effectLst>
              </a:rPr>
              <a:t>Car </a:t>
            </a:r>
            <a:r>
              <a:rPr lang="it-IT" b="1" dirty="0" err="1">
                <a:solidFill>
                  <a:srgbClr val="00B050"/>
                </a:solidFill>
                <a:effectLst>
                  <a:glow rad="53099">
                    <a:schemeClr val="accent6">
                      <a:satMod val="180000"/>
                      <a:alpha val="30000"/>
                    </a:schemeClr>
                  </a:glow>
                </a:effectLst>
              </a:rPr>
              <a:t>pollution</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is</a:t>
            </a:r>
            <a:r>
              <a:rPr lang="it-IT" b="1" dirty="0">
                <a:solidFill>
                  <a:srgbClr val="00B050"/>
                </a:solidFill>
                <a:effectLst>
                  <a:glow rad="53099">
                    <a:schemeClr val="accent6">
                      <a:satMod val="180000"/>
                      <a:alpha val="30000"/>
                    </a:schemeClr>
                  </a:glow>
                </a:effectLst>
              </a:rPr>
              <a:t> a </a:t>
            </a:r>
            <a:r>
              <a:rPr lang="it-IT" b="1" dirty="0" err="1">
                <a:solidFill>
                  <a:srgbClr val="00B050"/>
                </a:solidFill>
                <a:effectLst>
                  <a:glow rad="53099">
                    <a:schemeClr val="accent6">
                      <a:satMod val="180000"/>
                      <a:alpha val="30000"/>
                    </a:schemeClr>
                  </a:glow>
                </a:effectLst>
              </a:rPr>
              <a:t>very</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good</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thing</a:t>
            </a:r>
            <a:r>
              <a:rPr lang="it-IT" b="1" dirty="0">
                <a:solidFill>
                  <a:srgbClr val="00B050"/>
                </a:solidFill>
                <a:effectLst>
                  <a:glow rad="53099">
                    <a:schemeClr val="accent6">
                      <a:satMod val="180000"/>
                      <a:alpha val="30000"/>
                    </a:schemeClr>
                  </a:glow>
                </a:effectLst>
              </a:rPr>
              <a:t> for </a:t>
            </a:r>
            <a:r>
              <a:rPr lang="it-IT" b="1" dirty="0" err="1">
                <a:solidFill>
                  <a:srgbClr val="00B050"/>
                </a:solidFill>
                <a:effectLst>
                  <a:glow rad="53099">
                    <a:schemeClr val="accent6">
                      <a:satMod val="180000"/>
                      <a:alpha val="30000"/>
                    </a:schemeClr>
                  </a:glow>
                </a:effectLst>
              </a:rPr>
              <a:t>our</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cities</a:t>
            </a:r>
            <a:r>
              <a:rPr lang="it-IT" b="1" dirty="0">
                <a:solidFill>
                  <a:srgbClr val="00B050"/>
                </a:solidFill>
                <a:effectLst>
                  <a:glow rad="53099">
                    <a:schemeClr val="accent6">
                      <a:satMod val="180000"/>
                      <a:alpha val="30000"/>
                    </a:schemeClr>
                  </a:glow>
                </a:effectLst>
              </a:rPr>
              <a:t>.</a:t>
            </a:r>
            <a:endParaRPr lang="it-IT" dirty="0">
              <a:solidFill>
                <a:srgbClr val="00B050"/>
              </a:solidFill>
            </a:endParaRPr>
          </a:p>
          <a:p>
            <a:pPr marL="514350" lvl="0" indent="-514350" algn="l">
              <a:buFont typeface="+mj-lt"/>
              <a:buAutoNum type="arabicPeriod"/>
            </a:pPr>
            <a:r>
              <a:rPr lang="it-IT" b="1" dirty="0">
                <a:solidFill>
                  <a:srgbClr val="00B050"/>
                </a:solidFill>
                <a:effectLst>
                  <a:glow rad="53099">
                    <a:schemeClr val="accent6">
                      <a:satMod val="180000"/>
                      <a:alpha val="30000"/>
                    </a:schemeClr>
                  </a:glow>
                </a:effectLst>
              </a:rPr>
              <a:t>I love </a:t>
            </a:r>
            <a:r>
              <a:rPr lang="it-IT" b="1" dirty="0" err="1">
                <a:solidFill>
                  <a:srgbClr val="00B050"/>
                </a:solidFill>
                <a:effectLst>
                  <a:glow rad="53099">
                    <a:schemeClr val="accent6">
                      <a:satMod val="180000"/>
                      <a:alpha val="30000"/>
                    </a:schemeClr>
                  </a:glow>
                </a:effectLst>
              </a:rPr>
              <a:t>my</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planet</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if</a:t>
            </a:r>
            <a:r>
              <a:rPr lang="it-IT" b="1" dirty="0">
                <a:solidFill>
                  <a:srgbClr val="00B050"/>
                </a:solidFill>
                <a:effectLst>
                  <a:glow rad="53099">
                    <a:schemeClr val="accent6">
                      <a:satMod val="180000"/>
                      <a:alpha val="30000"/>
                    </a:schemeClr>
                  </a:glow>
                </a:effectLst>
              </a:rPr>
              <a:t> I </a:t>
            </a:r>
            <a:r>
              <a:rPr lang="it-IT" b="1" dirty="0" err="1">
                <a:solidFill>
                  <a:srgbClr val="00B050"/>
                </a:solidFill>
                <a:effectLst>
                  <a:glow rad="53099">
                    <a:schemeClr val="accent6">
                      <a:satMod val="180000"/>
                      <a:alpha val="30000"/>
                    </a:schemeClr>
                  </a:glow>
                </a:effectLst>
              </a:rPr>
              <a:t>let</a:t>
            </a:r>
            <a:r>
              <a:rPr lang="it-IT" b="1" dirty="0">
                <a:solidFill>
                  <a:srgbClr val="00B050"/>
                </a:solidFill>
                <a:effectLst>
                  <a:glow rad="53099">
                    <a:schemeClr val="accent6">
                      <a:satMod val="180000"/>
                      <a:alpha val="30000"/>
                    </a:schemeClr>
                  </a:glow>
                </a:effectLst>
              </a:rPr>
              <a:t> the water </a:t>
            </a:r>
            <a:r>
              <a:rPr lang="it-IT" b="1" dirty="0" err="1">
                <a:solidFill>
                  <a:srgbClr val="00B050"/>
                </a:solidFill>
                <a:effectLst>
                  <a:glow rad="53099">
                    <a:schemeClr val="accent6">
                      <a:satMod val="180000"/>
                      <a:alpha val="30000"/>
                    </a:schemeClr>
                  </a:glow>
                </a:effectLst>
              </a:rPr>
              <a:t>running</a:t>
            </a:r>
            <a:r>
              <a:rPr lang="it-IT" b="1" dirty="0">
                <a:solidFill>
                  <a:srgbClr val="00B050"/>
                </a:solidFill>
                <a:effectLst>
                  <a:glow rad="53099">
                    <a:schemeClr val="accent6">
                      <a:satMod val="180000"/>
                      <a:alpha val="30000"/>
                    </a:schemeClr>
                  </a:glow>
                </a:effectLst>
              </a:rPr>
              <a:t>.</a:t>
            </a:r>
            <a:endParaRPr lang="it-IT" dirty="0">
              <a:solidFill>
                <a:srgbClr val="00B050"/>
              </a:solidFill>
            </a:endParaRPr>
          </a:p>
          <a:p>
            <a:pPr marL="514350" lvl="0" indent="-514350" algn="l">
              <a:buFont typeface="+mj-lt"/>
              <a:buAutoNum type="arabicPeriod"/>
            </a:pPr>
            <a:r>
              <a:rPr lang="it-IT" b="1" dirty="0" err="1">
                <a:solidFill>
                  <a:srgbClr val="00B050"/>
                </a:solidFill>
                <a:effectLst>
                  <a:glow rad="53099">
                    <a:schemeClr val="accent6">
                      <a:satMod val="180000"/>
                      <a:alpha val="30000"/>
                    </a:schemeClr>
                  </a:glow>
                </a:effectLst>
              </a:rPr>
              <a:t>Children</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who</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don’t</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litter</a:t>
            </a:r>
            <a:r>
              <a:rPr lang="it-IT" b="1" dirty="0">
                <a:solidFill>
                  <a:srgbClr val="00B050"/>
                </a:solidFill>
                <a:effectLst>
                  <a:glow rad="53099">
                    <a:schemeClr val="accent6">
                      <a:satMod val="180000"/>
                      <a:alpha val="30000"/>
                    </a:schemeClr>
                  </a:glow>
                </a:effectLst>
              </a:rPr>
              <a:t> are </a:t>
            </a:r>
            <a:r>
              <a:rPr lang="it-IT" b="1" dirty="0" err="1">
                <a:solidFill>
                  <a:srgbClr val="00B050"/>
                </a:solidFill>
                <a:effectLst>
                  <a:glow rad="53099">
                    <a:schemeClr val="accent6">
                      <a:satMod val="180000"/>
                      <a:alpha val="30000"/>
                    </a:schemeClr>
                  </a:glow>
                </a:effectLst>
              </a:rPr>
              <a:t>very</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good</a:t>
            </a:r>
            <a:r>
              <a:rPr lang="it-IT" b="1" dirty="0">
                <a:solidFill>
                  <a:srgbClr val="00B050"/>
                </a:solidFill>
                <a:effectLst>
                  <a:glow rad="53099">
                    <a:schemeClr val="accent6">
                      <a:satMod val="180000"/>
                      <a:alpha val="30000"/>
                    </a:schemeClr>
                  </a:glow>
                </a:effectLst>
              </a:rPr>
              <a:t>!!!!</a:t>
            </a:r>
            <a:endParaRPr lang="it-IT" dirty="0">
              <a:solidFill>
                <a:srgbClr val="00B050"/>
              </a:solidFill>
            </a:endParaRPr>
          </a:p>
          <a:p>
            <a:pPr marL="514350" lvl="0" indent="-514350" algn="l">
              <a:buFont typeface="+mj-lt"/>
              <a:buAutoNum type="arabicPeriod"/>
            </a:pPr>
            <a:r>
              <a:rPr lang="it-IT" b="1" dirty="0" err="1">
                <a:solidFill>
                  <a:srgbClr val="00B050"/>
                </a:solidFill>
                <a:effectLst>
                  <a:glow rad="53099">
                    <a:schemeClr val="accent6">
                      <a:satMod val="180000"/>
                      <a:alpha val="30000"/>
                    </a:schemeClr>
                  </a:glow>
                </a:effectLst>
              </a:rPr>
              <a:t>Collecting</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plastic</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glass</a:t>
            </a:r>
            <a:r>
              <a:rPr lang="it-IT" b="1" dirty="0">
                <a:solidFill>
                  <a:srgbClr val="00B050"/>
                </a:solidFill>
                <a:effectLst>
                  <a:glow rad="53099">
                    <a:schemeClr val="accent6">
                      <a:satMod val="180000"/>
                      <a:alpha val="30000"/>
                    </a:schemeClr>
                  </a:glow>
                </a:effectLst>
              </a:rPr>
              <a:t>, metal and </a:t>
            </a:r>
            <a:r>
              <a:rPr lang="it-IT" b="1" dirty="0" err="1">
                <a:solidFill>
                  <a:srgbClr val="00B050"/>
                </a:solidFill>
                <a:effectLst>
                  <a:glow rad="53099">
                    <a:schemeClr val="accent6">
                      <a:satMod val="180000"/>
                      <a:alpha val="30000"/>
                    </a:schemeClr>
                  </a:glow>
                </a:effectLst>
              </a:rPr>
              <a:t>cardboard</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recycle</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waste</a:t>
            </a:r>
            <a:r>
              <a:rPr lang="it-IT" b="1" dirty="0">
                <a:solidFill>
                  <a:srgbClr val="00B050"/>
                </a:solidFill>
                <a:effectLst>
                  <a:glow rad="53099">
                    <a:schemeClr val="accent6">
                      <a:satMod val="180000"/>
                      <a:alpha val="30000"/>
                    </a:schemeClr>
                  </a:glow>
                </a:effectLst>
              </a:rPr>
              <a:t>) </a:t>
            </a:r>
            <a:r>
              <a:rPr lang="it-IT" b="1" dirty="0" err="1">
                <a:solidFill>
                  <a:srgbClr val="00B050"/>
                </a:solidFill>
                <a:effectLst>
                  <a:glow rad="53099">
                    <a:schemeClr val="accent6">
                      <a:satMod val="180000"/>
                      <a:alpha val="30000"/>
                    </a:schemeClr>
                  </a:glow>
                </a:effectLst>
              </a:rPr>
              <a:t>is</a:t>
            </a:r>
            <a:r>
              <a:rPr lang="it-IT" b="1" dirty="0">
                <a:solidFill>
                  <a:srgbClr val="00B050"/>
                </a:solidFill>
                <a:effectLst>
                  <a:glow rad="53099">
                    <a:schemeClr val="accent6">
                      <a:satMod val="180000"/>
                      <a:alpha val="30000"/>
                    </a:schemeClr>
                  </a:glow>
                </a:effectLst>
              </a:rPr>
              <a:t> a </a:t>
            </a:r>
            <a:r>
              <a:rPr lang="it-IT" b="1" dirty="0" err="1">
                <a:solidFill>
                  <a:srgbClr val="00B050"/>
                </a:solidFill>
                <a:effectLst>
                  <a:glow rad="53099">
                    <a:schemeClr val="accent6">
                      <a:satMod val="180000"/>
                      <a:alpha val="30000"/>
                    </a:schemeClr>
                  </a:glow>
                </a:effectLst>
              </a:rPr>
              <a:t>very</a:t>
            </a:r>
            <a:r>
              <a:rPr lang="it-IT" b="1" dirty="0">
                <a:solidFill>
                  <a:srgbClr val="00B050"/>
                </a:solidFill>
                <a:effectLst>
                  <a:glow rad="53099">
                    <a:schemeClr val="accent6">
                      <a:satMod val="180000"/>
                      <a:alpha val="30000"/>
                    </a:schemeClr>
                  </a:glow>
                </a:effectLst>
              </a:rPr>
              <a:t> big </a:t>
            </a:r>
            <a:r>
              <a:rPr lang="it-IT" b="1" dirty="0" err="1">
                <a:solidFill>
                  <a:srgbClr val="00B050"/>
                </a:solidFill>
                <a:effectLst>
                  <a:glow rad="53099">
                    <a:schemeClr val="accent6">
                      <a:satMod val="180000"/>
                      <a:alpha val="30000"/>
                    </a:schemeClr>
                  </a:glow>
                </a:effectLst>
              </a:rPr>
              <a:t>waste</a:t>
            </a:r>
            <a:r>
              <a:rPr lang="it-IT" b="1" dirty="0">
                <a:solidFill>
                  <a:srgbClr val="00B050"/>
                </a:solidFill>
                <a:effectLst>
                  <a:glow rad="53099">
                    <a:schemeClr val="accent6">
                      <a:satMod val="180000"/>
                      <a:alpha val="30000"/>
                    </a:schemeClr>
                  </a:glow>
                </a:effectLst>
              </a:rPr>
              <a:t> of time….</a:t>
            </a:r>
            <a:endParaRPr lang="it-IT" dirty="0">
              <a:solidFill>
                <a:srgbClr val="00B050"/>
              </a:solidFill>
            </a:endParaRPr>
          </a:p>
          <a:p>
            <a:pPr marL="514350" indent="-514350">
              <a:buFont typeface="+mj-lt"/>
              <a:buAutoNum type="arabicPeriod"/>
            </a:pPr>
            <a:endParaRPr lang="it-IT" dirty="0">
              <a:solidFill>
                <a:srgbClr val="00B050"/>
              </a:solidFill>
            </a:endParaRPr>
          </a:p>
        </p:txBody>
      </p:sp>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6516216" y="4847619"/>
            <a:ext cx="2060451" cy="1600200"/>
          </a:xfrm>
          <a:prstGeom prst="rect">
            <a:avLst/>
          </a:prstGeom>
        </p:spPr>
      </p:pic>
    </p:spTree>
    <p:extLst>
      <p:ext uri="{BB962C8B-B14F-4D97-AF65-F5344CB8AC3E}">
        <p14:creationId xmlns:p14="http://schemas.microsoft.com/office/powerpoint/2010/main" val="104971931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2800" b="1" cap="all" dirty="0">
                <a:effectLst>
                  <a:reflection blurRad="12700" stA="28000" endPos="45000" dist="1003" dir="5400000" sy="-100000" algn="bl"/>
                </a:effectLst>
              </a:rPr>
              <a:t>and </a:t>
            </a:r>
            <a:r>
              <a:rPr lang="it-IT" sz="2800" b="1" cap="all" dirty="0" err="1">
                <a:effectLst>
                  <a:reflection blurRad="12700" stA="28000" endPos="45000" dist="1003" dir="5400000" sy="-100000" algn="bl"/>
                </a:effectLst>
              </a:rPr>
              <a:t>you</a:t>
            </a:r>
            <a:r>
              <a:rPr lang="it-IT" sz="2800" b="1" cap="all" dirty="0">
                <a:effectLst>
                  <a:reflection blurRad="12700" stA="28000" endPos="45000" dist="1003" dir="5400000" sy="-100000" algn="bl"/>
                </a:effectLst>
              </a:rPr>
              <a:t>? </a:t>
            </a:r>
            <a:r>
              <a:rPr lang="it-IT" sz="2800" b="1" cap="all" dirty="0" err="1">
                <a:effectLst>
                  <a:reflection blurRad="12700" stA="28000" endPos="45000" dist="1003" dir="5400000" sy="-100000" algn="bl"/>
                </a:effectLst>
              </a:rPr>
              <a:t>what</a:t>
            </a:r>
            <a:r>
              <a:rPr lang="it-IT" sz="2800" b="1" cap="all" dirty="0">
                <a:effectLst>
                  <a:reflection blurRad="12700" stA="28000" endPos="45000" dist="1003" dir="5400000" sy="-100000" algn="bl"/>
                </a:effectLst>
              </a:rPr>
              <a:t> do </a:t>
            </a:r>
            <a:r>
              <a:rPr lang="it-IT" sz="2800" b="1" cap="all" dirty="0" err="1">
                <a:effectLst>
                  <a:reflection blurRad="12700" stA="28000" endPos="45000" dist="1003" dir="5400000" sy="-100000" algn="bl"/>
                </a:effectLst>
              </a:rPr>
              <a:t>you</a:t>
            </a:r>
            <a:r>
              <a:rPr lang="it-IT" sz="2800" b="1" cap="all" dirty="0">
                <a:effectLst>
                  <a:reflection blurRad="12700" stA="28000" endPos="45000" dist="1003" dir="5400000" sy="-100000" algn="bl"/>
                </a:effectLst>
              </a:rPr>
              <a:t> do to help </a:t>
            </a:r>
            <a:r>
              <a:rPr lang="it-IT" sz="2800" b="1" cap="all" dirty="0" err="1">
                <a:effectLst>
                  <a:reflection blurRad="12700" stA="28000" endPos="45000" dist="1003" dir="5400000" sy="-100000" algn="bl"/>
                </a:effectLst>
              </a:rPr>
              <a:t>our</a:t>
            </a:r>
            <a:r>
              <a:rPr lang="it-IT" sz="2800" b="1" cap="all" dirty="0">
                <a:effectLst>
                  <a:reflection blurRad="12700" stA="28000" endPos="45000" dist="1003" dir="5400000" sy="-100000" algn="bl"/>
                </a:effectLst>
              </a:rPr>
              <a:t> </a:t>
            </a:r>
            <a:r>
              <a:rPr lang="it-IT" sz="2800" b="1" cap="all" dirty="0" err="1">
                <a:effectLst>
                  <a:reflection blurRad="12700" stA="28000" endPos="45000" dist="1003" dir="5400000" sy="-100000" algn="bl"/>
                </a:effectLst>
              </a:rPr>
              <a:t>planet</a:t>
            </a:r>
            <a:r>
              <a:rPr lang="it-IT" sz="2800" b="1" cap="all" dirty="0">
                <a:effectLst>
                  <a:reflection blurRad="12700" stA="28000" endPos="45000" dist="1003" dir="5400000" sy="-100000" algn="bl"/>
                </a:effectLst>
              </a:rPr>
              <a:t>?</a:t>
            </a:r>
            <a:r>
              <a:rPr lang="it-IT" sz="2800" b="1" cap="all" dirty="0"/>
              <a:t> </a:t>
            </a:r>
            <a:r>
              <a:rPr lang="it-IT" sz="2800" dirty="0"/>
              <a:t/>
            </a:r>
            <a:br>
              <a:rPr lang="it-IT" sz="2800" dirty="0"/>
            </a:br>
            <a:r>
              <a:rPr lang="it-IT" sz="2800" b="1" cap="all" dirty="0" err="1">
                <a:effectLst>
                  <a:reflection blurRad="12700" stA="28000" endPos="45000" dist="1003" dir="5400000" sy="-100000" algn="bl"/>
                </a:effectLst>
              </a:rPr>
              <a:t>write</a:t>
            </a:r>
            <a:r>
              <a:rPr lang="it-IT" sz="2800" b="1" cap="all" dirty="0">
                <a:effectLst>
                  <a:reflection blurRad="12700" stA="28000" endPos="45000" dist="1003" dir="5400000" sy="-100000" algn="bl"/>
                </a:effectLst>
              </a:rPr>
              <a:t> on </a:t>
            </a:r>
            <a:r>
              <a:rPr lang="it-IT" sz="2800" b="1" cap="all" dirty="0" err="1">
                <a:effectLst>
                  <a:reflection blurRad="12700" stA="28000" endPos="45000" dist="1003" dir="5400000" sy="-100000" algn="bl"/>
                </a:effectLst>
              </a:rPr>
              <a:t>your</a:t>
            </a:r>
            <a:r>
              <a:rPr lang="it-IT" sz="2800" b="1" cap="all" dirty="0">
                <a:effectLst>
                  <a:reflection blurRad="12700" stA="28000" endPos="45000" dist="1003" dir="5400000" sy="-100000" algn="bl"/>
                </a:effectLst>
              </a:rPr>
              <a:t> copy book. </a:t>
            </a:r>
            <a:r>
              <a:rPr lang="it-IT" sz="2800" dirty="0"/>
              <a:t/>
            </a:r>
            <a:br>
              <a:rPr lang="it-IT" sz="2800" dirty="0"/>
            </a:br>
            <a:endParaRPr lang="it-IT" sz="2800" dirty="0"/>
          </a:p>
        </p:txBody>
      </p:sp>
      <p:sp>
        <p:nvSpPr>
          <p:cNvPr id="3" name="Sottotitolo 2"/>
          <p:cNvSpPr>
            <a:spLocks noGrp="1"/>
          </p:cNvSpPr>
          <p:nvPr>
            <p:ph type="subTitle" idx="1"/>
          </p:nvPr>
        </p:nvSpPr>
        <p:spPr/>
        <p:txBody>
          <a:bodyPr/>
          <a:lstStyle/>
          <a:p>
            <a:r>
              <a:rPr lang="it-IT" b="1" dirty="0" err="1">
                <a:effectLst>
                  <a:outerShdw blurRad="25502" dist="23000" dir="7020000" algn="tl">
                    <a:srgbClr val="000000">
                      <a:alpha val="50000"/>
                    </a:srgbClr>
                  </a:outerShdw>
                </a:effectLst>
              </a:rPr>
              <a:t>When</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you</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have</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finished</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sing</a:t>
            </a:r>
            <a:r>
              <a:rPr lang="it-IT" b="1" dirty="0">
                <a:effectLst>
                  <a:outerShdw blurRad="25502" dist="23000" dir="7020000" algn="tl">
                    <a:srgbClr val="000000">
                      <a:alpha val="50000"/>
                    </a:srgbClr>
                  </a:outerShdw>
                </a:effectLst>
              </a:rPr>
              <a:t> </a:t>
            </a:r>
            <a:r>
              <a:rPr lang="it-IT" b="1" dirty="0" err="1">
                <a:effectLst>
                  <a:outerShdw blurRad="25502" dist="23000" dir="7020000" algn="tl">
                    <a:srgbClr val="000000">
                      <a:alpha val="50000"/>
                    </a:srgbClr>
                  </a:outerShdw>
                </a:effectLst>
              </a:rPr>
              <a:t>along</a:t>
            </a:r>
            <a:r>
              <a:rPr lang="it-IT" b="1" dirty="0">
                <a:effectLst>
                  <a:outerShdw blurRad="25502" dist="23000" dir="7020000" algn="tl">
                    <a:srgbClr val="000000">
                      <a:alpha val="50000"/>
                    </a:srgbClr>
                  </a:outerShdw>
                </a:effectLst>
              </a:rPr>
              <a:t>         </a:t>
            </a:r>
            <a:r>
              <a:rPr lang="it-IT" u="sng" dirty="0">
                <a:hlinkClick r:id="rId2"/>
              </a:rPr>
              <a:t>https://www.youtube.com/watch?v=yfhyXx1kCz0</a:t>
            </a:r>
            <a:endParaRPr lang="it-IT" dirty="0"/>
          </a:p>
          <a:p>
            <a:endParaRPr lang="it-IT" dirty="0"/>
          </a:p>
        </p:txBody>
      </p:sp>
      <p:pic>
        <p:nvPicPr>
          <p:cNvPr id="4" name="Immagine 3" descr="C:\Users\user\AppData\Local\Microsoft\Windows\Temporary Internet Files\Content.IE5\V6K5OM4M\music-2028528_960_720[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979213"/>
            <a:ext cx="2276475" cy="1563370"/>
          </a:xfrm>
          <a:prstGeom prst="rect">
            <a:avLst/>
          </a:prstGeom>
          <a:noFill/>
          <a:ln>
            <a:noFill/>
          </a:ln>
        </p:spPr>
      </p:pic>
    </p:spTree>
    <p:extLst>
      <p:ext uri="{BB962C8B-B14F-4D97-AF65-F5344CB8AC3E}">
        <p14:creationId xmlns:p14="http://schemas.microsoft.com/office/powerpoint/2010/main" val="19414647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1115</TotalTime>
  <Words>715</Words>
  <Application>Microsoft Office PowerPoint</Application>
  <PresentationFormat>Presentazione su schermo (4:3)</PresentationFormat>
  <Paragraphs>49</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Presentazione standard di PowerPoint</vt:lpstr>
      <vt:lpstr>Earth day adesso vi chiederete…. </vt:lpstr>
      <vt:lpstr>Cosa è successo …dopo?</vt:lpstr>
      <vt:lpstr>Ecco alcuni consigli utili per  difendere la nostra TERRA e salvaguardarla</vt:lpstr>
      <vt:lpstr>Per iniziare…..</vt:lpstr>
      <vt:lpstr>E poi…..</vt:lpstr>
      <vt:lpstr>Presentazione standard di PowerPoint</vt:lpstr>
      <vt:lpstr>Now  read the sentences and decide if  they are TRUE (T)  or  FALSE (F), copy on your copy book. </vt:lpstr>
      <vt:lpstr>and you? what do you do to help our planet?  write on your copy book.  </vt:lpstr>
      <vt:lpstr> Earth        song Earth is home  to you and me Let’s try our best to keep it clean (Ok, let’s see how we can keep our earth clean) Don’t drop your rubbish   Don’t leave the water running Don’t use up all the plastic Do you really need the light on? Earth is home to you and me Let’s try our best to keep it clean I’ll try my best….to keep it green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Tiziana</dc:creator>
  <cp:lastModifiedBy>Tiziana</cp:lastModifiedBy>
  <cp:revision>11</cp:revision>
  <dcterms:created xsi:type="dcterms:W3CDTF">2020-04-20T16:16:27Z</dcterms:created>
  <dcterms:modified xsi:type="dcterms:W3CDTF">2020-04-21T10:52:26Z</dcterms:modified>
</cp:coreProperties>
</file>