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4" r:id="rId5"/>
    <p:sldId id="260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wm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wm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5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972994"/>
          </a:xfrm>
        </p:spPr>
        <p:txBody>
          <a:bodyPr>
            <a:normAutofit fontScale="90000"/>
          </a:bodyPr>
          <a:lstStyle/>
          <a:p>
            <a:pPr algn="r"/>
            <a:r>
              <a:rPr lang="it-IT" b="1" dirty="0" smtClean="0">
                <a:solidFill>
                  <a:srgbClr val="FFC000"/>
                </a:solidFill>
              </a:rPr>
              <a:t>GLI AGGETTIVI E I PRONOMI DIMOSTRATIVI</a:t>
            </a:r>
            <a:br>
              <a:rPr lang="it-IT" b="1" dirty="0" smtClean="0">
                <a:solidFill>
                  <a:srgbClr val="FFC000"/>
                </a:solidFill>
              </a:rPr>
            </a:br>
            <a:r>
              <a:rPr lang="it-IT" b="1" dirty="0" smtClean="0">
                <a:solidFill>
                  <a:srgbClr val="FFC000"/>
                </a:solidFill>
              </a:rPr>
              <a:t/>
            </a:r>
            <a:br>
              <a:rPr lang="it-IT" b="1" dirty="0" smtClean="0">
                <a:solidFill>
                  <a:srgbClr val="FFC000"/>
                </a:solidFill>
              </a:rPr>
            </a:br>
            <a:r>
              <a:rPr lang="it-IT" b="1" dirty="0">
                <a:solidFill>
                  <a:srgbClr val="FFC000"/>
                </a:solidFill>
              </a:rPr>
              <a:t/>
            </a:r>
            <a:br>
              <a:rPr lang="it-IT" b="1" dirty="0">
                <a:solidFill>
                  <a:srgbClr val="FFC000"/>
                </a:solidFill>
              </a:rPr>
            </a:br>
            <a:r>
              <a:rPr lang="it-IT" sz="3600" b="1" dirty="0" smtClean="0">
                <a:solidFill>
                  <a:srgbClr val="FFC000"/>
                </a:solidFill>
              </a:rPr>
              <a:t>Grammatica Classi 4</a:t>
            </a:r>
            <a:endParaRPr lang="it-IT" sz="3600" b="1" dirty="0">
              <a:solidFill>
                <a:srgbClr val="FFC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9" t="10065" r="-2527"/>
          <a:stretch/>
        </p:blipFill>
        <p:spPr>
          <a:xfrm>
            <a:off x="2125014" y="2009104"/>
            <a:ext cx="5035640" cy="4571999"/>
          </a:xfrm>
          <a:prstGeom prst="rect">
            <a:avLst/>
          </a:prstGeom>
        </p:spPr>
      </p:pic>
      <p:pic>
        <p:nvPicPr>
          <p:cNvPr id="11" name="Segnale acust. registr.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8958" y="574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1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8391595"/>
              </p:ext>
            </p:extLst>
          </p:nvPr>
        </p:nvGraphicFramePr>
        <p:xfrm>
          <a:off x="1287888" y="2031024"/>
          <a:ext cx="9933389" cy="464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296"/>
                <a:gridCol w="2451031"/>
                <a:gridCol w="2451031"/>
                <a:gridCol w="2451031"/>
              </a:tblGrid>
              <a:tr h="662890">
                <a:tc gridSpan="4">
                  <a:txBody>
                    <a:bodyPr/>
                    <a:lstStyle/>
                    <a:p>
                      <a:pPr algn="ctr"/>
                      <a:r>
                        <a:rPr lang="it-IT" sz="3200" dirty="0" smtClean="0"/>
                        <a:t>AGGETTIVI E PRONOMI DIMOSTRATIVI</a:t>
                      </a:r>
                      <a:endParaRPr lang="it-IT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18668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SINGOLARE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PLURALE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18668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C000"/>
                          </a:solidFill>
                        </a:rPr>
                        <a:t>MASCHILE</a:t>
                      </a:r>
                      <a:endParaRPr lang="it-IT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C000"/>
                          </a:solidFill>
                        </a:rPr>
                        <a:t>FEMMINILE</a:t>
                      </a:r>
                      <a:endParaRPr lang="it-IT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C000"/>
                          </a:solidFill>
                        </a:rPr>
                        <a:t>MASCHILE </a:t>
                      </a:r>
                      <a:endParaRPr lang="it-IT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C000"/>
                          </a:solidFill>
                        </a:rPr>
                        <a:t>FEMMINILE</a:t>
                      </a:r>
                      <a:endParaRPr lang="it-IT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18668">
                <a:tc>
                  <a:txBody>
                    <a:bodyPr/>
                    <a:lstStyle/>
                    <a:p>
                      <a:r>
                        <a:rPr lang="it-IT" dirty="0" smtClean="0"/>
                        <a:t>questo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questa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questi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queste</a:t>
                      </a:r>
                      <a:endParaRPr lang="it-IT" dirty="0"/>
                    </a:p>
                  </a:txBody>
                  <a:tcPr/>
                </a:tc>
              </a:tr>
              <a:tr h="418668">
                <a:tc>
                  <a:txBody>
                    <a:bodyPr/>
                    <a:lstStyle/>
                    <a:p>
                      <a:r>
                        <a:rPr lang="it-IT" dirty="0" smtClean="0"/>
                        <a:t>codesto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codesta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codesti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codeste</a:t>
                      </a:r>
                      <a:endParaRPr lang="it-IT" dirty="0"/>
                    </a:p>
                  </a:txBody>
                  <a:tcPr/>
                </a:tc>
              </a:tr>
              <a:tr h="1046669">
                <a:tc>
                  <a:txBody>
                    <a:bodyPr/>
                    <a:lstStyle/>
                    <a:p>
                      <a:r>
                        <a:rPr lang="it-IT" dirty="0" smtClean="0"/>
                        <a:t>quello</a:t>
                      </a:r>
                    </a:p>
                    <a:p>
                      <a:r>
                        <a:rPr lang="it-IT" dirty="0" smtClean="0"/>
                        <a:t>quell’</a:t>
                      </a:r>
                    </a:p>
                    <a:p>
                      <a:r>
                        <a:rPr lang="it-IT" dirty="0" smtClean="0"/>
                        <a:t>quel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quella</a:t>
                      </a:r>
                    </a:p>
                    <a:p>
                      <a:r>
                        <a:rPr lang="it-IT" dirty="0" smtClean="0"/>
                        <a:t>quell’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quegli</a:t>
                      </a:r>
                    </a:p>
                    <a:p>
                      <a:r>
                        <a:rPr lang="it-IT" dirty="0" smtClean="0"/>
                        <a:t>quei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quelle</a:t>
                      </a:r>
                    </a:p>
                  </a:txBody>
                  <a:tcPr/>
                </a:tc>
              </a:tr>
              <a:tr h="418668">
                <a:tc>
                  <a:txBody>
                    <a:bodyPr/>
                    <a:lstStyle/>
                    <a:p>
                      <a:r>
                        <a:rPr lang="it-IT" dirty="0" smtClean="0"/>
                        <a:t>stesso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stessa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stessi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stesse</a:t>
                      </a:r>
                      <a:endParaRPr lang="it-IT" dirty="0"/>
                    </a:p>
                  </a:txBody>
                  <a:tcPr/>
                </a:tc>
              </a:tr>
              <a:tr h="418668">
                <a:tc>
                  <a:txBody>
                    <a:bodyPr/>
                    <a:lstStyle/>
                    <a:p>
                      <a:r>
                        <a:rPr lang="it-IT" dirty="0" smtClean="0"/>
                        <a:t>medesimo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medesima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medesimi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medesime</a:t>
                      </a:r>
                      <a:endParaRPr lang="it-IT" dirty="0"/>
                    </a:p>
                  </a:txBody>
                  <a:tcPr/>
                </a:tc>
              </a:tr>
              <a:tr h="418668">
                <a:tc>
                  <a:txBody>
                    <a:bodyPr/>
                    <a:lstStyle/>
                    <a:p>
                      <a:r>
                        <a:rPr lang="it-IT" dirty="0" smtClean="0"/>
                        <a:t>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tali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tali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545465" y="360608"/>
            <a:ext cx="9800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</a:t>
            </a:r>
            <a:r>
              <a:rPr lang="it-IT" dirty="0">
                <a:solidFill>
                  <a:srgbClr val="FFC000"/>
                </a:solidFill>
              </a:rPr>
              <a:t>aggettivi dimostrativi </a:t>
            </a:r>
            <a:r>
              <a:rPr lang="it-IT" dirty="0"/>
              <a:t>si aggiungono ai </a:t>
            </a:r>
            <a:r>
              <a:rPr lang="it-IT" dirty="0" smtClean="0"/>
              <a:t>nomi </a:t>
            </a:r>
            <a:r>
              <a:rPr lang="it-IT" dirty="0"/>
              <a:t>per indicare la posizione nello </a:t>
            </a:r>
            <a:r>
              <a:rPr lang="it-IT" dirty="0" smtClean="0"/>
              <a:t>spazio e </a:t>
            </a:r>
            <a:r>
              <a:rPr lang="it-IT" dirty="0"/>
              <a:t>nel tempo rispetto a chi parla e a chi ascolta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/>
              <a:t>I </a:t>
            </a:r>
            <a:r>
              <a:rPr lang="it-IT" dirty="0">
                <a:solidFill>
                  <a:srgbClr val="FFC000"/>
                </a:solidFill>
              </a:rPr>
              <a:t>pronomi </a:t>
            </a:r>
            <a:r>
              <a:rPr lang="it-IT" dirty="0" smtClean="0">
                <a:solidFill>
                  <a:srgbClr val="FFC000"/>
                </a:solidFill>
              </a:rPr>
              <a:t>dimostrativi </a:t>
            </a:r>
            <a:r>
              <a:rPr lang="it-IT" dirty="0" smtClean="0"/>
              <a:t>hanno </a:t>
            </a:r>
            <a:r>
              <a:rPr lang="it-IT" dirty="0"/>
              <a:t>la stessa funzione degli aggettivi ma sostituiscono il nome indicato.</a:t>
            </a:r>
          </a:p>
          <a:p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7398" y="932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1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dirty="0" smtClean="0">
                <a:solidFill>
                  <a:srgbClr val="FFC000"/>
                </a:solidFill>
              </a:rPr>
              <a:t> Ora copia e completa le frasi con l’aggettivo dimostrativo adatto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59988" y="2133600"/>
            <a:ext cx="9844624" cy="43375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…………. </a:t>
            </a:r>
            <a:r>
              <a:rPr lang="it-IT" dirty="0"/>
              <a:t>p</a:t>
            </a:r>
            <a:r>
              <a:rPr lang="it-IT" dirty="0" smtClean="0"/>
              <a:t>enna di chi è ?</a:t>
            </a:r>
          </a:p>
          <a:p>
            <a:pPr marL="0" indent="0">
              <a:buNone/>
            </a:pPr>
            <a:r>
              <a:rPr lang="it-IT" dirty="0" smtClean="0"/>
              <a:t>L’anno scorso sono andato in montagna: non dimenticherò mai……….,</a:t>
            </a:r>
          </a:p>
          <a:p>
            <a:pPr marL="0" indent="0">
              <a:buNone/>
            </a:pPr>
            <a:r>
              <a:rPr lang="it-IT" dirty="0" smtClean="0"/>
              <a:t>Vacanza.</a:t>
            </a:r>
          </a:p>
          <a:p>
            <a:pPr marL="0" indent="0">
              <a:buNone/>
            </a:pPr>
            <a:r>
              <a:rPr lang="it-IT" dirty="0" smtClean="0"/>
              <a:t>……….. gattini sono molto graziosi. </a:t>
            </a:r>
          </a:p>
          <a:p>
            <a:pPr marL="0" indent="0">
              <a:buNone/>
            </a:pPr>
            <a:r>
              <a:rPr lang="it-IT" dirty="0" smtClean="0"/>
              <a:t>………..albero laggiù è carico di ciliegie</a:t>
            </a:r>
          </a:p>
          <a:p>
            <a:pPr marL="0" indent="0">
              <a:buNone/>
            </a:pPr>
            <a:r>
              <a:rPr lang="it-IT" dirty="0" smtClean="0"/>
              <a:t>Chi ti ha messo in testa …………..idee?</a:t>
            </a:r>
          </a:p>
          <a:p>
            <a:pPr marL="0" indent="0">
              <a:buNone/>
            </a:pPr>
            <a:r>
              <a:rPr lang="it-IT" dirty="0" smtClean="0"/>
              <a:t>Marisa è una di ……….persone veramente affidabili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mtClean="0">
                <a:solidFill>
                  <a:srgbClr val="FFC000"/>
                </a:solidFill>
              </a:rPr>
              <a:t> </a:t>
            </a:r>
            <a:r>
              <a:rPr lang="it-IT" smtClean="0"/>
              <a:t> </a:t>
            </a:r>
            <a:r>
              <a:rPr lang="it-IT" dirty="0"/>
              <a:t>S</a:t>
            </a:r>
            <a:r>
              <a:rPr lang="it-IT" dirty="0" smtClean="0"/>
              <a:t>crivi tu 3 frasi con gli aggettivi dimostrativi  e 3 frasi con il pronome dimostrativo</a:t>
            </a:r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67742" y="30082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43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8793" y="1300766"/>
            <a:ext cx="9830359" cy="4868214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QUESTO</a:t>
            </a:r>
            <a:r>
              <a:rPr lang="it-IT" dirty="0" smtClean="0"/>
              <a:t> indica una persona o una cosa vicina a chi parla;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CODESTO</a:t>
            </a:r>
            <a:r>
              <a:rPr lang="it-IT" dirty="0" smtClean="0"/>
              <a:t> indica una persona o una cosa lontana da chi parla ma vicina a chi ascolta;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QUELLO</a:t>
            </a:r>
            <a:r>
              <a:rPr lang="it-IT" dirty="0" smtClean="0"/>
              <a:t> indica una persona o una cosa lontana da chi parla e da chi ascolta;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STESSO</a:t>
            </a:r>
            <a:r>
              <a:rPr lang="it-IT" dirty="0" smtClean="0"/>
              <a:t> e </a:t>
            </a:r>
            <a:r>
              <a:rPr lang="it-IT" dirty="0" smtClean="0">
                <a:solidFill>
                  <a:srgbClr val="FFC000"/>
                </a:solidFill>
              </a:rPr>
              <a:t>MEDESIMO</a:t>
            </a:r>
            <a:r>
              <a:rPr lang="it-IT" dirty="0" smtClean="0"/>
              <a:t> indicano uguaglianza.</a:t>
            </a:r>
          </a:p>
          <a:p>
            <a:pPr marL="0" indent="0">
              <a:buNone/>
            </a:pPr>
            <a:r>
              <a:rPr lang="it-IT" dirty="0"/>
              <a:t>E</a:t>
            </a:r>
            <a:r>
              <a:rPr lang="it-IT" dirty="0" smtClean="0"/>
              <a:t>sempi: Ho letto lo</a:t>
            </a:r>
            <a:r>
              <a:rPr lang="it-IT" dirty="0" smtClean="0">
                <a:solidFill>
                  <a:srgbClr val="FFC000"/>
                </a:solidFill>
              </a:rPr>
              <a:t> stesso </a:t>
            </a:r>
            <a:r>
              <a:rPr lang="it-IT" dirty="0" smtClean="0"/>
              <a:t>libro che hai letto tu;</a:t>
            </a:r>
          </a:p>
          <a:p>
            <a:pPr marL="0" indent="0">
              <a:buNone/>
            </a:pPr>
            <a:r>
              <a:rPr lang="it-IT" dirty="0"/>
              <a:t>h</a:t>
            </a:r>
            <a:r>
              <a:rPr lang="it-IT" dirty="0" smtClean="0"/>
              <a:t>o letto il </a:t>
            </a:r>
            <a:r>
              <a:rPr lang="it-IT" dirty="0" smtClean="0">
                <a:solidFill>
                  <a:srgbClr val="FFC000"/>
                </a:solidFill>
              </a:rPr>
              <a:t>medesimo</a:t>
            </a:r>
            <a:r>
              <a:rPr lang="it-IT" dirty="0" smtClean="0"/>
              <a:t> libro che hai letto tu;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TALE</a:t>
            </a:r>
            <a:r>
              <a:rPr lang="it-IT" dirty="0" smtClean="0"/>
              <a:t> ha lo stesso significato di </a:t>
            </a:r>
            <a:r>
              <a:rPr lang="it-IT" sz="1600" dirty="0" smtClean="0">
                <a:solidFill>
                  <a:srgbClr val="FFC000"/>
                </a:solidFill>
              </a:rPr>
              <a:t>QUESTO.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chemeClr val="tx1"/>
                </a:solidFill>
              </a:rPr>
              <a:t>Esempi: </a:t>
            </a:r>
            <a:r>
              <a:rPr lang="it-IT" sz="1600" dirty="0" smtClean="0">
                <a:solidFill>
                  <a:srgbClr val="FFC000"/>
                </a:solidFill>
              </a:rPr>
              <a:t>Questo </a:t>
            </a:r>
            <a:r>
              <a:rPr lang="it-IT" sz="1600" dirty="0" smtClean="0">
                <a:solidFill>
                  <a:schemeClr val="tx1"/>
                </a:solidFill>
              </a:rPr>
              <a:t>libro è mio.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FFC000"/>
                </a:solidFill>
              </a:rPr>
              <a:t>Tale </a:t>
            </a:r>
            <a:r>
              <a:rPr lang="it-IT" sz="1600" dirty="0" smtClean="0">
                <a:solidFill>
                  <a:schemeClr val="tx1"/>
                </a:solidFill>
              </a:rPr>
              <a:t>libro è mio.</a:t>
            </a:r>
          </a:p>
          <a:p>
            <a:pPr marL="0" indent="0" algn="ctr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it-IT" sz="2400" dirty="0" smtClean="0">
                <a:solidFill>
                  <a:schemeClr val="tx1"/>
                </a:solidFill>
              </a:rPr>
              <a:t>Tutti hanno genere e numero, a differenza di </a:t>
            </a:r>
            <a:r>
              <a:rPr lang="it-IT" sz="2400" dirty="0" smtClean="0">
                <a:solidFill>
                  <a:srgbClr val="FFC000"/>
                </a:solidFill>
              </a:rPr>
              <a:t>«tale»</a:t>
            </a:r>
            <a:r>
              <a:rPr lang="it-IT" sz="2400" dirty="0" smtClean="0">
                <a:solidFill>
                  <a:schemeClr val="tx1"/>
                </a:solidFill>
              </a:rPr>
              <a:t> che è invariabile nel genere, ma non nel numero.</a:t>
            </a:r>
          </a:p>
          <a:p>
            <a:pPr marL="0" indent="0">
              <a:buNone/>
            </a:pP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78794" y="360608"/>
            <a:ext cx="998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</a:rPr>
              <a:t>SPIEGHIAMOLI Più NEL DETTAGLIO</a:t>
            </a:r>
            <a:endParaRPr lang="it-IT" sz="2800" b="1" dirty="0">
              <a:solidFill>
                <a:srgbClr val="FFC000"/>
              </a:solidFill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9860" y="3125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7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859" y="180305"/>
            <a:ext cx="5872764" cy="651670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27" y="180306"/>
            <a:ext cx="5589432" cy="65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5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2131" y="624110"/>
            <a:ext cx="10242482" cy="128089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BUON LAVORO A TUTTI!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178" y="1905000"/>
            <a:ext cx="8607952" cy="4315495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4710" y="959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6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341</TotalTime>
  <Words>287</Words>
  <Application>Microsoft Office PowerPoint</Application>
  <PresentationFormat>Personalizzato</PresentationFormat>
  <Paragraphs>63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Filo</vt:lpstr>
      <vt:lpstr>GLI AGGETTIVI E I PRONOMI DIMOSTRATIVI   Grammatica Classi 4</vt:lpstr>
      <vt:lpstr>Diapositiva 2</vt:lpstr>
      <vt:lpstr> Ora copia e completa le frasi con l’aggettivo dimostrativo adatto </vt:lpstr>
      <vt:lpstr>Diapositiva 4</vt:lpstr>
      <vt:lpstr>Diapositiva 5</vt:lpstr>
      <vt:lpstr>BUON LAVORO A TUTTI!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AGGETTIVI E I PRONOMI DIMOSTRATIVI</dc:title>
  <dc:creator>Utente Windows</dc:creator>
  <cp:lastModifiedBy>rosy</cp:lastModifiedBy>
  <cp:revision>41</cp:revision>
  <dcterms:created xsi:type="dcterms:W3CDTF">2020-04-04T08:46:31Z</dcterms:created>
  <dcterms:modified xsi:type="dcterms:W3CDTF">2020-04-16T16:25:47Z</dcterms:modified>
</cp:coreProperties>
</file>