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  <p:sldMasterId id="2147483712" r:id="rId3"/>
    <p:sldMasterId id="2147483730" r:id="rId4"/>
    <p:sldMasterId id="214748374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08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66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72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8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951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42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332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861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01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352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47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03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93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4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745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001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013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529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769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143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4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747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815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430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0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252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825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950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79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711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91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911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266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134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295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273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794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230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839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230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587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34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171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95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793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007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486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01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768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5814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39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067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9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92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354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03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0934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751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387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08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446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9E53E2-BFA0-405D-AB05-2E3326E13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C47333-7C26-411A-8653-F656B57E7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54DA9C-C087-4045-BF84-AF3209EC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854696-5249-47A1-88FA-96090BC4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6127E9-5512-42CF-9FFD-486F1379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993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018351-02E1-41C8-85E1-44054CB9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61D591-0491-43CA-8009-707A80C20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90639E-94DC-4FA8-9E7F-6BACD321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17413C-70C0-4981-9F5E-4CE6F302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CA2916-1A22-4351-AF5D-7E6EA34F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579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5ECB1-A23C-4EDB-8D64-E26533D7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49F024-AF53-462B-9F21-43B3A121A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F23F51-D0DF-4BFD-8FCD-1E6384B7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A464B6-FF63-4B60-BDB5-C515BF85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7EE8E0-6695-439B-8E23-268178DF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4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8809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6D3C7-DFE4-40D0-BF12-FEEB8E57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F06958-8180-4D16-B2F8-3AA138833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CEE589-4480-4EBF-AA53-0C1589CD2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8F3CA0-3689-49EC-A63C-06FD89A0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CCFF2F-44D1-4DF0-9157-B6A84715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52138-29FB-4DC6-8C4A-A918D7AC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839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7FD3F-F635-4302-AD16-F041CAAD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073ACA-7590-4A4C-9FDE-510EBBD9D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256BCA-8569-4993-B4BF-8FA2F53E3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22B1FC-858E-491E-969A-353C0F2CF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BDF838-4224-4E93-AFEE-1A43ECED0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08ECAB4-537B-49D5-B3FD-C5CDE022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497D890-D8C3-4610-91CE-04013295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418B229-E7F5-4211-8CD1-012334DB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2816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B91B9-2D13-4DCC-8627-9766D992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E542AE2-6AB8-42CD-AA3C-4E895148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199D308-1308-4957-A2B0-AE2B09CE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C606F7-4A76-4020-AE0D-A0E1A8E3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40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2CBEBE-2300-44DF-835D-AD570D03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751736-6731-46AC-BD6D-0830B11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C8255D-7E0D-4AA6-A09E-CF87B61A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7809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1DA6A-DB7D-49BC-8695-46B9C626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254BB6-3F9C-42C1-9F7A-843919E55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EFD75D-AF93-401E-BBB9-2E498874C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9BA8C4-0FDF-4A70-84A6-75E6B529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2E2B71-3CF4-4C3A-9BFA-AB557B61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319D4E-D243-4ADF-8C9D-049FF1DA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0013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76CBD-B2B5-4AB9-91B7-0A6A3B03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E43F03D-B48D-46FB-BC4B-C6F3ACF2F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FCF600-F3DA-443F-8D9F-B6687F8D6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010065-39FE-48EF-812F-35718E89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040F7-18A2-40E4-832F-6E5C23E0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190502-D5A9-435E-9BB4-8D8E1D28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900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8DA4F3-8D72-4FDB-91A8-CFF15EEA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4CB0A3-59ED-45B2-9D96-684906219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3221B1-E982-4459-8DD6-5CA8C6D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19AF47-6B01-4E5E-99B9-37F135F4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7D5EFC-D6D6-48D5-949A-78B6539D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642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B9C057-C3AB-467A-9249-AAFFD6B97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0AA4C5-59FE-4D18-B0CC-E38428BB4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F7E323-50C8-4934-BD5B-AA320930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42CFFA-AA20-477E-9648-A49EAFF5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77757-193B-4A54-9B2C-B7BF10A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99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009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87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4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179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68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481AAC-E186-4E85-A850-DE07BE4D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25A7BF-0B9A-4CEE-84FC-EC8E0CC58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6A3131-886F-40DE-9462-AAF8EBAAC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A42C-1259-4362-B2E2-4CDB4F994987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6FEACC-AA13-4A17-8C61-4707305BB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359626-0BDE-458F-8AD2-297557111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862F5-44EE-4EC3-9466-DB1111300B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59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OD7u11c2l1o?feature=oembed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4BD195-39C8-4F31-8E9A-4BEAE2A4E5E2}"/>
              </a:ext>
            </a:extLst>
          </p:cNvPr>
          <p:cNvSpPr txBox="1"/>
          <p:nvPr/>
        </p:nvSpPr>
        <p:spPr>
          <a:xfrm>
            <a:off x="1334278" y="27992"/>
            <a:ext cx="9638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>
                <a:solidFill>
                  <a:srgbClr val="FF0000"/>
                </a:solidFill>
              </a:rPr>
              <a:t>Le proprietà dell’addizione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CCCEBB-DC19-42C2-B7A2-0E25D0717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34" y="954266"/>
            <a:ext cx="4522786" cy="5810428"/>
          </a:xfrm>
          <a:prstGeom prst="rect">
            <a:avLst/>
          </a:prstGeom>
        </p:spPr>
      </p:pic>
      <p:pic>
        <p:nvPicPr>
          <p:cNvPr id="2" name="Presentazione">
            <a:hlinkClick r:id="" action="ppaction://media"/>
            <a:extLst>
              <a:ext uri="{FF2B5EF4-FFF2-40B4-BE49-F238E27FC236}">
                <a16:creationId xmlns:a16="http://schemas.microsoft.com/office/drawing/2014/main" id="{503DD437-CB13-4152-B071-9B2D3165C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678" y="1404457"/>
            <a:ext cx="609600" cy="6096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6E9B57-E94C-42F0-BAA8-FD39EED1A518}"/>
              </a:ext>
            </a:extLst>
          </p:cNvPr>
          <p:cNvSpPr txBox="1"/>
          <p:nvPr/>
        </p:nvSpPr>
        <p:spPr>
          <a:xfrm>
            <a:off x="8649050" y="5905850"/>
            <a:ext cx="3808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3 A   RODARI</a:t>
            </a:r>
          </a:p>
          <a:p>
            <a:r>
              <a:rPr lang="it-IT" sz="2000" dirty="0"/>
              <a:t>RAFFAELLA VITALE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27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2D8ABE1-81B0-4740-85A2-9D334E190361}"/>
              </a:ext>
            </a:extLst>
          </p:cNvPr>
          <p:cNvSpPr txBox="1"/>
          <p:nvPr/>
        </p:nvSpPr>
        <p:spPr>
          <a:xfrm>
            <a:off x="2729219" y="0"/>
            <a:ext cx="94627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L’addizione gode di tre proprietà</a:t>
            </a:r>
          </a:p>
          <a:p>
            <a:endParaRPr lang="it-IT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Commutativa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Associativa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Dissociativa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E5ACAC6-7F27-42B6-816F-7CF672D4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19" y="1602385"/>
            <a:ext cx="59626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0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AB86B1-4DC8-4449-8E83-4F693553CFE6}"/>
              </a:ext>
            </a:extLst>
          </p:cNvPr>
          <p:cNvSpPr txBox="1"/>
          <p:nvPr/>
        </p:nvSpPr>
        <p:spPr>
          <a:xfrm>
            <a:off x="1610685" y="268448"/>
            <a:ext cx="11115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La proprietà commutativa.</a:t>
            </a:r>
          </a:p>
          <a:p>
            <a:r>
              <a:rPr lang="it-IT" sz="2800" dirty="0"/>
              <a:t>Cambiando l’ordine degli addendi la somma non cambia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15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12  = </a:t>
            </a:r>
            <a:r>
              <a:rPr lang="it-IT" sz="2800" dirty="0">
                <a:solidFill>
                  <a:srgbClr val="FF0000"/>
                </a:solidFill>
              </a:rPr>
              <a:t>27 </a:t>
            </a:r>
            <a:r>
              <a:rPr lang="it-IT" sz="2800" dirty="0"/>
              <a:t>                                                     35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4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25 =</a:t>
            </a:r>
            <a:r>
              <a:rPr lang="it-IT" sz="2800" dirty="0">
                <a:solidFill>
                  <a:srgbClr val="FF0000"/>
                </a:solidFill>
              </a:rPr>
              <a:t>  64</a:t>
            </a:r>
          </a:p>
          <a:p>
            <a:endParaRPr lang="it-IT" sz="2800" dirty="0">
              <a:solidFill>
                <a:srgbClr val="FF0000"/>
              </a:solidFill>
            </a:endParaRPr>
          </a:p>
          <a:p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12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15  = </a:t>
            </a:r>
            <a:r>
              <a:rPr lang="it-IT" sz="2800" dirty="0">
                <a:solidFill>
                  <a:srgbClr val="FF0000"/>
                </a:solidFill>
              </a:rPr>
              <a:t>27                                                      </a:t>
            </a:r>
            <a:r>
              <a:rPr lang="it-IT" sz="2800" dirty="0"/>
              <a:t>4 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25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35 =  </a:t>
            </a:r>
            <a:r>
              <a:rPr lang="it-IT" sz="2800" dirty="0">
                <a:solidFill>
                  <a:srgbClr val="FF0000"/>
                </a:solidFill>
              </a:rPr>
              <a:t>64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1778A62C-1602-425E-85B0-9BE0F042A923}"/>
              </a:ext>
            </a:extLst>
          </p:cNvPr>
          <p:cNvCxnSpPr>
            <a:cxnSpLocks/>
          </p:cNvCxnSpPr>
          <p:nvPr/>
        </p:nvCxnSpPr>
        <p:spPr>
          <a:xfrm>
            <a:off x="1979802" y="4133119"/>
            <a:ext cx="587230" cy="816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26F7EB4-8ACC-426B-877E-CC8A7DE2F529}"/>
              </a:ext>
            </a:extLst>
          </p:cNvPr>
          <p:cNvCxnSpPr>
            <a:cxnSpLocks/>
          </p:cNvCxnSpPr>
          <p:nvPr/>
        </p:nvCxnSpPr>
        <p:spPr>
          <a:xfrm flipH="1">
            <a:off x="1979802" y="4133119"/>
            <a:ext cx="587230" cy="816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50F2B25-1425-467C-957A-B5FB156DB955}"/>
              </a:ext>
            </a:extLst>
          </p:cNvPr>
          <p:cNvCxnSpPr>
            <a:cxnSpLocks/>
          </p:cNvCxnSpPr>
          <p:nvPr/>
        </p:nvCxnSpPr>
        <p:spPr>
          <a:xfrm>
            <a:off x="8110056" y="4053884"/>
            <a:ext cx="1260447" cy="90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A120348-5159-471E-B2B0-16540730E560}"/>
              </a:ext>
            </a:extLst>
          </p:cNvPr>
          <p:cNvCxnSpPr>
            <a:cxnSpLocks/>
          </p:cNvCxnSpPr>
          <p:nvPr/>
        </p:nvCxnSpPr>
        <p:spPr>
          <a:xfrm flipH="1">
            <a:off x="8110055" y="4133119"/>
            <a:ext cx="643857" cy="90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2AB32BD-7887-4195-921C-00B97BDBF2B9}"/>
              </a:ext>
            </a:extLst>
          </p:cNvPr>
          <p:cNvCxnSpPr>
            <a:cxnSpLocks/>
          </p:cNvCxnSpPr>
          <p:nvPr/>
        </p:nvCxnSpPr>
        <p:spPr>
          <a:xfrm flipH="1">
            <a:off x="8753912" y="4133119"/>
            <a:ext cx="616592" cy="917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20C76D46-0EFE-4603-B6C2-2B7606FAB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45" y="1326573"/>
            <a:ext cx="3783436" cy="403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6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643A16-8428-4129-858D-1A6B1823CDCC}"/>
              </a:ext>
            </a:extLst>
          </p:cNvPr>
          <p:cNvSpPr txBox="1"/>
          <p:nvPr/>
        </p:nvSpPr>
        <p:spPr>
          <a:xfrm>
            <a:off x="145409" y="-100668"/>
            <a:ext cx="1109024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    La proprietà associativa.</a:t>
            </a:r>
          </a:p>
          <a:p>
            <a:r>
              <a:rPr lang="it-IT" sz="3600" dirty="0"/>
              <a:t>    Sostituendo a due o  a più addendi la somma non cambia</a:t>
            </a:r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endParaRPr lang="it-IT" sz="3600" dirty="0"/>
          </a:p>
          <a:p>
            <a:r>
              <a:rPr lang="it-IT" sz="3600" dirty="0"/>
              <a:t>9 </a:t>
            </a:r>
            <a:r>
              <a:rPr lang="it-IT" sz="3600" dirty="0">
                <a:solidFill>
                  <a:schemeClr val="tx2"/>
                </a:solidFill>
              </a:rPr>
              <a:t>+</a:t>
            </a:r>
            <a:r>
              <a:rPr lang="it-IT" sz="3600" dirty="0"/>
              <a:t> 2 </a:t>
            </a:r>
            <a:r>
              <a:rPr lang="it-IT" sz="3600" dirty="0">
                <a:solidFill>
                  <a:schemeClr val="tx2"/>
                </a:solidFill>
              </a:rPr>
              <a:t>+</a:t>
            </a:r>
            <a:r>
              <a:rPr lang="it-IT" sz="3600" dirty="0"/>
              <a:t> 8 =  19                      </a:t>
            </a:r>
            <a:r>
              <a:rPr lang="it-IT" sz="3600" dirty="0">
                <a:solidFill>
                  <a:srgbClr val="FF0000"/>
                </a:solidFill>
              </a:rPr>
              <a:t>12</a:t>
            </a:r>
            <a:r>
              <a:rPr lang="it-IT" sz="3600" dirty="0"/>
              <a:t> + </a:t>
            </a:r>
            <a:r>
              <a:rPr lang="it-IT" sz="3600" dirty="0">
                <a:solidFill>
                  <a:schemeClr val="accent1"/>
                </a:solidFill>
              </a:rPr>
              <a:t>13</a:t>
            </a:r>
            <a:r>
              <a:rPr lang="it-IT" sz="3600" dirty="0"/>
              <a:t> + </a:t>
            </a:r>
            <a:r>
              <a:rPr lang="it-IT" sz="3600" dirty="0">
                <a:solidFill>
                  <a:srgbClr val="FF0000"/>
                </a:solidFill>
              </a:rPr>
              <a:t>18</a:t>
            </a:r>
            <a:r>
              <a:rPr lang="it-IT" sz="3600" dirty="0"/>
              <a:t> =  43                                 </a:t>
            </a:r>
          </a:p>
          <a:p>
            <a:endParaRPr lang="it-IT" sz="3600" dirty="0"/>
          </a:p>
          <a:p>
            <a:r>
              <a:rPr lang="it-IT" sz="3600" dirty="0"/>
              <a:t>9 </a:t>
            </a:r>
            <a:r>
              <a:rPr lang="it-IT" sz="3600" dirty="0">
                <a:solidFill>
                  <a:schemeClr val="tx2"/>
                </a:solidFill>
              </a:rPr>
              <a:t>+</a:t>
            </a:r>
            <a:r>
              <a:rPr lang="it-IT" sz="3600" dirty="0"/>
              <a:t> 10 =  19                           (</a:t>
            </a:r>
            <a:r>
              <a:rPr lang="it-IT" sz="3600" dirty="0">
                <a:solidFill>
                  <a:srgbClr val="FF0000"/>
                </a:solidFill>
              </a:rPr>
              <a:t>12</a:t>
            </a:r>
            <a:r>
              <a:rPr lang="it-IT" sz="3600" dirty="0"/>
              <a:t> + </a:t>
            </a:r>
            <a:r>
              <a:rPr lang="it-IT" sz="3600" dirty="0">
                <a:solidFill>
                  <a:srgbClr val="FF0000"/>
                </a:solidFill>
              </a:rPr>
              <a:t>18</a:t>
            </a:r>
            <a:r>
              <a:rPr lang="it-IT" sz="3600" dirty="0"/>
              <a:t>) + </a:t>
            </a:r>
            <a:r>
              <a:rPr lang="it-IT" sz="3600" dirty="0">
                <a:solidFill>
                  <a:schemeClr val="accent1"/>
                </a:solidFill>
              </a:rPr>
              <a:t>13</a:t>
            </a:r>
            <a:r>
              <a:rPr lang="it-IT" sz="3600" dirty="0"/>
              <a:t> =  43</a:t>
            </a:r>
          </a:p>
          <a:p>
            <a:r>
              <a:rPr lang="it-IT" sz="3600" dirty="0"/>
              <a:t>                                                </a:t>
            </a:r>
            <a:r>
              <a:rPr lang="it-IT" sz="3600" dirty="0">
                <a:solidFill>
                  <a:srgbClr val="FF0000"/>
                </a:solidFill>
              </a:rPr>
              <a:t>30 </a:t>
            </a:r>
            <a:r>
              <a:rPr lang="it-IT" sz="3600" dirty="0"/>
              <a:t>+ </a:t>
            </a:r>
            <a:r>
              <a:rPr lang="it-IT" sz="3600" dirty="0">
                <a:solidFill>
                  <a:schemeClr val="accent1"/>
                </a:solidFill>
              </a:rPr>
              <a:t>13</a:t>
            </a:r>
            <a:r>
              <a:rPr lang="it-IT" sz="3600" dirty="0"/>
              <a:t> =  43                                    </a:t>
            </a:r>
          </a:p>
          <a:p>
            <a:r>
              <a:rPr lang="it-IT" sz="3600" dirty="0">
                <a:solidFill>
                  <a:srgbClr val="FF0000"/>
                </a:solidFill>
              </a:rPr>
              <a:t>                                                      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56FB0F3-0D69-4111-904C-D9D025307A3F}"/>
              </a:ext>
            </a:extLst>
          </p:cNvPr>
          <p:cNvCxnSpPr/>
          <p:nvPr/>
        </p:nvCxnSpPr>
        <p:spPr>
          <a:xfrm>
            <a:off x="1151331" y="4879060"/>
            <a:ext cx="0" cy="578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2848B8F-5D9A-433C-924A-58F8EC076A2F}"/>
              </a:ext>
            </a:extLst>
          </p:cNvPr>
          <p:cNvCxnSpPr>
            <a:cxnSpLocks/>
          </p:cNvCxnSpPr>
          <p:nvPr/>
        </p:nvCxnSpPr>
        <p:spPr>
          <a:xfrm flipH="1">
            <a:off x="1448500" y="4841310"/>
            <a:ext cx="360727" cy="65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3B8BFA5-7EF7-4601-9D44-F6C002758D75}"/>
              </a:ext>
            </a:extLst>
          </p:cNvPr>
          <p:cNvCxnSpPr/>
          <p:nvPr/>
        </p:nvCxnSpPr>
        <p:spPr>
          <a:xfrm>
            <a:off x="352652" y="4808382"/>
            <a:ext cx="0" cy="654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4F02170-524E-442C-8B26-2EDA7283F0FB}"/>
              </a:ext>
            </a:extLst>
          </p:cNvPr>
          <p:cNvCxnSpPr>
            <a:cxnSpLocks/>
          </p:cNvCxnSpPr>
          <p:nvPr/>
        </p:nvCxnSpPr>
        <p:spPr>
          <a:xfrm>
            <a:off x="6352140" y="4841310"/>
            <a:ext cx="0" cy="61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3DA01402-2F31-42D2-8B89-02277EA59F25}"/>
              </a:ext>
            </a:extLst>
          </p:cNvPr>
          <p:cNvCxnSpPr>
            <a:cxnSpLocks/>
          </p:cNvCxnSpPr>
          <p:nvPr/>
        </p:nvCxnSpPr>
        <p:spPr>
          <a:xfrm flipH="1">
            <a:off x="7708307" y="4841310"/>
            <a:ext cx="625074" cy="616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C70ADF6D-B94E-4AB6-8461-A05CF1EF0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17" y="1132421"/>
            <a:ext cx="5776869" cy="2475801"/>
          </a:xfrm>
          <a:prstGeom prst="rect">
            <a:avLst/>
          </a:prstGeom>
        </p:spPr>
      </p:pic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680DBCE-4E4C-4F5D-942B-2CB41E096C88}"/>
              </a:ext>
            </a:extLst>
          </p:cNvPr>
          <p:cNvCxnSpPr>
            <a:cxnSpLocks/>
          </p:cNvCxnSpPr>
          <p:nvPr/>
        </p:nvCxnSpPr>
        <p:spPr>
          <a:xfrm flipH="1">
            <a:off x="6810999" y="5956419"/>
            <a:ext cx="675117" cy="153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55192634-7145-4352-86C7-F8F8072C56ED}"/>
              </a:ext>
            </a:extLst>
          </p:cNvPr>
          <p:cNvCxnSpPr>
            <a:cxnSpLocks/>
          </p:cNvCxnSpPr>
          <p:nvPr/>
        </p:nvCxnSpPr>
        <p:spPr>
          <a:xfrm>
            <a:off x="6494804" y="5917963"/>
            <a:ext cx="76912" cy="192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32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D7E8E6-EE62-4DDA-892B-BD5B9023F8AB}"/>
              </a:ext>
            </a:extLst>
          </p:cNvPr>
          <p:cNvSpPr txBox="1"/>
          <p:nvPr/>
        </p:nvSpPr>
        <p:spPr>
          <a:xfrm>
            <a:off x="318782" y="151001"/>
            <a:ext cx="1097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La proprietà dissociativa.</a:t>
            </a:r>
          </a:p>
          <a:p>
            <a:r>
              <a:rPr lang="it-IT" sz="2800" dirty="0"/>
              <a:t>Scomponendo un addendo in due o più addendi, il risultato non cambia.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CC3EED-4B91-48B0-96C4-E2AFA3AB7423}"/>
              </a:ext>
            </a:extLst>
          </p:cNvPr>
          <p:cNvSpPr txBox="1"/>
          <p:nvPr/>
        </p:nvSpPr>
        <p:spPr>
          <a:xfrm>
            <a:off x="318782" y="1837189"/>
            <a:ext cx="11358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   12 </a:t>
            </a:r>
            <a:r>
              <a:rPr lang="it-IT" sz="2800" dirty="0">
                <a:solidFill>
                  <a:schemeClr val="tx2"/>
                </a:solidFill>
              </a:rPr>
              <a:t>+ </a:t>
            </a:r>
            <a:r>
              <a:rPr lang="it-IT" sz="2800" dirty="0"/>
              <a:t>8 =  </a:t>
            </a:r>
            <a:r>
              <a:rPr lang="it-IT" sz="2800" dirty="0">
                <a:solidFill>
                  <a:srgbClr val="FF0000"/>
                </a:solidFill>
              </a:rPr>
              <a:t>20                                                                            </a:t>
            </a:r>
            <a:r>
              <a:rPr lang="it-IT" sz="2800" dirty="0"/>
              <a:t>47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32 =  </a:t>
            </a:r>
            <a:r>
              <a:rPr lang="it-IT" sz="2800" dirty="0">
                <a:solidFill>
                  <a:srgbClr val="FF0000"/>
                </a:solidFill>
              </a:rPr>
              <a:t>79  </a:t>
            </a:r>
            <a:r>
              <a:rPr lang="it-IT" sz="2800" dirty="0"/>
              <a:t>                                                                                         </a:t>
            </a:r>
          </a:p>
          <a:p>
            <a:endParaRPr lang="it-IT" sz="2800" dirty="0"/>
          </a:p>
          <a:p>
            <a:r>
              <a:rPr lang="it-IT" sz="2800" dirty="0"/>
              <a:t>(10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2) </a:t>
            </a:r>
            <a:r>
              <a:rPr lang="it-IT" sz="2800" dirty="0">
                <a:solidFill>
                  <a:schemeClr val="tx2"/>
                </a:solidFill>
              </a:rPr>
              <a:t>+</a:t>
            </a:r>
            <a:r>
              <a:rPr lang="it-IT" sz="2800" dirty="0"/>
              <a:t> 8 =  </a:t>
            </a:r>
            <a:r>
              <a:rPr lang="it-IT" sz="2800" dirty="0">
                <a:solidFill>
                  <a:srgbClr val="FF0000"/>
                </a:solidFill>
              </a:rPr>
              <a:t>20                                                           </a:t>
            </a:r>
            <a:r>
              <a:rPr lang="it-IT" sz="2400" dirty="0"/>
              <a:t>(40 </a:t>
            </a:r>
            <a:r>
              <a:rPr lang="it-IT" sz="2400" dirty="0">
                <a:solidFill>
                  <a:schemeClr val="tx2"/>
                </a:solidFill>
              </a:rPr>
              <a:t>+</a:t>
            </a:r>
            <a:r>
              <a:rPr lang="it-IT" sz="2400" dirty="0"/>
              <a:t> 7) </a:t>
            </a:r>
            <a:r>
              <a:rPr lang="it-IT" sz="2400" dirty="0">
                <a:solidFill>
                  <a:schemeClr val="tx2"/>
                </a:solidFill>
              </a:rPr>
              <a:t>+</a:t>
            </a:r>
            <a:r>
              <a:rPr lang="it-IT" sz="2400" dirty="0"/>
              <a:t> (30 </a:t>
            </a:r>
            <a:r>
              <a:rPr lang="it-IT" sz="2400" dirty="0">
                <a:solidFill>
                  <a:schemeClr val="tx2"/>
                </a:solidFill>
              </a:rPr>
              <a:t>+</a:t>
            </a:r>
            <a:r>
              <a:rPr lang="it-IT" sz="2400" dirty="0"/>
              <a:t> 2) =  </a:t>
            </a:r>
            <a:r>
              <a:rPr lang="it-IT" sz="2800" dirty="0">
                <a:solidFill>
                  <a:srgbClr val="FF0000"/>
                </a:solidFill>
              </a:rPr>
              <a:t>79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544640A-5765-49C4-9FBF-E23D29567D69}"/>
              </a:ext>
            </a:extLst>
          </p:cNvPr>
          <p:cNvCxnSpPr/>
          <p:nvPr/>
        </p:nvCxnSpPr>
        <p:spPr>
          <a:xfrm>
            <a:off x="514525" y="2273417"/>
            <a:ext cx="458598" cy="57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90975BE-CB31-4A6A-9FD6-839452073309}"/>
              </a:ext>
            </a:extLst>
          </p:cNvPr>
          <p:cNvCxnSpPr>
            <a:cxnSpLocks/>
          </p:cNvCxnSpPr>
          <p:nvPr/>
        </p:nvCxnSpPr>
        <p:spPr>
          <a:xfrm flipH="1">
            <a:off x="10050011" y="2239968"/>
            <a:ext cx="73717" cy="612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C1ED223-BE2E-43DF-AD1D-51A8F6E06090}"/>
              </a:ext>
            </a:extLst>
          </p:cNvPr>
          <p:cNvCxnSpPr>
            <a:cxnSpLocks/>
          </p:cNvCxnSpPr>
          <p:nvPr/>
        </p:nvCxnSpPr>
        <p:spPr>
          <a:xfrm flipH="1">
            <a:off x="8808440" y="2273417"/>
            <a:ext cx="550105" cy="57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Elementi multimediali online 17" title="Le proprietￃﾠ dell'addizione">
            <a:hlinkClick r:id="" action="ppaction://media"/>
            <a:extLst>
              <a:ext uri="{FF2B5EF4-FFF2-40B4-BE49-F238E27FC236}">
                <a16:creationId xmlns:a16="http://schemas.microsoft.com/office/drawing/2014/main" id="{369B7388-EE7B-428E-93F9-5C0D23850B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89759" y="1283082"/>
            <a:ext cx="5190759" cy="3582533"/>
          </a:xfrm>
          <a:prstGeom prst="rect">
            <a:avLst/>
          </a:prstGeom>
        </p:spPr>
      </p:pic>
      <p:pic>
        <p:nvPicPr>
          <p:cNvPr id="2" name="Presentazione video">
            <a:hlinkClick r:id="" action="ppaction://media"/>
            <a:extLst>
              <a:ext uri="{FF2B5EF4-FFF2-40B4-BE49-F238E27FC236}">
                <a16:creationId xmlns:a16="http://schemas.microsoft.com/office/drawing/2014/main" id="{38161046-FBAE-4241-B60B-98ED31D3FE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641" y="4256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8A8D063-15D6-4E59-A8E4-E7A786E3A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1108075"/>
            <a:ext cx="4630261" cy="5749925"/>
          </a:xfr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AF80C2B-B32D-4B74-857A-44EFA1142442}"/>
              </a:ext>
            </a:extLst>
          </p:cNvPr>
          <p:cNvSpPr txBox="1"/>
          <p:nvPr/>
        </p:nvSpPr>
        <p:spPr>
          <a:xfrm>
            <a:off x="960308" y="508504"/>
            <a:ext cx="676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ESERCIZI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631F5B-2F67-4837-9050-79F882E9F85F}"/>
              </a:ext>
            </a:extLst>
          </p:cNvPr>
          <p:cNvSpPr/>
          <p:nvPr/>
        </p:nvSpPr>
        <p:spPr>
          <a:xfrm>
            <a:off x="4655428" y="0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Completa la tabella applicando la proprietà associativa</a:t>
            </a:r>
          </a:p>
          <a:p>
            <a:r>
              <a:rPr lang="it-IT" i="1" dirty="0">
                <a:solidFill>
                  <a:schemeClr val="accent1"/>
                </a:solidFill>
                <a:latin typeface="Verdana,Italic"/>
              </a:rPr>
              <a:t>Addizione                            Proprietà associativa</a:t>
            </a:r>
          </a:p>
          <a:p>
            <a:r>
              <a:rPr lang="it-IT" dirty="0">
                <a:latin typeface="Verdana" panose="020B0604030504040204" pitchFamily="34" charset="0"/>
              </a:rPr>
              <a:t>10 + 20 + 44               </a:t>
            </a:r>
            <a:r>
              <a:rPr lang="it-IT" sz="1400" dirty="0">
                <a:latin typeface="Verdana" panose="020B0604030504040204" pitchFamily="34" charset="0"/>
              </a:rPr>
              <a:t>( 10 + 20 ) + 44 = 30 + 44 = 74</a:t>
            </a:r>
            <a:endParaRPr lang="it-IT" dirty="0">
              <a:latin typeface="Verdana" panose="020B0604030504040204" pitchFamily="34" charset="0"/>
            </a:endParaRPr>
          </a:p>
          <a:p>
            <a:r>
              <a:rPr lang="it-IT" dirty="0">
                <a:latin typeface="Verdana" panose="020B0604030504040204" pitchFamily="34" charset="0"/>
              </a:rPr>
              <a:t>80 + 11 + 20</a:t>
            </a:r>
          </a:p>
          <a:p>
            <a:r>
              <a:rPr lang="it-IT" dirty="0">
                <a:latin typeface="Verdana" panose="020B0604030504040204" pitchFamily="34" charset="0"/>
              </a:rPr>
              <a:t>115 + 40 + 60</a:t>
            </a:r>
          </a:p>
          <a:p>
            <a:r>
              <a:rPr lang="it-IT" dirty="0">
                <a:latin typeface="Verdana" panose="020B0604030504040204" pitchFamily="34" charset="0"/>
              </a:rPr>
              <a:t>300+ 57 + 100</a:t>
            </a:r>
          </a:p>
          <a:p>
            <a:r>
              <a:rPr lang="it-IT" dirty="0">
                <a:latin typeface="Verdana" panose="020B0604030504040204" pitchFamily="34" charset="0"/>
              </a:rPr>
              <a:t>1040 + 50 + 10</a:t>
            </a:r>
          </a:p>
          <a:p>
            <a:r>
              <a:rPr lang="it-IT" dirty="0">
                <a:latin typeface="Verdana" panose="020B0604030504040204" pitchFamily="34" charset="0"/>
              </a:rPr>
              <a:t>57 + 200 + 100</a:t>
            </a:r>
          </a:p>
          <a:p>
            <a:r>
              <a:rPr lang="it-IT" dirty="0">
                <a:latin typeface="Verdana" panose="020B0604030504040204" pitchFamily="34" charset="0"/>
              </a:rPr>
              <a:t>600 + 300 + 41</a:t>
            </a:r>
          </a:p>
          <a:p>
            <a:r>
              <a:rPr lang="it-IT" dirty="0">
                <a:latin typeface="Verdana" panose="020B0604030504040204" pitchFamily="34" charset="0"/>
              </a:rPr>
              <a:t>200 + 10 + 190</a:t>
            </a:r>
          </a:p>
          <a:p>
            <a:r>
              <a:rPr lang="it-IT" dirty="0">
                <a:latin typeface="Verdana" panose="020B0604030504040204" pitchFamily="34" charset="0"/>
              </a:rPr>
              <a:t>130 + 120 + 50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201C52-352B-4D2A-A20D-81DC2C121F4B}"/>
              </a:ext>
            </a:extLst>
          </p:cNvPr>
          <p:cNvSpPr/>
          <p:nvPr/>
        </p:nvSpPr>
        <p:spPr>
          <a:xfrm>
            <a:off x="4655428" y="3380125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0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Completa la tabella applicando la proprietà dissociativa</a:t>
            </a:r>
          </a:p>
          <a:p>
            <a:r>
              <a:rPr lang="it-IT" i="1" dirty="0">
                <a:solidFill>
                  <a:schemeClr val="accent1"/>
                </a:solidFill>
                <a:latin typeface="Verdana,Italic"/>
              </a:rPr>
              <a:t>Addizione                             Proprietà dissociativa</a:t>
            </a:r>
          </a:p>
          <a:p>
            <a:r>
              <a:rPr lang="it-IT" dirty="0">
                <a:latin typeface="Verdana" panose="020B0604030504040204" pitchFamily="34" charset="0"/>
              </a:rPr>
              <a:t>87 + 90                                80 + 7 + 90</a:t>
            </a:r>
          </a:p>
          <a:p>
            <a:r>
              <a:rPr lang="it-IT" dirty="0">
                <a:latin typeface="Verdana" panose="020B0604030504040204" pitchFamily="34" charset="0"/>
              </a:rPr>
              <a:t>43 + 50</a:t>
            </a:r>
          </a:p>
          <a:p>
            <a:r>
              <a:rPr lang="it-IT" dirty="0">
                <a:latin typeface="Verdana" panose="020B0604030504040204" pitchFamily="34" charset="0"/>
              </a:rPr>
              <a:t>1105 + 40</a:t>
            </a:r>
          </a:p>
          <a:p>
            <a:r>
              <a:rPr lang="it-IT" dirty="0">
                <a:latin typeface="Verdana" panose="020B0604030504040204" pitchFamily="34" charset="0"/>
              </a:rPr>
              <a:t>703 + 100</a:t>
            </a:r>
          </a:p>
          <a:p>
            <a:r>
              <a:rPr lang="it-IT" dirty="0">
                <a:latin typeface="Verdana" panose="020B0604030504040204" pitchFamily="34" charset="0"/>
              </a:rPr>
              <a:t>2541 + 60</a:t>
            </a:r>
          </a:p>
          <a:p>
            <a:r>
              <a:rPr lang="it-IT" dirty="0">
                <a:latin typeface="Verdana" panose="020B0604030504040204" pitchFamily="34" charset="0"/>
              </a:rPr>
              <a:t>534 + 300</a:t>
            </a:r>
          </a:p>
          <a:p>
            <a:r>
              <a:rPr lang="it-IT" dirty="0">
                <a:latin typeface="Verdana" panose="020B0604030504040204" pitchFamily="34" charset="0"/>
              </a:rPr>
              <a:t>1607 + 200</a:t>
            </a:r>
          </a:p>
          <a:p>
            <a:r>
              <a:rPr lang="it-IT" dirty="0">
                <a:latin typeface="Verdana" panose="020B0604030504040204" pitchFamily="34" charset="0"/>
              </a:rPr>
              <a:t>2067 + 3000</a:t>
            </a:r>
          </a:p>
          <a:p>
            <a:r>
              <a:rPr lang="it-IT" dirty="0">
                <a:latin typeface="Verdana" panose="020B0604030504040204" pitchFamily="34" charset="0"/>
              </a:rPr>
              <a:t>459 + 500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94B2543-2A3D-471A-BA97-A6DA5715B6C7}"/>
              </a:ext>
            </a:extLst>
          </p:cNvPr>
          <p:cNvSpPr/>
          <p:nvPr/>
        </p:nvSpPr>
        <p:spPr>
          <a:xfrm>
            <a:off x="4513277" y="0"/>
            <a:ext cx="20133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C4D13A-7E24-4688-AE9E-6F42690D3F62}"/>
              </a:ext>
            </a:extLst>
          </p:cNvPr>
          <p:cNvSpPr txBox="1"/>
          <p:nvPr/>
        </p:nvSpPr>
        <p:spPr>
          <a:xfrm>
            <a:off x="25167" y="254292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/>
              <a:t>RICOPIATE SUL QUADERNO E BUON LAVORO</a:t>
            </a:r>
          </a:p>
        </p:txBody>
      </p:sp>
    </p:spTree>
    <p:extLst>
      <p:ext uri="{BB962C8B-B14F-4D97-AF65-F5344CB8AC3E}">
        <p14:creationId xmlns:p14="http://schemas.microsoft.com/office/powerpoint/2010/main" val="91189474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272</Words>
  <Application>Microsoft Office PowerPoint</Application>
  <PresentationFormat>Widescreen</PresentationFormat>
  <Paragraphs>61</Paragraphs>
  <Slides>6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6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Garamond</vt:lpstr>
      <vt:lpstr>Trebuchet MS</vt:lpstr>
      <vt:lpstr>Verdana</vt:lpstr>
      <vt:lpstr>Verdana,Italic</vt:lpstr>
      <vt:lpstr>Wingdings 3</vt:lpstr>
      <vt:lpstr>Sfaccettatura</vt:lpstr>
      <vt:lpstr>Filo</vt:lpstr>
      <vt:lpstr>Ione</vt:lpstr>
      <vt:lpstr>Organico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Raffaella</dc:creator>
  <cp:lastModifiedBy>Raffaella</cp:lastModifiedBy>
  <cp:revision>13</cp:revision>
  <dcterms:created xsi:type="dcterms:W3CDTF">2020-03-16T15:19:05Z</dcterms:created>
  <dcterms:modified xsi:type="dcterms:W3CDTF">2020-03-16T18:22:08Z</dcterms:modified>
</cp:coreProperties>
</file>