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43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0D0A8-9DF3-4545-9585-504951946F30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05DF-F07C-4DC3-A85A-8423B87387B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449C1-7CAD-49B5-B29D-63187939E5BD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62CCB-E508-4BA0-A359-8305BA32C92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071702"/>
          </a:xfrm>
        </p:spPr>
        <p:txBody>
          <a:bodyPr>
            <a:normAutofit/>
          </a:bodyPr>
          <a:lstStyle/>
          <a:p>
            <a:pPr algn="l"/>
            <a:r>
              <a:rPr lang="it-IT" sz="1800" dirty="0" smtClean="0">
                <a:solidFill>
                  <a:srgbClr val="FF0000"/>
                </a:solidFill>
              </a:rPr>
              <a:t>I PRONOMI RELATIVI 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ATTIVITA’ SEMPLIFICATA </a:t>
            </a:r>
            <a:br>
              <a:rPr lang="it-IT" sz="1800" dirty="0" smtClean="0"/>
            </a:br>
            <a:r>
              <a:rPr lang="it-IT" sz="1800" dirty="0" smtClean="0"/>
              <a:t>CLASSE 5aB CAPOLUOGO</a:t>
            </a:r>
            <a:br>
              <a:rPr lang="it-IT" sz="1800" dirty="0" smtClean="0"/>
            </a:br>
            <a:r>
              <a:rPr lang="it-IT" sz="1800" dirty="0" smtClean="0"/>
              <a:t>INSEGNANTE FILIPPO VALERIA ( SOSTEGNO)</a:t>
            </a:r>
            <a:br>
              <a:rPr lang="it-IT" sz="1800" dirty="0" smtClean="0"/>
            </a:br>
            <a:r>
              <a:rPr lang="it-IT" sz="1800" dirty="0" smtClean="0"/>
              <a:t>STRUMENTI E METODOLOGIA: POWER POINT – LEZIONE VIDEO SU WHATSUP</a:t>
            </a:r>
            <a:br>
              <a:rPr lang="it-IT" sz="1800" dirty="0" smtClean="0"/>
            </a:br>
            <a:r>
              <a:rPr lang="it-IT" sz="1800" dirty="0"/>
              <a:t/>
            </a:r>
            <a:br>
              <a:rPr lang="it-IT" sz="1800" dirty="0"/>
            </a:br>
            <a:endParaRPr lang="it-IT" sz="1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Risultato immagini per IMMAGINE DI MAESTRA CHE SPIEGA DISEGN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42844" y="2571744"/>
            <a:ext cx="2000264" cy="322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metto 2 4"/>
          <p:cNvSpPr/>
          <p:nvPr/>
        </p:nvSpPr>
        <p:spPr>
          <a:xfrm>
            <a:off x="3143240" y="2500306"/>
            <a:ext cx="4857784" cy="1714512"/>
          </a:xfrm>
          <a:prstGeom prst="wedgeRoundRectCallout">
            <a:avLst>
              <a:gd name="adj1" fmla="val -84825"/>
              <a:gd name="adj2" fmla="val -279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SALVE BAMBINI, SONO LA MAESTRA VALERIA. OGGI  FAREMO UNA VIDEO CHIAMATA E </a:t>
            </a:r>
            <a:r>
              <a:rPr lang="it-IT" dirty="0" err="1" smtClean="0"/>
              <a:t>VI</a:t>
            </a:r>
            <a:r>
              <a:rPr lang="it-IT" dirty="0" smtClean="0"/>
              <a:t> SPIEGHERO’ </a:t>
            </a:r>
            <a:r>
              <a:rPr lang="it-IT" dirty="0" smtClean="0">
                <a:solidFill>
                  <a:srgbClr val="FF0000"/>
                </a:solidFill>
              </a:rPr>
              <a:t>I PRONOMI PERSONALI</a:t>
            </a:r>
            <a:r>
              <a:rPr lang="it-IT" dirty="0" smtClean="0"/>
              <a:t>. </a:t>
            </a:r>
            <a:r>
              <a:rPr lang="it-IT" dirty="0" err="1" smtClean="0"/>
              <a:t>VI</a:t>
            </a:r>
            <a:r>
              <a:rPr lang="it-IT" dirty="0" smtClean="0"/>
              <a:t> PRESENTERO’ ALCUNE SLIDE CHE POTRETE SEGUIRE FACILMENTE SUL VOSTRO CELLULARE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… </a:t>
            </a:r>
            <a:r>
              <a:rPr lang="it-IT" sz="2800" dirty="0" smtClean="0">
                <a:solidFill>
                  <a:srgbClr val="FF0000"/>
                </a:solidFill>
              </a:rPr>
              <a:t>ANCORA PRONOMI COMPLEMENTI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5" name="Segnaposto contenuto 4" descr="Immagine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2428868"/>
            <a:ext cx="2714644" cy="3245089"/>
          </a:xfr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</a:t>
            </a:r>
            <a:r>
              <a:rPr lang="it-IT" dirty="0" err="1" smtClean="0"/>
              <a:t>MI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      TI</a:t>
            </a:r>
          </a:p>
          <a:p>
            <a:pPr>
              <a:buNone/>
            </a:pPr>
            <a:r>
              <a:rPr lang="it-IT" dirty="0" smtClean="0"/>
              <a:t>           LA-LO-GLI-SI</a:t>
            </a:r>
          </a:p>
          <a:p>
            <a:pPr>
              <a:buNone/>
            </a:pPr>
            <a:r>
              <a:rPr lang="it-IT" dirty="0" smtClean="0"/>
              <a:t>           </a:t>
            </a:r>
            <a:r>
              <a:rPr lang="it-IT" dirty="0" err="1" smtClean="0"/>
              <a:t>CI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      </a:t>
            </a:r>
            <a:r>
              <a:rPr lang="it-IT" dirty="0" err="1" smtClean="0"/>
              <a:t>VI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      </a:t>
            </a:r>
            <a:r>
              <a:rPr lang="it-IT" dirty="0" err="1" smtClean="0"/>
              <a:t>LI</a:t>
            </a:r>
            <a:r>
              <a:rPr lang="it-IT" dirty="0" smtClean="0"/>
              <a:t>/LE/SI   </a:t>
            </a:r>
            <a:endParaRPr lang="it-IT" dirty="0"/>
          </a:p>
        </p:txBody>
      </p:sp>
      <p:sp>
        <p:nvSpPr>
          <p:cNvPr id="6" name="Fumetto 2 5"/>
          <p:cNvSpPr/>
          <p:nvPr/>
        </p:nvSpPr>
        <p:spPr>
          <a:xfrm>
            <a:off x="2428860" y="1571612"/>
            <a:ext cx="1785950" cy="1357322"/>
          </a:xfrm>
          <a:prstGeom prst="wedgeRoundRectCallout">
            <a:avLst>
              <a:gd name="adj1" fmla="val -64304"/>
              <a:gd name="adj2" fmla="val 586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ABBIAMO ALTRI COMPLEMENTI CHE SI CHIAMANO DEBOLI</a:t>
            </a:r>
            <a:endParaRPr lang="it-IT" sz="1400" dirty="0"/>
          </a:p>
        </p:txBody>
      </p:sp>
      <p:sp>
        <p:nvSpPr>
          <p:cNvPr id="7" name="Freccia a destra 6"/>
          <p:cNvSpPr/>
          <p:nvPr/>
        </p:nvSpPr>
        <p:spPr>
          <a:xfrm>
            <a:off x="4357686" y="2071678"/>
            <a:ext cx="1071570" cy="428628"/>
          </a:xfrm>
          <a:prstGeom prst="rightArrow">
            <a:avLst>
              <a:gd name="adj1" fmla="val 50000"/>
              <a:gd name="adj2" fmla="val 52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 descr="Immagine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428868"/>
            <a:ext cx="2500330" cy="3245089"/>
          </a:xfr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t-IT" sz="1800" dirty="0" smtClean="0"/>
              <a:t>LA MAESTRA </a:t>
            </a:r>
            <a:r>
              <a:rPr lang="it-IT" sz="1800" dirty="0" smtClean="0">
                <a:solidFill>
                  <a:srgbClr val="FF0000"/>
                </a:solidFill>
              </a:rPr>
              <a:t>TI</a:t>
            </a:r>
            <a:r>
              <a:rPr lang="it-IT" sz="1800" dirty="0" smtClean="0"/>
              <a:t> RIMPROVERA</a:t>
            </a:r>
          </a:p>
          <a:p>
            <a:pPr>
              <a:buNone/>
            </a:pPr>
            <a:r>
              <a:rPr lang="it-IT" sz="2000" dirty="0" smtClean="0"/>
              <a:t>  </a:t>
            </a:r>
          </a:p>
          <a:p>
            <a:pPr>
              <a:buNone/>
            </a:pPr>
            <a:r>
              <a:rPr lang="it-IT" sz="2000" dirty="0" smtClean="0"/>
              <a:t>                      </a:t>
            </a:r>
          </a:p>
          <a:p>
            <a:pPr>
              <a:buNone/>
            </a:pPr>
            <a:r>
              <a:rPr lang="it-IT" sz="1400" dirty="0" smtClean="0"/>
              <a:t>                     </a:t>
            </a:r>
            <a:r>
              <a:rPr lang="it-IT" sz="1400" dirty="0" smtClean="0">
                <a:solidFill>
                  <a:srgbClr val="FF0000"/>
                </a:solidFill>
              </a:rPr>
              <a:t>CHI RIMPROVERA LA MAESTRA ?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                        </a:t>
            </a:r>
          </a:p>
          <a:p>
            <a:pPr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                </a:t>
            </a:r>
            <a:r>
              <a:rPr lang="it-IT" sz="2000" dirty="0" smtClean="0">
                <a:solidFill>
                  <a:srgbClr val="FF0000"/>
                </a:solidFill>
              </a:rPr>
              <a:t>TE</a:t>
            </a:r>
            <a:r>
              <a:rPr lang="it-IT" sz="20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it-IT" sz="1800" dirty="0" smtClean="0"/>
              <a:t> LUCA   </a:t>
            </a:r>
            <a:r>
              <a:rPr lang="it-IT" sz="1800" dirty="0" smtClean="0">
                <a:solidFill>
                  <a:srgbClr val="FF0000"/>
                </a:solidFill>
              </a:rPr>
              <a:t>GLI</a:t>
            </a:r>
            <a:r>
              <a:rPr lang="it-IT" sz="1800" dirty="0" smtClean="0"/>
              <a:t> PREPARA UN PANINO</a:t>
            </a:r>
          </a:p>
          <a:p>
            <a:pPr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</a:t>
            </a:r>
          </a:p>
          <a:p>
            <a:pPr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</a:t>
            </a:r>
            <a:r>
              <a:rPr lang="it-IT" sz="1400" dirty="0" smtClean="0">
                <a:solidFill>
                  <a:srgbClr val="FF0000"/>
                </a:solidFill>
              </a:rPr>
              <a:t>A CHI PREPARA IL PANINO LUCA? </a:t>
            </a:r>
          </a:p>
          <a:p>
            <a:pPr>
              <a:buNone/>
            </a:pPr>
            <a:r>
              <a:rPr lang="it-IT" sz="1400" dirty="0" smtClean="0">
                <a:solidFill>
                  <a:srgbClr val="FF0000"/>
                </a:solidFill>
              </a:rPr>
              <a:t>                        </a:t>
            </a:r>
          </a:p>
          <a:p>
            <a:pPr>
              <a:buNone/>
            </a:pPr>
            <a:r>
              <a:rPr lang="it-IT" sz="1400" dirty="0" smtClean="0">
                <a:solidFill>
                  <a:srgbClr val="FF0000"/>
                </a:solidFill>
              </a:rPr>
              <a:t>                         </a:t>
            </a:r>
          </a:p>
          <a:p>
            <a:pPr>
              <a:buNone/>
            </a:pPr>
            <a:r>
              <a:rPr lang="it-IT" sz="1400" dirty="0">
                <a:solidFill>
                  <a:srgbClr val="FF0000"/>
                </a:solidFill>
              </a:rPr>
              <a:t> </a:t>
            </a:r>
            <a:r>
              <a:rPr lang="it-IT" sz="1400" dirty="0" smtClean="0">
                <a:solidFill>
                  <a:srgbClr val="FF0000"/>
                </a:solidFill>
              </a:rPr>
              <a:t>                             A LUI</a:t>
            </a:r>
          </a:p>
          <a:p>
            <a:pPr>
              <a:buNone/>
            </a:pPr>
            <a:endParaRPr lang="it-IT" sz="2000" dirty="0"/>
          </a:p>
        </p:txBody>
      </p:sp>
      <p:sp>
        <p:nvSpPr>
          <p:cNvPr id="6" name="Fumetto 2 5"/>
          <p:cNvSpPr/>
          <p:nvPr/>
        </p:nvSpPr>
        <p:spPr>
          <a:xfrm>
            <a:off x="2000232" y="1643050"/>
            <a:ext cx="2143140" cy="1357322"/>
          </a:xfrm>
          <a:prstGeom prst="wedgeRoundRectCallout">
            <a:avLst>
              <a:gd name="adj1" fmla="val -55449"/>
              <a:gd name="adj2" fmla="val 6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FACCIAMO QUALCHE ESEMPIO</a:t>
            </a:r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6357950" y="2000240"/>
            <a:ext cx="117157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6429388" y="3071810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5929322" y="4429132"/>
            <a:ext cx="7143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 flipH="1">
            <a:off x="5955040" y="5072074"/>
            <a:ext cx="45719" cy="500066"/>
          </a:xfrm>
          <a:prstGeom prst="downArrow">
            <a:avLst>
              <a:gd name="adj1" fmla="val 7415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1600" dirty="0" smtClean="0"/>
          </a:p>
          <a:p>
            <a:pPr algn="ctr"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I PRONOMI PERSONALI SI USANO AL POSTO DEL NOME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Immagine 4" descr="Risultato immagini per IMMAGINE DI MAESTRA CHE SPIEGA DISEGN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57224" y="2143116"/>
            <a:ext cx="221457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e 5"/>
          <p:cNvSpPr/>
          <p:nvPr/>
        </p:nvSpPr>
        <p:spPr>
          <a:xfrm>
            <a:off x="4500562" y="1785926"/>
            <a:ext cx="3071834" cy="10715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RICORDATE!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5929322" y="3000372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3929058" y="3929066"/>
            <a:ext cx="4357718" cy="1785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SOSTITUISCONO IL NOME PER NON RIPETERLO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/>
          </a:p>
          <a:p>
            <a:pPr>
              <a:buFont typeface="Wingdings" pitchFamily="2" charset="2"/>
              <a:buChar char="q"/>
            </a:pPr>
            <a:r>
              <a:rPr lang="it-IT" sz="1800" dirty="0" smtClean="0">
                <a:solidFill>
                  <a:srgbClr val="FF0000"/>
                </a:solidFill>
              </a:rPr>
              <a:t>    ANNA</a:t>
            </a:r>
            <a:r>
              <a:rPr lang="it-IT" sz="1800" dirty="0" smtClean="0"/>
              <a:t> E </a:t>
            </a:r>
            <a:r>
              <a:rPr lang="it-IT" sz="1800" dirty="0" smtClean="0">
                <a:solidFill>
                  <a:srgbClr val="FF0000"/>
                </a:solidFill>
              </a:rPr>
              <a:t>LUCA </a:t>
            </a:r>
            <a:r>
              <a:rPr lang="it-IT" sz="1800" dirty="0" smtClean="0"/>
              <a:t>SONO NEL PARCO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 smtClean="0"/>
              <a:t>               </a:t>
            </a:r>
            <a:r>
              <a:rPr lang="it-IT" sz="1800" dirty="0" smtClean="0">
                <a:solidFill>
                  <a:srgbClr val="FF0000"/>
                </a:solidFill>
              </a:rPr>
              <a:t>ESSI </a:t>
            </a:r>
            <a:r>
              <a:rPr lang="it-IT" sz="1800" dirty="0" smtClean="0"/>
              <a:t>      SONO NEL PARCO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/>
          </a:p>
          <a:p>
            <a:pPr>
              <a:buFont typeface="Wingdings" pitchFamily="2" charset="2"/>
              <a:buChar char="q"/>
            </a:pPr>
            <a:r>
              <a:rPr lang="it-IT" sz="1800" dirty="0" smtClean="0">
                <a:solidFill>
                  <a:srgbClr val="FF0000"/>
                </a:solidFill>
              </a:rPr>
              <a:t>     IO </a:t>
            </a:r>
            <a:r>
              <a:rPr lang="it-IT" sz="1800" dirty="0" smtClean="0"/>
              <a:t>E</a:t>
            </a:r>
            <a:r>
              <a:rPr lang="it-IT" sz="1800" dirty="0" smtClean="0">
                <a:solidFill>
                  <a:srgbClr val="FF0000"/>
                </a:solidFill>
              </a:rPr>
              <a:t> CARLO  </a:t>
            </a:r>
            <a:r>
              <a:rPr lang="it-IT" sz="1800" dirty="0" smtClean="0"/>
              <a:t>SIAMO AMICI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 smtClean="0"/>
              <a:t>               </a:t>
            </a:r>
          </a:p>
          <a:p>
            <a:pPr>
              <a:buNone/>
            </a:pP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smtClean="0">
                <a:solidFill>
                  <a:srgbClr val="FF0000"/>
                </a:solidFill>
              </a:rPr>
              <a:t>                   NOI          </a:t>
            </a:r>
            <a:r>
              <a:rPr lang="it-IT" sz="1600" dirty="0" smtClean="0"/>
              <a:t>SIAMO AMICI</a:t>
            </a:r>
            <a:endParaRPr lang="it-IT" sz="1600" dirty="0"/>
          </a:p>
        </p:txBody>
      </p:sp>
      <p:pic>
        <p:nvPicPr>
          <p:cNvPr id="5" name="Segnaposto contenuto 4" descr="Risultato immagini per IMMAGINE DI MAESTRA CHE SPIEGA DISEGNO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142844" y="2143116"/>
            <a:ext cx="235745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umetto 2 5"/>
          <p:cNvSpPr/>
          <p:nvPr/>
        </p:nvSpPr>
        <p:spPr>
          <a:xfrm>
            <a:off x="2000232" y="1000108"/>
            <a:ext cx="2286016" cy="1714512"/>
          </a:xfrm>
          <a:prstGeom prst="wedgeRoundRectCallout">
            <a:avLst>
              <a:gd name="adj1" fmla="val -67976"/>
              <a:gd name="adj2" fmla="val 731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SONO </a:t>
            </a:r>
            <a:r>
              <a:rPr lang="it-IT" dirty="0" smtClean="0">
                <a:solidFill>
                  <a:srgbClr val="FF0000"/>
                </a:solidFill>
              </a:rPr>
              <a:t>PAROLE</a:t>
            </a:r>
            <a:r>
              <a:rPr lang="it-IT" dirty="0" smtClean="0"/>
              <a:t> CHE SI USANO </a:t>
            </a:r>
            <a:r>
              <a:rPr lang="it-IT" dirty="0" smtClean="0">
                <a:solidFill>
                  <a:srgbClr val="FF0000"/>
                </a:solidFill>
              </a:rPr>
              <a:t>AL POSTO DEL NOME.</a:t>
            </a:r>
          </a:p>
          <a:p>
            <a:pPr algn="ctr"/>
            <a:r>
              <a:rPr lang="it-IT" dirty="0" smtClean="0"/>
              <a:t>GUARDA ACCANTO E NOTA!</a:t>
            </a:r>
            <a:endParaRPr lang="it-IT" dirty="0"/>
          </a:p>
        </p:txBody>
      </p:sp>
      <p:sp>
        <p:nvSpPr>
          <p:cNvPr id="10" name="Freccia in giù 9"/>
          <p:cNvSpPr/>
          <p:nvPr/>
        </p:nvSpPr>
        <p:spPr>
          <a:xfrm>
            <a:off x="5572132" y="2643182"/>
            <a:ext cx="214314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5715008" y="4500570"/>
            <a:ext cx="214314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 PRONOMI PERSONALI SONO: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it-IT" dirty="0" smtClean="0"/>
              <a:t>SINGOLARI</a:t>
            </a:r>
          </a:p>
          <a:p>
            <a:pPr algn="ctr"/>
            <a:r>
              <a:rPr lang="it-IT" dirty="0" smtClean="0"/>
              <a:t>( </a:t>
            </a:r>
            <a:r>
              <a:rPr lang="it-IT" dirty="0" err="1" smtClean="0"/>
              <a:t>UNO</a:t>
            </a:r>
            <a:r>
              <a:rPr lang="it-IT" dirty="0" smtClean="0"/>
              <a:t> )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000232" y="2857496"/>
            <a:ext cx="2714644" cy="3268667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i="1" dirty="0" smtClean="0"/>
              <a:t>IO</a:t>
            </a:r>
          </a:p>
          <a:p>
            <a:r>
              <a:rPr lang="it-IT" i="1" dirty="0" smtClean="0"/>
              <a:t>TU</a:t>
            </a:r>
          </a:p>
          <a:p>
            <a:r>
              <a:rPr lang="it-IT" i="1" dirty="0" smtClean="0"/>
              <a:t>EGLI - ELLA  -ESSO/A</a:t>
            </a:r>
            <a:endParaRPr lang="it-IT" i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it-IT" dirty="0" smtClean="0"/>
              <a:t>PLURALI</a:t>
            </a:r>
          </a:p>
          <a:p>
            <a:pPr algn="ctr"/>
            <a:r>
              <a:rPr lang="it-IT" dirty="0" smtClean="0"/>
              <a:t>( PIU’ </a:t>
            </a:r>
            <a:r>
              <a:rPr lang="it-IT" dirty="0" err="1" smtClean="0"/>
              <a:t>DI</a:t>
            </a:r>
            <a:r>
              <a:rPr lang="it-IT" dirty="0" smtClean="0"/>
              <a:t> UNO )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86512" y="2857496"/>
            <a:ext cx="1900222" cy="3340105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i="1" dirty="0" smtClean="0"/>
              <a:t>NOI </a:t>
            </a:r>
          </a:p>
          <a:p>
            <a:r>
              <a:rPr lang="it-IT" i="1" dirty="0" smtClean="0"/>
              <a:t>VOI </a:t>
            </a:r>
          </a:p>
          <a:p>
            <a:r>
              <a:rPr lang="it-IT" i="1" dirty="0" smtClean="0"/>
              <a:t>ESSI - ESSE</a:t>
            </a:r>
            <a:endParaRPr lang="it-IT" i="1" dirty="0"/>
          </a:p>
        </p:txBody>
      </p:sp>
      <p:sp>
        <p:nvSpPr>
          <p:cNvPr id="9" name="Freccia in giù 8"/>
          <p:cNvSpPr/>
          <p:nvPr/>
        </p:nvSpPr>
        <p:spPr>
          <a:xfrm>
            <a:off x="2143108" y="2285992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6500826" y="2357430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ESEMPI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357818" y="1535113"/>
            <a:ext cx="2428892" cy="750880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         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     IO</a:t>
            </a:r>
            <a:r>
              <a:rPr lang="it-IT" dirty="0" smtClean="0"/>
              <a:t> HO LA FEBBRE</a:t>
            </a:r>
            <a:endParaRPr lang="it-IT" dirty="0"/>
          </a:p>
        </p:txBody>
      </p:sp>
      <p:pic>
        <p:nvPicPr>
          <p:cNvPr id="7" name="Segnaposto contenuto 6" descr="Risultato immagini per IMMAGINE DI MAESTRA CHE SPIEGA DISEGNO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500034" y="2571744"/>
            <a:ext cx="271464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egnaposto contenuto 9" descr="is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43504" y="2928934"/>
            <a:ext cx="3000396" cy="2500330"/>
          </a:xfrm>
        </p:spPr>
      </p:pic>
      <p:sp>
        <p:nvSpPr>
          <p:cNvPr id="11" name="Fumetto 2 10"/>
          <p:cNvSpPr/>
          <p:nvPr/>
        </p:nvSpPr>
        <p:spPr>
          <a:xfrm>
            <a:off x="2357422" y="1500174"/>
            <a:ext cx="2714644" cy="1285884"/>
          </a:xfrm>
          <a:prstGeom prst="wedgeRoundRectCallout">
            <a:avLst>
              <a:gd name="adj1" fmla="val -53929"/>
              <a:gd name="adj2" fmla="val 1009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ALLORA BAMBINI ADESSO FACCIAMO UN ESEMPIO CON UN </a:t>
            </a:r>
            <a:r>
              <a:rPr lang="it-IT" dirty="0" smtClean="0">
                <a:solidFill>
                  <a:srgbClr val="FF0000"/>
                </a:solidFill>
              </a:rPr>
              <a:t>PRONOME SINGOLARE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4942" y="273050"/>
            <a:ext cx="2857520" cy="116205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NOI</a:t>
            </a:r>
            <a:r>
              <a:rPr lang="it-IT" dirty="0" smtClean="0"/>
              <a:t>  GIOCHIAMO NEL PARCO</a:t>
            </a:r>
            <a:endParaRPr lang="it-IT" dirty="0"/>
          </a:p>
        </p:txBody>
      </p:sp>
      <p:pic>
        <p:nvPicPr>
          <p:cNvPr id="6" name="Segnaposto contenuto 5" descr="i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1571612"/>
            <a:ext cx="3143272" cy="3857652"/>
          </a:xfrm>
        </p:spPr>
      </p:pic>
      <p:pic>
        <p:nvPicPr>
          <p:cNvPr id="5" name="Segnaposto contenuto 6" descr="Risultato immagini per IMMAGINE DI MAESTRA CHE SPIEGA DISEGNO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 flipH="1">
            <a:off x="428596" y="2357430"/>
            <a:ext cx="292895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2500298" y="714357"/>
            <a:ext cx="2286016" cy="1357322"/>
          </a:xfrm>
          <a:prstGeom prst="wedgeRoundRectCallout">
            <a:avLst>
              <a:gd name="adj1" fmla="val -55816"/>
              <a:gd name="adj2" fmla="val 127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…  ORA UN ESEMPIO CON UN  </a:t>
            </a:r>
            <a:r>
              <a:rPr lang="it-IT" dirty="0" smtClean="0">
                <a:solidFill>
                  <a:srgbClr val="FF0000"/>
                </a:solidFill>
              </a:rPr>
              <a:t>PRONOME PLURALE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PRONOMI PERSONALI SOGGETTO E PRONOMI PERSONALI COMPLEMENTO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5" name="Segnaposto contenuto 4" descr="Immagine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357430"/>
            <a:ext cx="2214546" cy="3245089"/>
          </a:xfr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    </a:t>
            </a:r>
          </a:p>
          <a:p>
            <a:pPr>
              <a:buNone/>
            </a:pPr>
            <a:r>
              <a:rPr lang="it-IT" sz="1600" b="1" dirty="0" smtClean="0"/>
              <a:t>   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PRONOMI SOGGETTO</a:t>
            </a:r>
          </a:p>
          <a:p>
            <a:pPr>
              <a:buNone/>
            </a:pPr>
            <a:r>
              <a:rPr lang="it-IT" sz="1600" dirty="0" smtClean="0"/>
              <a:t>                       </a:t>
            </a:r>
            <a:r>
              <a:rPr lang="it-IT" sz="1600" b="1" dirty="0" smtClean="0"/>
              <a:t>( io-tu- egli- ella -noi- voi-essi )</a:t>
            </a:r>
          </a:p>
          <a:p>
            <a:pPr>
              <a:buNone/>
            </a:pPr>
            <a:endParaRPr lang="it-IT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it-IT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600" dirty="0" smtClean="0">
                <a:solidFill>
                  <a:srgbClr val="FF0000"/>
                </a:solidFill>
              </a:rPr>
              <a:t>   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PRONOMI COMPLEMENTO</a:t>
            </a:r>
          </a:p>
          <a:p>
            <a:pPr>
              <a:buNone/>
            </a:pPr>
            <a:r>
              <a:rPr lang="it-IT" sz="1600" b="1" dirty="0" smtClean="0">
                <a:solidFill>
                  <a:srgbClr val="FF0000"/>
                </a:solidFill>
              </a:rPr>
              <a:t>                     </a:t>
            </a:r>
            <a:r>
              <a:rPr lang="it-IT" sz="1600" b="1" dirty="0" smtClean="0"/>
              <a:t>( me – te </a:t>
            </a:r>
            <a:r>
              <a:rPr lang="it-IT" sz="1600" b="1" dirty="0" err="1" smtClean="0"/>
              <a:t>–lei</a:t>
            </a:r>
            <a:r>
              <a:rPr lang="it-IT" sz="1600" b="1" dirty="0" smtClean="0"/>
              <a:t>/lui – noi- voi- loro)</a:t>
            </a:r>
          </a:p>
          <a:p>
            <a:pPr>
              <a:buNone/>
            </a:pPr>
            <a:endParaRPr lang="it-IT" sz="1600" b="1" dirty="0"/>
          </a:p>
          <a:p>
            <a:pPr>
              <a:buNone/>
            </a:pPr>
            <a:r>
              <a:rPr lang="it-IT" sz="1600" b="1" dirty="0" smtClean="0"/>
              <a:t>Esempio: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LUCA </a:t>
            </a:r>
            <a:r>
              <a:rPr lang="it-IT" sz="1600" b="1" dirty="0" smtClean="0"/>
              <a:t> GIOCA  CON  </a:t>
            </a:r>
            <a:r>
              <a:rPr lang="it-IT" sz="1600" b="1" dirty="0" smtClean="0">
                <a:solidFill>
                  <a:srgbClr val="FF0000"/>
                </a:solidFill>
              </a:rPr>
              <a:t>CLARA</a:t>
            </a:r>
            <a:r>
              <a:rPr lang="it-IT" sz="1600" b="1" dirty="0" smtClean="0"/>
              <a:t> </a:t>
            </a:r>
          </a:p>
          <a:p>
            <a:pPr>
              <a:buNone/>
            </a:pPr>
            <a:endParaRPr lang="it-IT" sz="1100" b="1" dirty="0" smtClean="0"/>
          </a:p>
          <a:p>
            <a:pPr>
              <a:buNone/>
            </a:pPr>
            <a:r>
              <a:rPr lang="it-IT" sz="1100" b="1" dirty="0" smtClean="0"/>
              <a:t>Sostituiamo                             </a:t>
            </a:r>
            <a:r>
              <a:rPr lang="it-IT" sz="11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smtClean="0">
                <a:solidFill>
                  <a:srgbClr val="FF0000"/>
                </a:solidFill>
              </a:rPr>
              <a:t>EGLI  </a:t>
            </a:r>
            <a:r>
              <a:rPr lang="it-IT" sz="1600" b="1" dirty="0" smtClean="0"/>
              <a:t>GIOCA   CON  </a:t>
            </a:r>
            <a:r>
              <a:rPr lang="it-IT" sz="1600" b="1" dirty="0" smtClean="0">
                <a:solidFill>
                  <a:srgbClr val="FF0000"/>
                </a:solidFill>
              </a:rPr>
              <a:t> LEI</a:t>
            </a:r>
          </a:p>
          <a:p>
            <a:pPr>
              <a:buNone/>
            </a:pPr>
            <a:r>
              <a:rPr lang="it-IT" sz="1100" b="1" dirty="0" smtClean="0"/>
              <a:t>i nomi con </a:t>
            </a:r>
          </a:p>
          <a:p>
            <a:pPr>
              <a:buNone/>
            </a:pPr>
            <a:r>
              <a:rPr lang="it-IT" sz="1100" b="1" dirty="0" smtClean="0"/>
              <a:t>i pronomi</a:t>
            </a:r>
          </a:p>
          <a:p>
            <a:pPr>
              <a:buNone/>
            </a:pPr>
            <a:r>
              <a:rPr lang="it-IT" sz="1100" b="1" dirty="0" smtClean="0"/>
              <a:t>                                                 SOGGETTO                    COMPLEMENTO</a:t>
            </a:r>
          </a:p>
          <a:p>
            <a:pPr>
              <a:buNone/>
            </a:pPr>
            <a:r>
              <a:rPr lang="it-IT" sz="1100" b="1" dirty="0" smtClean="0"/>
              <a:t>                                                       CHI?                                  CON CHI?</a:t>
            </a:r>
            <a:endParaRPr lang="it-IT" sz="1100" b="1" dirty="0"/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endParaRPr lang="it-IT" sz="1600" b="1" dirty="0"/>
          </a:p>
          <a:p>
            <a:pPr>
              <a:buNone/>
            </a:pPr>
            <a:endParaRPr lang="it-IT" sz="1600" b="1" dirty="0"/>
          </a:p>
        </p:txBody>
      </p:sp>
      <p:sp>
        <p:nvSpPr>
          <p:cNvPr id="6" name="Fumetto 2 5"/>
          <p:cNvSpPr/>
          <p:nvPr/>
        </p:nvSpPr>
        <p:spPr>
          <a:xfrm>
            <a:off x="2000232" y="1643050"/>
            <a:ext cx="2143140" cy="1500198"/>
          </a:xfrm>
          <a:prstGeom prst="wedgeRoundRectCallout">
            <a:avLst>
              <a:gd name="adj1" fmla="val -75574"/>
              <a:gd name="adj2" fmla="val 490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ORA FATE BENE ATTENZIONE BAMBINI. </a:t>
            </a:r>
          </a:p>
          <a:p>
            <a:pPr algn="ctr"/>
            <a:r>
              <a:rPr lang="it-IT" sz="1200" dirty="0" smtClean="0"/>
              <a:t>IN BASE AL SIGNIFICATO I PRONOMI SI DIVIDONO IN:</a:t>
            </a:r>
            <a:endParaRPr lang="it-IT" sz="1200" dirty="0">
              <a:solidFill>
                <a:srgbClr val="FF0000"/>
              </a:solidFill>
            </a:endParaRPr>
          </a:p>
        </p:txBody>
      </p:sp>
      <p:cxnSp>
        <p:nvCxnSpPr>
          <p:cNvPr id="8" name="Connettore 4 7"/>
          <p:cNvCxnSpPr/>
          <p:nvPr/>
        </p:nvCxnSpPr>
        <p:spPr>
          <a:xfrm>
            <a:off x="4071934" y="2928934"/>
            <a:ext cx="1714512" cy="428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4 10"/>
          <p:cNvCxnSpPr/>
          <p:nvPr/>
        </p:nvCxnSpPr>
        <p:spPr>
          <a:xfrm flipV="1">
            <a:off x="2857488" y="2214554"/>
            <a:ext cx="2928958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ccia in giù 21"/>
          <p:cNvSpPr/>
          <p:nvPr/>
        </p:nvSpPr>
        <p:spPr>
          <a:xfrm>
            <a:off x="6500826" y="4429132"/>
            <a:ext cx="71438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in giù 22"/>
          <p:cNvSpPr/>
          <p:nvPr/>
        </p:nvSpPr>
        <p:spPr>
          <a:xfrm>
            <a:off x="8072462" y="4429132"/>
            <a:ext cx="71438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5" name="Tabella 24"/>
          <p:cNvGraphicFramePr>
            <a:graphicFrameLocks noGrp="1"/>
          </p:cNvGraphicFramePr>
          <p:nvPr/>
        </p:nvGraphicFramePr>
        <p:xfrm>
          <a:off x="4710023" y="4643446"/>
          <a:ext cx="819509" cy="642942"/>
        </p:xfrm>
        <a:graphic>
          <a:graphicData uri="http://schemas.openxmlformats.org/drawingml/2006/table">
            <a:tbl>
              <a:tblPr/>
              <a:tblGrid>
                <a:gridCol w="819509"/>
              </a:tblGrid>
              <a:tr h="64294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6" name="Freccia in giù 25"/>
          <p:cNvSpPr/>
          <p:nvPr/>
        </p:nvSpPr>
        <p:spPr>
          <a:xfrm>
            <a:off x="6500826" y="5000636"/>
            <a:ext cx="71438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giù 26"/>
          <p:cNvSpPr/>
          <p:nvPr/>
        </p:nvSpPr>
        <p:spPr>
          <a:xfrm flipH="1">
            <a:off x="8072458" y="5000636"/>
            <a:ext cx="71441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pPr algn="l"/>
            <a:r>
              <a:rPr lang="it-IT" dirty="0" smtClean="0">
                <a:solidFill>
                  <a:srgbClr val="FF0000"/>
                </a:solidFill>
              </a:rPr>
              <a:t>                </a:t>
            </a:r>
            <a:r>
              <a:rPr lang="it-IT" sz="3200" dirty="0" smtClean="0">
                <a:solidFill>
                  <a:srgbClr val="FF0000"/>
                </a:solidFill>
              </a:rPr>
              <a:t>PRONOMI COMPLEMENTO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4040188" cy="1031891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Segnaposto contenuto 6" descr="Immagine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2527974"/>
            <a:ext cx="2571736" cy="3245089"/>
          </a:xfrm>
        </p:spPr>
      </p:pic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53669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  LIVIA GIOCA CON </a:t>
            </a:r>
            <a:r>
              <a:rPr lang="it-IT" dirty="0" smtClean="0">
                <a:solidFill>
                  <a:srgbClr val="FF0000"/>
                </a:solidFill>
              </a:rPr>
              <a:t>VOI</a:t>
            </a:r>
          </a:p>
          <a:p>
            <a:r>
              <a:rPr lang="it-IT" dirty="0" smtClean="0"/>
              <a:t>  GIORGIO GUARDA </a:t>
            </a:r>
            <a:r>
              <a:rPr lang="it-IT" dirty="0" smtClean="0">
                <a:solidFill>
                  <a:srgbClr val="FF0000"/>
                </a:solidFill>
              </a:rPr>
              <a:t>LEI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4876" y="1714488"/>
            <a:ext cx="3900486" cy="450059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 smtClean="0"/>
              <a:t>LIVIA RIDE </a:t>
            </a:r>
            <a:r>
              <a:rPr lang="it-IT" b="1" dirty="0" err="1" smtClean="0"/>
              <a:t>DI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LUI</a:t>
            </a:r>
          </a:p>
          <a:p>
            <a:pPr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NOTA BENE</a:t>
            </a:r>
          </a:p>
          <a:p>
            <a:pPr>
              <a:buNone/>
            </a:pPr>
            <a:r>
              <a:rPr lang="it-IT" b="1" dirty="0" smtClean="0"/>
              <a:t>Me</a:t>
            </a:r>
          </a:p>
          <a:p>
            <a:pPr>
              <a:buNone/>
            </a:pPr>
            <a:r>
              <a:rPr lang="it-IT" b="1" dirty="0" smtClean="0"/>
              <a:t>Te                         COMPLEMENTI   </a:t>
            </a:r>
          </a:p>
          <a:p>
            <a:pPr>
              <a:buNone/>
            </a:pPr>
            <a:r>
              <a:rPr lang="it-IT" b="1" dirty="0" smtClean="0"/>
              <a:t>Lei                        FORTI</a:t>
            </a:r>
          </a:p>
          <a:p>
            <a:pPr>
              <a:buNone/>
            </a:pPr>
            <a:r>
              <a:rPr lang="it-IT" b="1" dirty="0" smtClean="0"/>
              <a:t>L</a:t>
            </a:r>
            <a:r>
              <a:rPr lang="it-IT" b="1" dirty="0" smtClean="0"/>
              <a:t>ui</a:t>
            </a:r>
          </a:p>
          <a:p>
            <a:pPr>
              <a:buNone/>
            </a:pPr>
            <a:r>
              <a:rPr lang="it-IT" b="1" dirty="0" smtClean="0"/>
              <a:t>Noi</a:t>
            </a:r>
          </a:p>
          <a:p>
            <a:pPr>
              <a:buNone/>
            </a:pPr>
            <a:r>
              <a:rPr lang="it-IT" b="1" dirty="0" smtClean="0"/>
              <a:t>Voi</a:t>
            </a:r>
          </a:p>
          <a:p>
            <a:pPr>
              <a:buNone/>
            </a:pPr>
            <a:r>
              <a:rPr lang="it-IT" b="1" dirty="0" smtClean="0"/>
              <a:t>Loro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1" name="Fumetto 2 10"/>
          <p:cNvSpPr/>
          <p:nvPr/>
        </p:nvSpPr>
        <p:spPr>
          <a:xfrm>
            <a:off x="2000232" y="1571612"/>
            <a:ext cx="1928826" cy="1285884"/>
          </a:xfrm>
          <a:prstGeom prst="wedgeRoundRectCallout">
            <a:avLst>
              <a:gd name="adj1" fmla="val -62873"/>
              <a:gd name="adj2" fmla="val 738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FACCIAMO ANCORA QUALCHE ESEMPIO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3929058" y="185736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4000496" y="2357430"/>
            <a:ext cx="644529" cy="17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3857620" y="27860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4643438" y="3286124"/>
            <a:ext cx="3012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 </a:t>
            </a:r>
            <a:endParaRPr lang="it-IT" dirty="0"/>
          </a:p>
        </p:txBody>
      </p:sp>
      <p:graphicFrame>
        <p:nvGraphicFramePr>
          <p:cNvPr id="32" name="Tabella 31"/>
          <p:cNvGraphicFramePr>
            <a:graphicFrameLocks noGrp="1"/>
          </p:cNvGraphicFramePr>
          <p:nvPr/>
        </p:nvGraphicFramePr>
        <p:xfrm>
          <a:off x="4714876" y="3643314"/>
          <a:ext cx="714380" cy="2478208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500" dist="50800" dir="5400000" sy="-100000" algn="bl" rotWithShape="0"/>
                </a:effectLst>
              </a:tblPr>
              <a:tblGrid>
                <a:gridCol w="714380"/>
              </a:tblGrid>
              <a:tr h="247820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3" name="Freccia a destra 32"/>
          <p:cNvSpPr/>
          <p:nvPr/>
        </p:nvSpPr>
        <p:spPr>
          <a:xfrm>
            <a:off x="5715008" y="4429132"/>
            <a:ext cx="57150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318</Words>
  <Application>Microsoft Office PowerPoint</Application>
  <PresentationFormat>Presentazione su schermo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Tema di Office</vt:lpstr>
      <vt:lpstr>Personalizza struttura</vt:lpstr>
      <vt:lpstr>I PRONOMI RELATIVI  ATTIVITA’ SEMPLIFICATA  CLASSE 5aB CAPOLUOGO INSEGNANTE FILIPPO VALERIA ( SOSTEGNO) STRUMENTI E METODOLOGIA: POWER POINT – LEZIONE VIDEO SU WHATSUP  </vt:lpstr>
      <vt:lpstr>Diapositiva 2</vt:lpstr>
      <vt:lpstr>Diapositiva 3</vt:lpstr>
      <vt:lpstr>I PRONOMI PERSONALI SONO:</vt:lpstr>
      <vt:lpstr>ESEMPI</vt:lpstr>
      <vt:lpstr>NOI  GIOCHIAMO NEL PARCO</vt:lpstr>
      <vt:lpstr>PRONOMI PERSONALI SOGGETTO E PRONOMI PERSONALI COMPLEMENTO</vt:lpstr>
      <vt:lpstr>                PRONOMI COMPLEMENTO</vt:lpstr>
      <vt:lpstr>Diapositiva 9</vt:lpstr>
      <vt:lpstr>… ANCORA PRONOMI COMPLEMENTI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PRONOMI RELATIVI  ATTIVITA’ SEMPLIFICATA  CLASSE 5aB CAPOLUOGO INSEGNANTE FILIPPO VALERIA STRUMENTI E METODOLOGIA: POWER POINT – LEZIONE VIDEO SU WHATSUP</dc:title>
  <dc:creator>Utente</dc:creator>
  <cp:lastModifiedBy>Utente</cp:lastModifiedBy>
  <cp:revision>44</cp:revision>
  <dcterms:created xsi:type="dcterms:W3CDTF">2020-03-26T09:18:15Z</dcterms:created>
  <dcterms:modified xsi:type="dcterms:W3CDTF">2020-03-26T14:22:31Z</dcterms:modified>
</cp:coreProperties>
</file>