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59" autoAdjust="0"/>
    <p:restoredTop sz="94660"/>
  </p:normalViewPr>
  <p:slideViewPr>
    <p:cSldViewPr>
      <p:cViewPr>
        <p:scale>
          <a:sx n="70" d="100"/>
          <a:sy n="70" d="100"/>
        </p:scale>
        <p:origin x="-1176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1D02E-0FC5-4A25-9914-4B9C98DB858E}" type="datetimeFigureOut">
              <a:rPr lang="it-IT" smtClean="0"/>
              <a:pPr/>
              <a:t>20/03/2020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61E5B-63EF-4BA9-A1C0-47EF082DE6B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1681CDF-3144-4F32-8B45-3E7E1CE582E2}" type="datetimeFigureOut">
              <a:rPr lang="it-IT" smtClean="0"/>
              <a:pPr/>
              <a:t>20/03/2020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5417C41-C2AE-48C6-956A-1BD49EEA71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681CDF-3144-4F32-8B45-3E7E1CE582E2}" type="datetimeFigureOut">
              <a:rPr lang="it-IT" smtClean="0"/>
              <a:pPr/>
              <a:t>20/03/2020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417C41-C2AE-48C6-956A-1BD49EEA71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681CDF-3144-4F32-8B45-3E7E1CE582E2}" type="datetimeFigureOut">
              <a:rPr lang="it-IT" smtClean="0"/>
              <a:pPr/>
              <a:t>20/03/2020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417C41-C2AE-48C6-956A-1BD49EEA71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681CDF-3144-4F32-8B45-3E7E1CE582E2}" type="datetimeFigureOut">
              <a:rPr lang="it-IT" smtClean="0"/>
              <a:pPr/>
              <a:t>20/03/2020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417C41-C2AE-48C6-956A-1BD49EEA719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681CDF-3144-4F32-8B45-3E7E1CE582E2}" type="datetimeFigureOut">
              <a:rPr lang="it-IT" smtClean="0"/>
              <a:pPr/>
              <a:t>20/03/2020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417C41-C2AE-48C6-956A-1BD49EEA719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681CDF-3144-4F32-8B45-3E7E1CE582E2}" type="datetimeFigureOut">
              <a:rPr lang="it-IT" smtClean="0"/>
              <a:pPr/>
              <a:t>20/03/2020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417C41-C2AE-48C6-956A-1BD49EEA719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681CDF-3144-4F32-8B45-3E7E1CE582E2}" type="datetimeFigureOut">
              <a:rPr lang="it-IT" smtClean="0"/>
              <a:pPr/>
              <a:t>20/03/2020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417C41-C2AE-48C6-956A-1BD49EEA71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681CDF-3144-4F32-8B45-3E7E1CE582E2}" type="datetimeFigureOut">
              <a:rPr lang="it-IT" smtClean="0"/>
              <a:pPr/>
              <a:t>20/03/2020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417C41-C2AE-48C6-956A-1BD49EEA719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681CDF-3144-4F32-8B45-3E7E1CE582E2}" type="datetimeFigureOut">
              <a:rPr lang="it-IT" smtClean="0"/>
              <a:pPr/>
              <a:t>20/03/2020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417C41-C2AE-48C6-956A-1BD49EEA71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1681CDF-3144-4F32-8B45-3E7E1CE582E2}" type="datetimeFigureOut">
              <a:rPr lang="it-IT" smtClean="0"/>
              <a:pPr/>
              <a:t>20/03/2020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417C41-C2AE-48C6-956A-1BD49EEA71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1681CDF-3144-4F32-8B45-3E7E1CE582E2}" type="datetimeFigureOut">
              <a:rPr lang="it-IT" smtClean="0"/>
              <a:pPr/>
              <a:t>20/03/2020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5417C41-C2AE-48C6-956A-1BD49EEA719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1681CDF-3144-4F32-8B45-3E7E1CE582E2}" type="datetimeFigureOut">
              <a:rPr lang="it-IT" smtClean="0"/>
              <a:pPr/>
              <a:t>20/03/2020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5417C41-C2AE-48C6-956A-1BD49EEA719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42910" y="571480"/>
            <a:ext cx="7715304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t-IT" sz="1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6350" stA="60000" endA="900" endPos="60000" dist="60007" dir="5400000" sy="-100000" algn="bl" rotWithShape="0"/>
                </a:effectLst>
              </a:rPr>
              <a:t>STORIA</a:t>
            </a:r>
            <a:endParaRPr lang="it-IT" sz="16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pic>
        <p:nvPicPr>
          <p:cNvPr id="5" name="STORIA">
            <a:hlinkClick r:id="" action="ppaction://media"/>
          </p:cNvPr>
          <p:cNvPicPr>
            <a:picLocks noRot="1" noChangeAspect="1"/>
          </p:cNvPicPr>
          <p:nvPr>
            <a:wavAudioFile r:embed="rId1" name="STORIA"/>
          </p:nvPr>
        </p:nvPicPr>
        <p:blipFill>
          <a:blip r:embed="rId3"/>
          <a:stretch>
            <a:fillRect/>
          </a:stretch>
        </p:blipFill>
        <p:spPr>
          <a:xfrm>
            <a:off x="8286776" y="428604"/>
            <a:ext cx="571504" cy="571504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-190646" y="1214422"/>
            <a:ext cx="933464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6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LE SCIMMIE </a:t>
            </a:r>
          </a:p>
          <a:p>
            <a:pPr algn="ctr"/>
            <a:endParaRPr lang="it-IT" sz="60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  <a:p>
            <a:pPr algn="ctr"/>
            <a:r>
              <a:rPr lang="it-IT" sz="6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ANTROPOMORFE</a:t>
            </a:r>
            <a:endParaRPr lang="it-IT" sz="6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214290"/>
            <a:ext cx="7429552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Circa 14 milioni di anni fa, nelle foreste africane, vivevano le 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scimmie antropomorfe</a:t>
            </a:r>
            <a:r>
              <a:rPr lang="it-IT" sz="2000" dirty="0" smtClean="0"/>
              <a:t>, cioè simili all’uomo. Queste scimmie sono considerate antenate dell’uomo, perché per prime hanno imparato a camminare in posizione eretta. 10 milioni di anni fa le foreste scomparvero, lasciando il posto alla 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savana</a:t>
            </a:r>
            <a:r>
              <a:rPr lang="it-IT" sz="2000" dirty="0" smtClean="0"/>
              <a:t>. In questo nuovo ambiente le scimmie furono costrette a muoversi allo scoperto per cercare il cibo. Così cominciarono ad alzarsi sulle gambe posteriori. Con le mani libere potevano raccogliere frutti e afferrare pietre. Queste scimmie sono chiamate 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ominidi</a:t>
            </a:r>
            <a:r>
              <a:rPr lang="it-IT" sz="2000" dirty="0" smtClean="0"/>
              <a:t>, i cui resti fossili sono stati ritrovati Africa: essi sono conosciuti come 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australopitechi</a:t>
            </a:r>
            <a:r>
              <a:rPr lang="it-IT" sz="2000" dirty="0" smtClean="0"/>
              <a:t>.</a:t>
            </a:r>
            <a:endParaRPr lang="it-IT" sz="2000" dirty="0"/>
          </a:p>
        </p:txBody>
      </p:sp>
      <p:pic>
        <p:nvPicPr>
          <p:cNvPr id="5" name="Immagine 4" descr="storia hsaj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3545847"/>
            <a:ext cx="2214578" cy="3312153"/>
          </a:xfrm>
          <a:prstGeom prst="rect">
            <a:avLst/>
          </a:prstGeom>
        </p:spPr>
      </p:pic>
      <p:pic>
        <p:nvPicPr>
          <p:cNvPr id="6" name="SCIMMIE">
            <a:hlinkClick r:id="" action="ppaction://media"/>
          </p:cNvPr>
          <p:cNvPicPr>
            <a:picLocks noRot="1" noChangeAspect="1"/>
          </p:cNvPicPr>
          <p:nvPr>
            <a:wavAudioFile r:embed="rId1" name="SCIMMIE"/>
          </p:nvPr>
        </p:nvPicPr>
        <p:blipFill>
          <a:blip r:embed="rId4"/>
          <a:stretch>
            <a:fillRect/>
          </a:stretch>
        </p:blipFill>
        <p:spPr>
          <a:xfrm>
            <a:off x="8286776" y="285728"/>
            <a:ext cx="571504" cy="571504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5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928926" y="428604"/>
            <a:ext cx="37257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La nostra antenata Lucy</a:t>
            </a:r>
          </a:p>
          <a:p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57158" y="1000108"/>
            <a:ext cx="84296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Lo scheletro di ominide finora ritrovato risale 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a circa 3 milioni di anni fa</a:t>
            </a:r>
            <a:r>
              <a:rPr lang="it-IT" sz="2000" dirty="0" smtClean="0"/>
              <a:t>, appartiene a una giovane femmina di nome 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Lucy</a:t>
            </a:r>
            <a:r>
              <a:rPr lang="it-IT" sz="2000" dirty="0" smtClean="0"/>
              <a:t>. I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000" dirty="0" smtClean="0"/>
              <a:t>paleontologi portarono alla luce 52 ossa. Lucy era alta poco più di 1 metro e pesava circa 25-30 Kg: non sapeva camminare molto bene in posizione eretta e dormiva sugli alberi. Ella si spostava nelle pianure erbose alla ricerca di cibo: radici, frutti e piante selvatiche. Oggi, grazie a Lucy, i ricercatori conoscono meglio le nostre origini.  </a:t>
            </a:r>
            <a:endParaRPr lang="it-IT" sz="2000" dirty="0"/>
          </a:p>
        </p:txBody>
      </p:sp>
      <p:pic>
        <p:nvPicPr>
          <p:cNvPr id="7" name="Immagine 6" descr="Luc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3286124"/>
            <a:ext cx="4429156" cy="3321866"/>
          </a:xfrm>
          <a:prstGeom prst="rect">
            <a:avLst/>
          </a:prstGeom>
        </p:spPr>
      </p:pic>
      <p:pic>
        <p:nvPicPr>
          <p:cNvPr id="5" name="LUCY3">
            <a:hlinkClick r:id="" action="ppaction://media"/>
          </p:cNvPr>
          <p:cNvPicPr>
            <a:picLocks noRot="1" noChangeAspect="1"/>
          </p:cNvPicPr>
          <p:nvPr>
            <a:wavAudioFile r:embed="rId1" name="LUCY3"/>
          </p:nvPr>
        </p:nvPicPr>
        <p:blipFill>
          <a:blip r:embed="rId4"/>
          <a:stretch>
            <a:fillRect/>
          </a:stretch>
        </p:blipFill>
        <p:spPr>
          <a:xfrm>
            <a:off x="8286776" y="142852"/>
            <a:ext cx="571504" cy="571504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571736" y="214290"/>
            <a:ext cx="3752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Uomini sempre più abili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42910" y="642918"/>
            <a:ext cx="83582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</a:rPr>
              <a:t>Homo </a:t>
            </a:r>
            <a:r>
              <a:rPr lang="it-IT" sz="2000" dirty="0" err="1" smtClean="0">
                <a:solidFill>
                  <a:srgbClr val="FF0000"/>
                </a:solidFill>
              </a:rPr>
              <a:t>habilis</a:t>
            </a:r>
            <a:endParaRPr lang="it-IT" sz="2000" dirty="0" smtClean="0">
              <a:solidFill>
                <a:srgbClr val="FF0000"/>
              </a:solidFill>
            </a:endParaRPr>
          </a:p>
          <a:p>
            <a:r>
              <a:rPr lang="it-IT" sz="2000" dirty="0" smtClean="0"/>
              <a:t>Gli ominidi sapevano afferrare e usare pezzi di legno e pietre, ma non </a:t>
            </a:r>
            <a:r>
              <a:rPr lang="it-IT" sz="2000" dirty="0" smtClean="0"/>
              <a:t>sapevano </a:t>
            </a:r>
            <a:r>
              <a:rPr lang="it-IT" sz="2000" dirty="0" smtClean="0"/>
              <a:t>&lt;costruire&gt; nuovi attrezzi. Solo dopo molto tempo impararono a &lt;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scheggiare</a:t>
            </a:r>
            <a:r>
              <a:rPr lang="it-IT" sz="2000" dirty="0" smtClean="0"/>
              <a:t>&gt; le 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pietre </a:t>
            </a:r>
            <a:r>
              <a:rPr lang="it-IT" sz="2000" dirty="0" smtClean="0"/>
              <a:t>per renderle affilate; questi attrezzi sono il segnale della comparsa del primo vero uomo, </a:t>
            </a:r>
            <a:r>
              <a:rPr lang="it-IT" sz="2000" i="1" dirty="0" smtClean="0"/>
              <a:t>Homo </a:t>
            </a:r>
            <a:r>
              <a:rPr lang="it-IT" sz="2000" i="1" dirty="0" err="1" smtClean="0"/>
              <a:t>habilis</a:t>
            </a:r>
            <a:r>
              <a:rPr lang="it-IT" sz="2000" i="1" dirty="0" smtClean="0"/>
              <a:t>, &lt;</a:t>
            </a:r>
            <a:r>
              <a:rPr lang="it-IT" sz="2000" dirty="0" smtClean="0"/>
              <a:t>uomo abile&gt;. Gli uomini realizzarono i loro strumenti di lavoro con semplici ciottoli, che rendevano appuntiti e taglienti scheggiandoli con una pietra più dura. Questo periodo della preistoria viene chiamato </a:t>
            </a:r>
            <a:r>
              <a:rPr lang="it-IT" sz="2000" dirty="0" smtClean="0">
                <a:solidFill>
                  <a:srgbClr val="00B050"/>
                </a:solidFill>
              </a:rPr>
              <a:t>paleolitico</a:t>
            </a:r>
            <a:r>
              <a:rPr lang="it-IT" sz="2000" dirty="0" smtClean="0"/>
              <a:t>, cioè &lt;epoca della pietra&gt;.</a:t>
            </a:r>
            <a:endParaRPr lang="it-IT" sz="2000" i="1" dirty="0" smtClean="0">
              <a:solidFill>
                <a:srgbClr val="00B050"/>
              </a:solidFill>
            </a:endParaRPr>
          </a:p>
        </p:txBody>
      </p:sp>
      <p:pic>
        <p:nvPicPr>
          <p:cNvPr id="6" name="Immagine 5" descr="homo habil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3643314"/>
            <a:ext cx="2928958" cy="3045045"/>
          </a:xfrm>
          <a:prstGeom prst="rect">
            <a:avLst/>
          </a:prstGeom>
        </p:spPr>
      </p:pic>
      <p:pic>
        <p:nvPicPr>
          <p:cNvPr id="7" name="HABILIS">
            <a:hlinkClick r:id="" action="ppaction://media"/>
          </p:cNvPr>
          <p:cNvPicPr>
            <a:picLocks noRot="1" noChangeAspect="1"/>
          </p:cNvPicPr>
          <p:nvPr>
            <a:wavAudioFile r:embed="rId1" name="HABILIS"/>
          </p:nvPr>
        </p:nvPicPr>
        <p:blipFill>
          <a:blip r:embed="rId4"/>
          <a:stretch>
            <a:fillRect/>
          </a:stretch>
        </p:blipFill>
        <p:spPr>
          <a:xfrm>
            <a:off x="8358214" y="142852"/>
            <a:ext cx="642942" cy="64294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143240" y="500042"/>
            <a:ext cx="2263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Homo </a:t>
            </a:r>
            <a:r>
              <a:rPr lang="it-IT" sz="2400" dirty="0" err="1" smtClean="0">
                <a:solidFill>
                  <a:srgbClr val="FF0000"/>
                </a:solidFill>
              </a:rPr>
              <a:t>erectus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85720" y="1000108"/>
            <a:ext cx="75009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Circa 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1,5 milioni di anni 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fa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000" dirty="0" smtClean="0"/>
              <a:t>comparve </a:t>
            </a:r>
            <a:r>
              <a:rPr lang="it-IT" sz="2000" dirty="0" smtClean="0"/>
              <a:t>l’</a:t>
            </a:r>
            <a:r>
              <a:rPr lang="it-IT" sz="2000" i="1" dirty="0" smtClean="0"/>
              <a:t>Homo </a:t>
            </a:r>
            <a:r>
              <a:rPr lang="it-IT" sz="2000" i="1" dirty="0" err="1" smtClean="0"/>
              <a:t>erectus</a:t>
            </a:r>
            <a:r>
              <a:rPr lang="it-IT" sz="2000" i="1" dirty="0" smtClean="0"/>
              <a:t>,</a:t>
            </a:r>
            <a:r>
              <a:rPr lang="it-IT" sz="2000" dirty="0" smtClean="0"/>
              <a:t> l’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uomo eretto</a:t>
            </a:r>
            <a:r>
              <a:rPr lang="it-IT" sz="2000" dirty="0" smtClean="0"/>
              <a:t>, che sapeva perfettamente stare in piedi. L’uomo eretto era bravo a lavorare le pietre; viveva in piccoli gruppi formati da 20-30 persone. Egli imparò a utilizzare il 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fuoco</a:t>
            </a:r>
            <a:r>
              <a:rPr lang="it-IT" sz="2000" dirty="0" smtClean="0"/>
              <a:t>; non sapeva ancora accenderlo, ma riusciva a conservarlo acceso dopo averlo &lt;catturato&gt;. </a:t>
            </a:r>
            <a:endParaRPr lang="it-IT" sz="2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Immagine 5" descr="homo habil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5" y="2928934"/>
            <a:ext cx="2360915" cy="3739690"/>
          </a:xfrm>
          <a:prstGeom prst="rect">
            <a:avLst/>
          </a:prstGeom>
        </p:spPr>
      </p:pic>
      <p:pic>
        <p:nvPicPr>
          <p:cNvPr id="7" name="ERECTUS">
            <a:hlinkClick r:id="" action="ppaction://media"/>
          </p:cNvPr>
          <p:cNvPicPr>
            <a:picLocks noRot="1" noChangeAspect="1"/>
          </p:cNvPicPr>
          <p:nvPr>
            <a:wavAudioFile r:embed="rId1" name="ERECTUS"/>
          </p:nvPr>
        </p:nvPicPr>
        <p:blipFill>
          <a:blip r:embed="rId4"/>
          <a:stretch>
            <a:fillRect/>
          </a:stretch>
        </p:blipFill>
        <p:spPr>
          <a:xfrm>
            <a:off x="8143900" y="142852"/>
            <a:ext cx="714380" cy="714380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28992" y="142852"/>
            <a:ext cx="1981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Il Paleolitico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0" y="500042"/>
            <a:ext cx="9286907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Paleolitico significa &lt;età della pietra antica&gt;, vale a dire il periodo in cui </a:t>
            </a:r>
          </a:p>
          <a:p>
            <a:r>
              <a:rPr lang="it-IT" dirty="0"/>
              <a:t>u</a:t>
            </a:r>
            <a:r>
              <a:rPr lang="it-IT" dirty="0" smtClean="0"/>
              <a:t>savano le pietre, scheggiandole e lavorandole. Il primo </a:t>
            </a:r>
            <a:r>
              <a:rPr lang="it-IT" dirty="0" smtClean="0"/>
              <a:t>ciottolo, </a:t>
            </a:r>
            <a:r>
              <a:rPr lang="it-IT" dirty="0" smtClean="0"/>
              <a:t>chiamato</a:t>
            </a:r>
          </a:p>
          <a:p>
            <a:r>
              <a:rPr lang="it-IT" dirty="0">
                <a:solidFill>
                  <a:srgbClr val="00B050"/>
                </a:solidFill>
              </a:rPr>
              <a:t>c</a:t>
            </a:r>
            <a:r>
              <a:rPr lang="it-IT" dirty="0" smtClean="0">
                <a:solidFill>
                  <a:srgbClr val="00B050"/>
                </a:solidFill>
              </a:rPr>
              <a:t>hopper</a:t>
            </a:r>
            <a:r>
              <a:rPr lang="it-IT" dirty="0" smtClean="0"/>
              <a:t>, è stato scheggiato solo su una faccia. La seconda pietra,chiamata </a:t>
            </a:r>
          </a:p>
          <a:p>
            <a:r>
              <a:rPr lang="it-IT" dirty="0" smtClean="0">
                <a:solidFill>
                  <a:srgbClr val="00B050"/>
                </a:solidFill>
              </a:rPr>
              <a:t>amigdala</a:t>
            </a:r>
            <a:r>
              <a:rPr lang="it-IT" dirty="0" smtClean="0"/>
              <a:t>,</a:t>
            </a:r>
            <a:r>
              <a:rPr lang="it-IT" dirty="0" smtClean="0">
                <a:solidFill>
                  <a:srgbClr val="00B050"/>
                </a:solidFill>
              </a:rPr>
              <a:t> </a:t>
            </a:r>
            <a:r>
              <a:rPr lang="it-IT" dirty="0" smtClean="0"/>
              <a:t>cioè mandorla, è stata scheggiata su entrambi i lati. Il primo </a:t>
            </a:r>
          </a:p>
          <a:p>
            <a:r>
              <a:rPr lang="it-IT" dirty="0"/>
              <a:t>c</a:t>
            </a:r>
            <a:r>
              <a:rPr lang="it-IT" dirty="0" smtClean="0"/>
              <a:t>ontinente abitato dall’uomo fu l’Africa. </a:t>
            </a:r>
            <a:r>
              <a:rPr lang="it-IT" dirty="0" smtClean="0"/>
              <a:t>Lì </a:t>
            </a:r>
            <a:r>
              <a:rPr lang="it-IT" dirty="0" smtClean="0"/>
              <a:t>viveva l’australopiteco, il nostro </a:t>
            </a:r>
          </a:p>
          <a:p>
            <a:r>
              <a:rPr lang="it-IT" dirty="0" smtClean="0"/>
              <a:t>antenato più lontano. In Africa il clima era caldo e </a:t>
            </a:r>
            <a:r>
              <a:rPr lang="it-IT" dirty="0" smtClean="0"/>
              <a:t>l’Australopiteco trovava </a:t>
            </a:r>
            <a:r>
              <a:rPr lang="it-IT" dirty="0" smtClean="0"/>
              <a:t>frutti</a:t>
            </a:r>
          </a:p>
          <a:p>
            <a:r>
              <a:rPr lang="it-IT" dirty="0" smtClean="0"/>
              <a:t> in abbondanza. </a:t>
            </a:r>
            <a:r>
              <a:rPr lang="it-IT" dirty="0" smtClean="0"/>
              <a:t>Quando questo </a:t>
            </a:r>
            <a:r>
              <a:rPr lang="it-IT" dirty="0" smtClean="0"/>
              <a:t>iniziò a nutrirsi della carne degli </a:t>
            </a:r>
            <a:r>
              <a:rPr lang="it-IT" dirty="0" smtClean="0"/>
              <a:t>animali fu</a:t>
            </a:r>
          </a:p>
          <a:p>
            <a:r>
              <a:rPr lang="it-IT" dirty="0" smtClean="0"/>
              <a:t> </a:t>
            </a:r>
            <a:r>
              <a:rPr lang="it-IT" dirty="0" smtClean="0"/>
              <a:t>costretto a </a:t>
            </a:r>
            <a:r>
              <a:rPr lang="it-IT" dirty="0" smtClean="0"/>
              <a:t>s</a:t>
            </a:r>
            <a:r>
              <a:rPr lang="it-IT" dirty="0" smtClean="0"/>
              <a:t>eguire </a:t>
            </a:r>
            <a:r>
              <a:rPr lang="it-IT" dirty="0" smtClean="0"/>
              <a:t>la selvaggina nei suoi spostamenti e perciò divenne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nomade</a:t>
            </a:r>
            <a:r>
              <a:rPr lang="it-IT" dirty="0" smtClean="0"/>
              <a:t>.</a:t>
            </a:r>
          </a:p>
          <a:p>
            <a:r>
              <a:rPr lang="it-IT" dirty="0" smtClean="0"/>
              <a:t> </a:t>
            </a:r>
            <a:r>
              <a:rPr lang="it-IT" dirty="0" smtClean="0"/>
              <a:t>Fu </a:t>
            </a:r>
            <a:r>
              <a:rPr lang="it-IT" dirty="0" smtClean="0"/>
              <a:t>l’Homo </a:t>
            </a:r>
            <a:r>
              <a:rPr lang="it-IT" dirty="0" err="1" smtClean="0"/>
              <a:t>erectus</a:t>
            </a:r>
            <a:r>
              <a:rPr lang="it-IT" dirty="0" smtClean="0"/>
              <a:t>  </a:t>
            </a:r>
            <a:r>
              <a:rPr lang="it-IT" dirty="0" smtClean="0"/>
              <a:t>ad affrontare grandi spostamenti per cercare territori di </a:t>
            </a:r>
            <a:r>
              <a:rPr lang="it-IT" dirty="0" smtClean="0"/>
              <a:t>caccia. Egli </a:t>
            </a:r>
            <a:r>
              <a:rPr lang="it-IT" dirty="0" smtClean="0"/>
              <a:t>si </a:t>
            </a:r>
            <a:r>
              <a:rPr lang="it-IT" dirty="0" smtClean="0"/>
              <a:t>spostò </a:t>
            </a:r>
            <a:r>
              <a:rPr lang="it-IT" dirty="0" smtClean="0"/>
              <a:t>fino a popolare grandi territori. Dovette attrezzarsi anche per </a:t>
            </a:r>
            <a:r>
              <a:rPr lang="it-IT" dirty="0" smtClean="0"/>
              <a:t>sopravvivere </a:t>
            </a:r>
            <a:r>
              <a:rPr lang="it-IT" dirty="0" smtClean="0"/>
              <a:t>al forte abbassamento del clima dovuto alle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 glaciazioni</a:t>
            </a:r>
            <a:r>
              <a:rPr lang="it-IT" dirty="0" smtClean="0"/>
              <a:t>, lunghi </a:t>
            </a:r>
          </a:p>
          <a:p>
            <a:r>
              <a:rPr lang="it-IT" dirty="0"/>
              <a:t>p</a:t>
            </a:r>
            <a:r>
              <a:rPr lang="it-IT" dirty="0" smtClean="0"/>
              <a:t>eriodi durante i quali i ghiacci invasero i territori abitati</a:t>
            </a:r>
            <a:r>
              <a:rPr lang="it-IT" dirty="0" smtClean="0"/>
              <a:t>. Vaste pianure ricoperte </a:t>
            </a:r>
          </a:p>
          <a:p>
            <a:r>
              <a:rPr lang="it-IT" dirty="0" smtClean="0"/>
              <a:t>di neve erano abitate da Mammut, rinoceronti, bisonti e renne.</a:t>
            </a:r>
            <a:endParaRPr lang="it-IT" dirty="0" smtClean="0"/>
          </a:p>
          <a:p>
            <a:endParaRPr lang="it-IT" sz="2000" dirty="0"/>
          </a:p>
        </p:txBody>
      </p:sp>
      <p:pic>
        <p:nvPicPr>
          <p:cNvPr id="6" name="Immagine 5" descr="villaggio_paleoliti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48" y="4071942"/>
            <a:ext cx="3857652" cy="2786058"/>
          </a:xfrm>
          <a:prstGeom prst="rect">
            <a:avLst/>
          </a:prstGeom>
        </p:spPr>
      </p:pic>
      <p:pic>
        <p:nvPicPr>
          <p:cNvPr id="7" name="oale">
            <a:hlinkClick r:id="" action="ppaction://media"/>
          </p:cNvPr>
          <p:cNvPicPr>
            <a:picLocks noRot="1" noChangeAspect="1"/>
          </p:cNvPicPr>
          <p:nvPr>
            <a:wavAudioFile r:embed="rId1" name="oale"/>
          </p:nvPr>
        </p:nvPicPr>
        <p:blipFill>
          <a:blip r:embed="rId4"/>
          <a:stretch>
            <a:fillRect/>
          </a:stretch>
        </p:blipFill>
        <p:spPr>
          <a:xfrm>
            <a:off x="8572528" y="0"/>
            <a:ext cx="571472" cy="571472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2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WhatsApp Image 2020-03-19 at 6.28.42 PM (1).jpeg"/>
          <p:cNvPicPr>
            <a:picLocks noChangeAspect="1"/>
          </p:cNvPicPr>
          <p:nvPr/>
        </p:nvPicPr>
        <p:blipFill>
          <a:blip r:embed="rId2"/>
          <a:srcRect t="38583" r="-3448" b="37931"/>
          <a:stretch>
            <a:fillRect/>
          </a:stretch>
        </p:blipFill>
        <p:spPr>
          <a:xfrm>
            <a:off x="0" y="0"/>
            <a:ext cx="9429784" cy="5672619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500042"/>
            <a:ext cx="928694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Rispondi alle seguenti domande</a:t>
            </a:r>
            <a:endParaRPr kumimoji="0" lang="it-IT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Chi erano gli ominidi?</a:t>
            </a:r>
            <a:endParaRPr kumimoji="0" lang="it-IT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 primi ominidi vennero chiamati Australopitechi? </a:t>
            </a:r>
            <a:endParaRPr kumimoji="0" lang="it-IT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Dove sono stati ritrovati i resti degli Australopitechi?</a:t>
            </a:r>
            <a:endParaRPr kumimoji="0" lang="it-IT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Gli Australopitechi impararono a lavorare la pietra?</a:t>
            </a:r>
            <a:endParaRPr kumimoji="0" lang="it-IT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Chi era Lucy?</a:t>
            </a:r>
            <a:endParaRPr kumimoji="0" lang="it-IT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Cosa imparò ad utilizzare l’Homo </a:t>
            </a:r>
            <a:r>
              <a:rPr kumimoji="0" lang="it-IT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erectus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it-IT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Che cos’è l’amigdala?</a:t>
            </a:r>
            <a:endParaRPr kumimoji="0" lang="it-IT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Cosa significa Paleolitico</a:t>
            </a: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Mo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Univers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2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427</TotalTime>
  <Words>600</Words>
  <Application>Microsoft Office PowerPoint</Application>
  <PresentationFormat>Presentazione su schermo (4:3)</PresentationFormat>
  <Paragraphs>33</Paragraphs>
  <Slides>9</Slides>
  <Notes>0</Notes>
  <HiddenSlides>0</HiddenSlides>
  <MMClips>6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Viale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maest</dc:creator>
  <cp:lastModifiedBy>maest</cp:lastModifiedBy>
  <cp:revision>43</cp:revision>
  <dcterms:created xsi:type="dcterms:W3CDTF">2020-03-19T13:18:01Z</dcterms:created>
  <dcterms:modified xsi:type="dcterms:W3CDTF">2020-03-20T18:36:51Z</dcterms:modified>
</cp:coreProperties>
</file>